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92" r:id="rId3"/>
    <p:sldMasterId id="2147483947" r:id="rId4"/>
  </p:sldMasterIdLst>
  <p:notesMasterIdLst>
    <p:notesMasterId r:id="rId51"/>
  </p:notesMasterIdLst>
  <p:handoutMasterIdLst>
    <p:handoutMasterId r:id="rId52"/>
  </p:handoutMasterIdLst>
  <p:sldIdLst>
    <p:sldId id="4509" r:id="rId5"/>
    <p:sldId id="4556" r:id="rId6"/>
    <p:sldId id="4557" r:id="rId7"/>
    <p:sldId id="4741" r:id="rId8"/>
    <p:sldId id="4715" r:id="rId9"/>
    <p:sldId id="4738" r:id="rId10"/>
    <p:sldId id="4731" r:id="rId11"/>
    <p:sldId id="4736" r:id="rId12"/>
    <p:sldId id="4744" r:id="rId13"/>
    <p:sldId id="4694" r:id="rId14"/>
    <p:sldId id="4720" r:id="rId15"/>
    <p:sldId id="4680" r:id="rId16"/>
    <p:sldId id="4674" r:id="rId17"/>
    <p:sldId id="4673" r:id="rId18"/>
    <p:sldId id="4699" r:id="rId19"/>
    <p:sldId id="4707" r:id="rId20"/>
    <p:sldId id="4676" r:id="rId21"/>
    <p:sldId id="4709" r:id="rId22"/>
    <p:sldId id="4710" r:id="rId23"/>
    <p:sldId id="4734" r:id="rId24"/>
    <p:sldId id="4538" r:id="rId25"/>
    <p:sldId id="4664" r:id="rId26"/>
    <p:sldId id="4663" r:id="rId27"/>
    <p:sldId id="4521" r:id="rId28"/>
    <p:sldId id="4522" r:id="rId29"/>
    <p:sldId id="4524" r:id="rId30"/>
    <p:sldId id="4525" r:id="rId31"/>
    <p:sldId id="4735" r:id="rId32"/>
    <p:sldId id="4733" r:id="rId33"/>
    <p:sldId id="4683" r:id="rId34"/>
    <p:sldId id="4711" r:id="rId35"/>
    <p:sldId id="4725" r:id="rId36"/>
    <p:sldId id="4665" r:id="rId37"/>
    <p:sldId id="272" r:id="rId38"/>
    <p:sldId id="4723" r:id="rId39"/>
    <p:sldId id="790" r:id="rId40"/>
    <p:sldId id="764" r:id="rId41"/>
    <p:sldId id="4724" r:id="rId42"/>
    <p:sldId id="4726" r:id="rId43"/>
    <p:sldId id="4727" r:id="rId44"/>
    <p:sldId id="4729" r:id="rId45"/>
    <p:sldId id="4745" r:id="rId46"/>
    <p:sldId id="4728" r:id="rId47"/>
    <p:sldId id="803" r:id="rId48"/>
    <p:sldId id="765" r:id="rId49"/>
    <p:sldId id="4548" r:id="rId50"/>
  </p:sldIdLst>
  <p:sldSz cx="12198350" cy="6858000"/>
  <p:notesSz cx="6985000" cy="92837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37EF266-6A08-4B79-A3CF-F5366306D3A2}">
          <p14:sldIdLst>
            <p14:sldId id="4509"/>
            <p14:sldId id="4556"/>
          </p14:sldIdLst>
        </p14:section>
        <p14:section name="Executive Summary" id="{B858CD3B-9598-45EC-BD47-3BA9780FE418}">
          <p14:sldIdLst>
            <p14:sldId id="4557"/>
            <p14:sldId id="4741"/>
            <p14:sldId id="4715"/>
            <p14:sldId id="4738"/>
            <p14:sldId id="4731"/>
            <p14:sldId id="4736"/>
            <p14:sldId id="4744"/>
            <p14:sldId id="4694"/>
            <p14:sldId id="4720"/>
          </p14:sldIdLst>
        </p14:section>
        <p14:section name="Detailed Approach" id="{B8F36CB9-D0EF-46B6-AFBF-E1C187EC3522}">
          <p14:sldIdLst>
            <p14:sldId id="4680"/>
            <p14:sldId id="4674"/>
            <p14:sldId id="4673"/>
            <p14:sldId id="4699"/>
            <p14:sldId id="4707"/>
            <p14:sldId id="4676"/>
            <p14:sldId id="4709"/>
            <p14:sldId id="4710"/>
            <p14:sldId id="4734"/>
          </p14:sldIdLst>
        </p14:section>
        <p14:section name="Case Studies" id="{1505AFAE-0EB2-4334-8262-5445CDF1710C}">
          <p14:sldIdLst>
            <p14:sldId id="4538"/>
            <p14:sldId id="4664"/>
            <p14:sldId id="4663"/>
          </p14:sldIdLst>
        </p14:section>
        <p14:section name="Bios and Experience" id="{B14E8489-3AEF-43C2-8E49-F64A7A78F480}">
          <p14:sldIdLst>
            <p14:sldId id="4521"/>
            <p14:sldId id="4522"/>
            <p14:sldId id="4524"/>
            <p14:sldId id="4525"/>
            <p14:sldId id="4735"/>
            <p14:sldId id="4733"/>
          </p14:sldIdLst>
        </p14:section>
        <p14:section name="Appendix A" id="{AB5CBE33-91DA-455A-9EF1-D7AEFB4AA9A6}">
          <p14:sldIdLst>
            <p14:sldId id="4683"/>
            <p14:sldId id="4711"/>
            <p14:sldId id="4725"/>
            <p14:sldId id="4665"/>
            <p14:sldId id="272"/>
          </p14:sldIdLst>
        </p14:section>
        <p14:section name="Appendix B" id="{C1B0C888-3486-4EA7-B52F-C16811B91AD6}">
          <p14:sldIdLst>
            <p14:sldId id="4723"/>
            <p14:sldId id="790"/>
            <p14:sldId id="764"/>
            <p14:sldId id="4724"/>
            <p14:sldId id="4726"/>
            <p14:sldId id="4727"/>
            <p14:sldId id="4729"/>
            <p14:sldId id="4745"/>
            <p14:sldId id="4728"/>
            <p14:sldId id="803"/>
            <p14:sldId id="765"/>
          </p14:sldIdLst>
        </p14:section>
        <p14:section name="Last slide" id="{EB776C23-3A3A-4A35-99E4-75136D6859FF}">
          <p14:sldIdLst>
            <p14:sldId id="4548"/>
          </p14:sldIdLst>
        </p14:section>
      </p14:sectionLst>
    </p:ext>
    <p:ext uri="{EFAFB233-063F-42B5-8137-9DF3F51BA10A}">
      <p15:sldGuideLst xmlns:p15="http://schemas.microsoft.com/office/powerpoint/2012/main">
        <p15:guide id="1" pos="3978"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2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9A1B"/>
    <a:srgbClr val="6C6C6C"/>
    <a:srgbClr val="999999"/>
    <a:srgbClr val="CCCCCC"/>
    <a:srgbClr val="7F7F7F"/>
    <a:srgbClr val="DDDDDD"/>
    <a:srgbClr val="9DC276"/>
    <a:srgbClr val="CBF0A6"/>
    <a:srgbClr val="797991"/>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23" autoAdjust="0"/>
    <p:restoredTop sz="93817" autoAdjust="0"/>
  </p:normalViewPr>
  <p:slideViewPr>
    <p:cSldViewPr snapToGrid="0">
      <p:cViewPr varScale="1">
        <p:scale>
          <a:sx n="110" d="100"/>
          <a:sy n="110" d="100"/>
        </p:scale>
        <p:origin x="756" y="108"/>
      </p:cViewPr>
      <p:guideLst>
        <p:guide pos="3978"/>
        <p:guide orient="horz" pos="2160"/>
      </p:guideLst>
    </p:cSldViewPr>
  </p:slideViewPr>
  <p:notesTextViewPr>
    <p:cViewPr>
      <p:scale>
        <a:sx n="1" d="1"/>
        <a:sy n="1" d="1"/>
      </p:scale>
      <p:origin x="0" y="0"/>
    </p:cViewPr>
  </p:notesTextViewPr>
  <p:sorterViewPr>
    <p:cViewPr>
      <p:scale>
        <a:sx n="100" d="100"/>
        <a:sy n="100" d="100"/>
      </p:scale>
      <p:origin x="0" y="-720"/>
    </p:cViewPr>
  </p:sorterViewPr>
  <p:notesViewPr>
    <p:cSldViewPr snapToGrid="0">
      <p:cViewPr>
        <p:scale>
          <a:sx n="1" d="2"/>
          <a:sy n="1" d="2"/>
        </p:scale>
        <p:origin x="1644" y="1026"/>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ustomXml" Target="../customXml/item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Total Applications</c:v>
                </c:pt>
              </c:strCache>
            </c:strRef>
          </c:tx>
          <c:spPr>
            <a:solidFill>
              <a:schemeClr val="bg1"/>
            </a:solidFill>
            <a:effectLst/>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Mission Critical - Priority 1 (&lt;= 4 hrs)</c:v>
                </c:pt>
                <c:pt idx="1">
                  <c:v>Mission Critical - Priority 2 (&gt; 4 hrs &amp; &lt;= 24 hrs)</c:v>
                </c:pt>
                <c:pt idx="2">
                  <c:v>Business Critical (&gt; 24 hrs &amp; &lt;= 72 hrs)</c:v>
                </c:pt>
                <c:pt idx="3">
                  <c:v>Important (&gt; 72 hrs &amp; &lt;= 5 days)</c:v>
                </c:pt>
                <c:pt idx="4">
                  <c:v>Deferrable (&gt; 5 days &amp; less than 30 days)</c:v>
                </c:pt>
              </c:strCache>
            </c:strRef>
          </c:cat>
          <c:val>
            <c:numRef>
              <c:f>Sheet1!$B$2:$B$6</c:f>
              <c:numCache>
                <c:formatCode>General</c:formatCode>
                <c:ptCount val="5"/>
                <c:pt idx="0">
                  <c:v>18</c:v>
                </c:pt>
                <c:pt idx="1">
                  <c:v>22</c:v>
                </c:pt>
                <c:pt idx="2">
                  <c:v>29</c:v>
                </c:pt>
                <c:pt idx="3">
                  <c:v>31</c:v>
                </c:pt>
                <c:pt idx="4">
                  <c:v>7</c:v>
                </c:pt>
              </c:numCache>
            </c:numRef>
          </c:val>
          <c:extLst>
            <c:ext xmlns:c16="http://schemas.microsoft.com/office/drawing/2014/chart" uri="{C3380CC4-5D6E-409C-BE32-E72D297353CC}">
              <c16:uniqueId val="{00000000-F061-4DEF-AE41-0C89E4FC206E}"/>
            </c:ext>
          </c:extLst>
        </c:ser>
        <c:ser>
          <c:idx val="1"/>
          <c:order val="1"/>
          <c:tx>
            <c:strRef>
              <c:f>Sheet1!$C$1</c:f>
              <c:strCache>
                <c:ptCount val="1"/>
                <c:pt idx="0">
                  <c:v>Apps with Service Availability Gaps</c:v>
                </c:pt>
              </c:strCache>
            </c:strRef>
          </c:tx>
          <c:spPr>
            <a:solidFill>
              <a:schemeClr val="accent2"/>
            </a:solidFill>
            <a:effectLst/>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Mission Critical - Priority 1 (&lt;= 4 hrs)</c:v>
                </c:pt>
                <c:pt idx="1">
                  <c:v>Mission Critical - Priority 2 (&gt; 4 hrs &amp; &lt;= 24 hrs)</c:v>
                </c:pt>
                <c:pt idx="2">
                  <c:v>Business Critical (&gt; 24 hrs &amp; &lt;= 72 hrs)</c:v>
                </c:pt>
                <c:pt idx="3">
                  <c:v>Important (&gt; 72 hrs &amp; &lt;= 5 days)</c:v>
                </c:pt>
                <c:pt idx="4">
                  <c:v>Deferrable (&gt; 5 days &amp; less than 30 days)</c:v>
                </c:pt>
              </c:strCache>
            </c:strRef>
          </c:cat>
          <c:val>
            <c:numRef>
              <c:f>Sheet1!$C$2:$C$6</c:f>
              <c:numCache>
                <c:formatCode>General</c:formatCode>
                <c:ptCount val="5"/>
                <c:pt idx="0">
                  <c:v>18</c:v>
                </c:pt>
                <c:pt idx="1">
                  <c:v>22</c:v>
                </c:pt>
                <c:pt idx="2">
                  <c:v>28</c:v>
                </c:pt>
                <c:pt idx="3">
                  <c:v>29</c:v>
                </c:pt>
                <c:pt idx="4">
                  <c:v>6</c:v>
                </c:pt>
              </c:numCache>
            </c:numRef>
          </c:val>
          <c:extLst>
            <c:ext xmlns:c16="http://schemas.microsoft.com/office/drawing/2014/chart" uri="{C3380CC4-5D6E-409C-BE32-E72D297353CC}">
              <c16:uniqueId val="{00000001-F061-4DEF-AE41-0C89E4FC206E}"/>
            </c:ext>
          </c:extLst>
        </c:ser>
        <c:ser>
          <c:idx val="2"/>
          <c:order val="2"/>
          <c:tx>
            <c:strRef>
              <c:f>Sheet1!$D$1</c:f>
              <c:strCache>
                <c:ptCount val="1"/>
                <c:pt idx="0">
                  <c:v>Apps with Data Loss Gaps</c:v>
                </c:pt>
              </c:strCache>
            </c:strRef>
          </c:tx>
          <c:spPr>
            <a:solidFill>
              <a:schemeClr val="tx2">
                <a:lumMod val="65000"/>
              </a:schemeClr>
            </a:solidFill>
            <a:effectLst/>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Mission Critical - Priority 1 (&lt;= 4 hrs)</c:v>
                </c:pt>
                <c:pt idx="1">
                  <c:v>Mission Critical - Priority 2 (&gt; 4 hrs &amp; &lt;= 24 hrs)</c:v>
                </c:pt>
                <c:pt idx="2">
                  <c:v>Business Critical (&gt; 24 hrs &amp; &lt;= 72 hrs)</c:v>
                </c:pt>
                <c:pt idx="3">
                  <c:v>Important (&gt; 72 hrs &amp; &lt;= 5 days)</c:v>
                </c:pt>
                <c:pt idx="4">
                  <c:v>Deferrable (&gt; 5 days &amp; less than 30 days)</c:v>
                </c:pt>
              </c:strCache>
            </c:strRef>
          </c:cat>
          <c:val>
            <c:numRef>
              <c:f>Sheet1!$D$2:$D$6</c:f>
              <c:numCache>
                <c:formatCode>General</c:formatCode>
                <c:ptCount val="5"/>
                <c:pt idx="0">
                  <c:v>17</c:v>
                </c:pt>
                <c:pt idx="1">
                  <c:v>1</c:v>
                </c:pt>
                <c:pt idx="2">
                  <c:v>0</c:v>
                </c:pt>
                <c:pt idx="3">
                  <c:v>2</c:v>
                </c:pt>
                <c:pt idx="4">
                  <c:v>1</c:v>
                </c:pt>
              </c:numCache>
            </c:numRef>
          </c:val>
          <c:extLst>
            <c:ext xmlns:c16="http://schemas.microsoft.com/office/drawing/2014/chart" uri="{C3380CC4-5D6E-409C-BE32-E72D297353CC}">
              <c16:uniqueId val="{00000002-F061-4DEF-AE41-0C89E4FC206E}"/>
            </c:ext>
          </c:extLst>
        </c:ser>
        <c:dLbls>
          <c:dLblPos val="outEnd"/>
          <c:showLegendKey val="0"/>
          <c:showVal val="1"/>
          <c:showCatName val="0"/>
          <c:showSerName val="0"/>
          <c:showPercent val="0"/>
          <c:showBubbleSize val="0"/>
        </c:dLbls>
        <c:gapWidth val="150"/>
        <c:axId val="900705392"/>
        <c:axId val="900703040"/>
      </c:barChart>
      <c:catAx>
        <c:axId val="900705392"/>
        <c:scaling>
          <c:orientation val="minMax"/>
        </c:scaling>
        <c:delete val="0"/>
        <c:axPos val="b"/>
        <c:numFmt formatCode="General" sourceLinked="0"/>
        <c:majorTickMark val="out"/>
        <c:minorTickMark val="none"/>
        <c:tickLblPos val="nextTo"/>
        <c:crossAx val="900703040"/>
        <c:crosses val="autoZero"/>
        <c:auto val="1"/>
        <c:lblAlgn val="ctr"/>
        <c:lblOffset val="100"/>
        <c:noMultiLvlLbl val="0"/>
      </c:catAx>
      <c:valAx>
        <c:axId val="900703040"/>
        <c:scaling>
          <c:orientation val="minMax"/>
        </c:scaling>
        <c:delete val="0"/>
        <c:axPos val="l"/>
        <c:majorGridlines/>
        <c:numFmt formatCode="General" sourceLinked="1"/>
        <c:majorTickMark val="out"/>
        <c:minorTickMark val="none"/>
        <c:tickLblPos val="nextTo"/>
        <c:crossAx val="900705392"/>
        <c:crosses val="autoZero"/>
        <c:crossBetween val="between"/>
      </c:valAx>
    </c:plotArea>
    <c:legend>
      <c:legendPos val="l"/>
      <c:overlay val="0"/>
    </c:legend>
    <c:plotVisOnly val="1"/>
    <c:dispBlanksAs val="gap"/>
    <c:showDLblsOverMax val="0"/>
  </c:chart>
  <c:txPr>
    <a:bodyPr/>
    <a:lstStyle/>
    <a:p>
      <a:pPr>
        <a:defRPr sz="800">
          <a:latin typeface="EYInterstate Light" pitchFamily="2"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HS</c:v>
                </c:pt>
              </c:strCache>
            </c:strRef>
          </c:tx>
          <c:spPr>
            <a:solidFill>
              <a:schemeClr val="bg1"/>
            </a:solidFill>
            <a:effectLst/>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Total Applications</c:v>
                </c:pt>
                <c:pt idx="1">
                  <c:v>Apps with Service Availability Gaps</c:v>
                </c:pt>
                <c:pt idx="2">
                  <c:v>Apps with Data Loss Gaps</c:v>
                </c:pt>
                <c:pt idx="3">
                  <c:v>Apps with no Technical Information</c:v>
                </c:pt>
              </c:strCache>
            </c:strRef>
          </c:cat>
          <c:val>
            <c:numRef>
              <c:f>Sheet1!$B$2:$B$5</c:f>
              <c:numCache>
                <c:formatCode>General</c:formatCode>
                <c:ptCount val="4"/>
                <c:pt idx="0">
                  <c:v>55</c:v>
                </c:pt>
                <c:pt idx="1">
                  <c:v>53</c:v>
                </c:pt>
                <c:pt idx="2">
                  <c:v>17</c:v>
                </c:pt>
                <c:pt idx="3">
                  <c:v>23</c:v>
                </c:pt>
              </c:numCache>
            </c:numRef>
          </c:val>
          <c:extLst>
            <c:ext xmlns:c16="http://schemas.microsoft.com/office/drawing/2014/chart" uri="{C3380CC4-5D6E-409C-BE32-E72D297353CC}">
              <c16:uniqueId val="{00000000-575E-43E8-A69D-691D009CFCF2}"/>
            </c:ext>
          </c:extLst>
        </c:ser>
        <c:ser>
          <c:idx val="1"/>
          <c:order val="1"/>
          <c:tx>
            <c:strRef>
              <c:f>Sheet1!$C$1</c:f>
              <c:strCache>
                <c:ptCount val="1"/>
                <c:pt idx="0">
                  <c:v>S&amp;T</c:v>
                </c:pt>
              </c:strCache>
            </c:strRef>
          </c:tx>
          <c:spPr>
            <a:solidFill>
              <a:schemeClr val="accent2"/>
            </a:solidFill>
            <a:effectLst/>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Total Applications</c:v>
                </c:pt>
                <c:pt idx="1">
                  <c:v>Apps with Service Availability Gaps</c:v>
                </c:pt>
                <c:pt idx="2">
                  <c:v>Apps with Data Loss Gaps</c:v>
                </c:pt>
                <c:pt idx="3">
                  <c:v>Apps with no Technical Information</c:v>
                </c:pt>
              </c:strCache>
            </c:strRef>
          </c:cat>
          <c:val>
            <c:numRef>
              <c:f>Sheet1!$C$2:$C$5</c:f>
              <c:numCache>
                <c:formatCode>General</c:formatCode>
                <c:ptCount val="4"/>
                <c:pt idx="0">
                  <c:v>21</c:v>
                </c:pt>
                <c:pt idx="1">
                  <c:v>19</c:v>
                </c:pt>
                <c:pt idx="2">
                  <c:v>0</c:v>
                </c:pt>
                <c:pt idx="3">
                  <c:v>1</c:v>
                </c:pt>
              </c:numCache>
            </c:numRef>
          </c:val>
          <c:extLst>
            <c:ext xmlns:c16="http://schemas.microsoft.com/office/drawing/2014/chart" uri="{C3380CC4-5D6E-409C-BE32-E72D297353CC}">
              <c16:uniqueId val="{00000001-575E-43E8-A69D-691D009CFCF2}"/>
            </c:ext>
          </c:extLst>
        </c:ser>
        <c:ser>
          <c:idx val="2"/>
          <c:order val="2"/>
          <c:tx>
            <c:strRef>
              <c:f>Sheet1!$D$1</c:f>
              <c:strCache>
                <c:ptCount val="1"/>
                <c:pt idx="0">
                  <c:v>SS</c:v>
                </c:pt>
              </c:strCache>
            </c:strRef>
          </c:tx>
          <c:spPr>
            <a:solidFill>
              <a:schemeClr val="tx2">
                <a:lumMod val="65000"/>
              </a:schemeClr>
            </a:solidFill>
            <a:effectLst/>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Total Applications</c:v>
                </c:pt>
                <c:pt idx="1">
                  <c:v>Apps with Service Availability Gaps</c:v>
                </c:pt>
                <c:pt idx="2">
                  <c:v>Apps with Data Loss Gaps</c:v>
                </c:pt>
                <c:pt idx="3">
                  <c:v>Apps with no Technical Information</c:v>
                </c:pt>
              </c:strCache>
            </c:strRef>
          </c:cat>
          <c:val>
            <c:numRef>
              <c:f>Sheet1!$D$2:$D$5</c:f>
              <c:numCache>
                <c:formatCode>General</c:formatCode>
                <c:ptCount val="4"/>
                <c:pt idx="0">
                  <c:v>31</c:v>
                </c:pt>
                <c:pt idx="1">
                  <c:v>31</c:v>
                </c:pt>
                <c:pt idx="2">
                  <c:v>4</c:v>
                </c:pt>
                <c:pt idx="3">
                  <c:v>6</c:v>
                </c:pt>
              </c:numCache>
            </c:numRef>
          </c:val>
          <c:extLst>
            <c:ext xmlns:c16="http://schemas.microsoft.com/office/drawing/2014/chart" uri="{C3380CC4-5D6E-409C-BE32-E72D297353CC}">
              <c16:uniqueId val="{00000002-575E-43E8-A69D-691D009CFCF2}"/>
            </c:ext>
          </c:extLst>
        </c:ser>
        <c:dLbls>
          <c:dLblPos val="outEnd"/>
          <c:showLegendKey val="0"/>
          <c:showVal val="1"/>
          <c:showCatName val="0"/>
          <c:showSerName val="0"/>
          <c:showPercent val="0"/>
          <c:showBubbleSize val="0"/>
        </c:dLbls>
        <c:gapWidth val="150"/>
        <c:axId val="900705784"/>
        <c:axId val="900704608"/>
      </c:barChart>
      <c:catAx>
        <c:axId val="900705784"/>
        <c:scaling>
          <c:orientation val="minMax"/>
        </c:scaling>
        <c:delete val="0"/>
        <c:axPos val="b"/>
        <c:numFmt formatCode="General" sourceLinked="0"/>
        <c:majorTickMark val="out"/>
        <c:minorTickMark val="none"/>
        <c:tickLblPos val="nextTo"/>
        <c:crossAx val="900704608"/>
        <c:crosses val="autoZero"/>
        <c:auto val="1"/>
        <c:lblAlgn val="ctr"/>
        <c:lblOffset val="100"/>
        <c:noMultiLvlLbl val="0"/>
      </c:catAx>
      <c:valAx>
        <c:axId val="900704608"/>
        <c:scaling>
          <c:orientation val="minMax"/>
        </c:scaling>
        <c:delete val="0"/>
        <c:axPos val="l"/>
        <c:majorGridlines>
          <c:spPr>
            <a:ln>
              <a:solidFill>
                <a:schemeClr val="bg1">
                  <a:lumMod val="60000"/>
                  <a:lumOff val="40000"/>
                </a:schemeClr>
              </a:solidFill>
            </a:ln>
          </c:spPr>
        </c:majorGridlines>
        <c:numFmt formatCode="General" sourceLinked="1"/>
        <c:majorTickMark val="out"/>
        <c:minorTickMark val="none"/>
        <c:tickLblPos val="nextTo"/>
        <c:crossAx val="900705784"/>
        <c:crosses val="autoZero"/>
        <c:crossBetween val="between"/>
      </c:valAx>
    </c:plotArea>
    <c:legend>
      <c:legendPos val="r"/>
      <c:overlay val="0"/>
    </c:legend>
    <c:plotVisOnly val="1"/>
    <c:dispBlanksAs val="gap"/>
    <c:showDLblsOverMax val="0"/>
  </c:chart>
  <c:txPr>
    <a:bodyPr/>
    <a:lstStyle/>
    <a:p>
      <a:pPr>
        <a:defRPr sz="800">
          <a:latin typeface="EYInterstate Light" pitchFamily="2" charset="0"/>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26833" cy="464185"/>
          </a:xfrm>
          <a:prstGeom prst="rect">
            <a:avLst/>
          </a:prstGeom>
        </p:spPr>
        <p:txBody>
          <a:bodyPr vert="horz" lIns="92964" tIns="46482" rIns="92964" bIns="46482" rtlCol="0"/>
          <a:lstStyle>
            <a:lvl1pPr algn="l">
              <a:defRPr sz="1200"/>
            </a:lvl1pPr>
          </a:lstStyle>
          <a:p>
            <a:endParaRPr lang="en-GB" dirty="0">
              <a:latin typeface="Arial" pitchFamily="34" charset="0"/>
            </a:endParaRPr>
          </a:p>
        </p:txBody>
      </p:sp>
      <p:sp>
        <p:nvSpPr>
          <p:cNvPr id="4" name="Footer Placeholder 3"/>
          <p:cNvSpPr>
            <a:spLocks noGrp="1"/>
          </p:cNvSpPr>
          <p:nvPr>
            <p:ph type="ftr" sz="quarter" idx="2"/>
          </p:nvPr>
        </p:nvSpPr>
        <p:spPr>
          <a:xfrm>
            <a:off x="1" y="8817904"/>
            <a:ext cx="3026833" cy="464185"/>
          </a:xfrm>
          <a:prstGeom prst="rect">
            <a:avLst/>
          </a:prstGeom>
        </p:spPr>
        <p:txBody>
          <a:bodyPr vert="horz" lIns="92964" tIns="46482" rIns="92964" bIns="46482"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56551" y="8817904"/>
            <a:ext cx="3026833" cy="464185"/>
          </a:xfrm>
          <a:prstGeom prst="rect">
            <a:avLst/>
          </a:prstGeom>
        </p:spPr>
        <p:txBody>
          <a:bodyPr vert="horz" lIns="92964" tIns="46482" rIns="92964" bIns="46482"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26833" cy="464185"/>
          </a:xfrm>
          <a:prstGeom prst="rect">
            <a:avLst/>
          </a:prstGeom>
        </p:spPr>
        <p:txBody>
          <a:bodyPr vert="horz" lIns="92964" tIns="46482" rIns="92964" bIns="46482"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56551" y="0"/>
            <a:ext cx="3026833" cy="464185"/>
          </a:xfrm>
          <a:prstGeom prst="rect">
            <a:avLst/>
          </a:prstGeom>
        </p:spPr>
        <p:txBody>
          <a:bodyPr vert="horz" lIns="92964" tIns="46482" rIns="92964" bIns="46482" rtlCol="0"/>
          <a:lstStyle>
            <a:lvl1pPr algn="r">
              <a:defRPr sz="1200">
                <a:latin typeface="Arial" pitchFamily="34" charset="0"/>
              </a:defRPr>
            </a:lvl1pPr>
          </a:lstStyle>
          <a:p>
            <a:fld id="{8045EBA9-A28D-4849-BFEA-AA04F6A21B63}" type="datetimeFigureOut">
              <a:rPr lang="en-GB" smtClean="0"/>
              <a:pPr/>
              <a:t>20/07/2023</a:t>
            </a:fld>
            <a:endParaRPr lang="en-GB" dirty="0"/>
          </a:p>
        </p:txBody>
      </p:sp>
      <p:sp>
        <p:nvSpPr>
          <p:cNvPr id="4" name="Slide Image Placeholder 3"/>
          <p:cNvSpPr>
            <a:spLocks noGrp="1" noRot="1" noChangeAspect="1"/>
          </p:cNvSpPr>
          <p:nvPr>
            <p:ph type="sldImg" idx="2"/>
          </p:nvPr>
        </p:nvSpPr>
        <p:spPr>
          <a:xfrm>
            <a:off x="396875" y="695325"/>
            <a:ext cx="6191250" cy="3481388"/>
          </a:xfrm>
          <a:prstGeom prst="rect">
            <a:avLst/>
          </a:prstGeom>
          <a:noFill/>
          <a:ln w="12700">
            <a:solidFill>
              <a:prstClr val="black"/>
            </a:solidFill>
          </a:ln>
        </p:spPr>
        <p:txBody>
          <a:bodyPr vert="horz" lIns="92964" tIns="46482" rIns="92964" bIns="46482" rtlCol="0" anchor="ctr"/>
          <a:lstStyle/>
          <a:p>
            <a:endParaRPr lang="en-GB" dirty="0"/>
          </a:p>
        </p:txBody>
      </p:sp>
      <p:sp>
        <p:nvSpPr>
          <p:cNvPr id="5" name="Notes Placeholder 4"/>
          <p:cNvSpPr>
            <a:spLocks noGrp="1"/>
          </p:cNvSpPr>
          <p:nvPr>
            <p:ph type="body" sz="quarter" idx="3"/>
          </p:nvPr>
        </p:nvSpPr>
        <p:spPr>
          <a:xfrm>
            <a:off x="698501" y="4409758"/>
            <a:ext cx="5588000" cy="4177665"/>
          </a:xfrm>
          <a:prstGeom prst="rect">
            <a:avLst/>
          </a:prstGeom>
        </p:spPr>
        <p:txBody>
          <a:bodyPr vert="horz" lIns="92964" tIns="46482" rIns="92964" bIns="4648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8817904"/>
            <a:ext cx="3026833" cy="464185"/>
          </a:xfrm>
          <a:prstGeom prst="rect">
            <a:avLst/>
          </a:prstGeom>
        </p:spPr>
        <p:txBody>
          <a:bodyPr vert="horz" lIns="92964" tIns="46482" rIns="92964" bIns="46482"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56551" y="8817904"/>
            <a:ext cx="3026833" cy="464185"/>
          </a:xfrm>
          <a:prstGeom prst="rect">
            <a:avLst/>
          </a:prstGeom>
        </p:spPr>
        <p:txBody>
          <a:bodyPr vert="horz" lIns="92964" tIns="46482" rIns="92964" bIns="46482"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6</a:t>
            </a:fld>
            <a:endParaRPr lang="en-GB"/>
          </a:p>
        </p:txBody>
      </p:sp>
    </p:spTree>
    <p:extLst>
      <p:ext uri="{BB962C8B-B14F-4D97-AF65-F5344CB8AC3E}">
        <p14:creationId xmlns:p14="http://schemas.microsoft.com/office/powerpoint/2010/main" val="2474577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43D19E-BFDB-4C92-8EDD-32EDDA8F41DF}" type="slidenum">
              <a:rPr lang="en-GB" smtClean="0"/>
              <a:pPr/>
              <a:t>34</a:t>
            </a:fld>
            <a:endParaRPr lang="en-GB" dirty="0"/>
          </a:p>
        </p:txBody>
      </p:sp>
    </p:spTree>
    <p:extLst>
      <p:ext uri="{BB962C8B-B14F-4D97-AF65-F5344CB8AC3E}">
        <p14:creationId xmlns:p14="http://schemas.microsoft.com/office/powerpoint/2010/main" val="292648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5"/>
          </p:nvPr>
        </p:nvSpPr>
        <p:spPr/>
        <p:txBody>
          <a:bodyPr/>
          <a:lstStyle/>
          <a:p>
            <a:pPr defTabSz="919063">
              <a:defRPr/>
            </a:pPr>
            <a:fld id="{0675D39B-9500-E541-A8EB-1A30130090ED}" type="slidenum">
              <a:rPr lang="en-US">
                <a:solidFill>
                  <a:prstClr val="black"/>
                </a:solidFill>
                <a:latin typeface="Calibri" panose="020F0502020204030204"/>
              </a:rPr>
              <a:pPr defTabSz="919063">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4191886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13</a:t>
            </a:fld>
            <a:endParaRPr lang="en-GB" dirty="0"/>
          </a:p>
        </p:txBody>
      </p:sp>
    </p:spTree>
    <p:extLst>
      <p:ext uri="{BB962C8B-B14F-4D97-AF65-F5344CB8AC3E}">
        <p14:creationId xmlns:p14="http://schemas.microsoft.com/office/powerpoint/2010/main" val="3951538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a:effectLst/>
              <a:latin typeface="EYInterstate Light" panose="02000506000000020004" pitchFamily="2" charset="0"/>
              <a:ea typeface="Times New Roman" panose="0202060305040502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B43D19E-BFDB-4C92-8EDD-32EDDA8F41DF}" type="slidenum">
              <a:rPr lang="en-GB" smtClean="0"/>
              <a:pPr/>
              <a:t>14</a:t>
            </a:fld>
            <a:endParaRPr lang="en-GB" dirty="0"/>
          </a:p>
        </p:txBody>
      </p:sp>
    </p:spTree>
    <p:extLst>
      <p:ext uri="{BB962C8B-B14F-4D97-AF65-F5344CB8AC3E}">
        <p14:creationId xmlns:p14="http://schemas.microsoft.com/office/powerpoint/2010/main" val="36208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15</a:t>
            </a:fld>
            <a:endParaRPr lang="en-GB" dirty="0"/>
          </a:p>
        </p:txBody>
      </p:sp>
    </p:spTree>
    <p:extLst>
      <p:ext uri="{BB962C8B-B14F-4D97-AF65-F5344CB8AC3E}">
        <p14:creationId xmlns:p14="http://schemas.microsoft.com/office/powerpoint/2010/main" val="91186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dirty="0">
              <a:effectLst/>
              <a:latin typeface="EYInterstate Light" panose="02000506000000020004" pitchFamily="2" charset="0"/>
              <a:ea typeface="Times New Roman" panose="0202060305040502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B43D19E-BFDB-4C92-8EDD-32EDDA8F41DF}" type="slidenum">
              <a:rPr lang="en-GB" smtClean="0"/>
              <a:pPr/>
              <a:t>16</a:t>
            </a:fld>
            <a:endParaRPr lang="en-GB" dirty="0"/>
          </a:p>
        </p:txBody>
      </p:sp>
    </p:spTree>
    <p:extLst>
      <p:ext uri="{BB962C8B-B14F-4D97-AF65-F5344CB8AC3E}">
        <p14:creationId xmlns:p14="http://schemas.microsoft.com/office/powerpoint/2010/main" val="4252112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0" lang="en-US" sz="1200" b="0" i="0" u="none" strike="noStrike" kern="0" cap="none" spc="0" normalizeH="0" baseline="0" noProof="0" dirty="0">
              <a:ln>
                <a:noFill/>
              </a:ln>
              <a:solidFill>
                <a:schemeClr val="bg2">
                  <a:lumMod val="65000"/>
                  <a:lumOff val="35000"/>
                </a:schemeClr>
              </a:solidFill>
              <a:effectLst/>
              <a:uLnTx/>
              <a:uFillTx/>
            </a:endParaRPr>
          </a:p>
        </p:txBody>
      </p:sp>
      <p:sp>
        <p:nvSpPr>
          <p:cNvPr id="4" name="Slide Number Placeholder 3"/>
          <p:cNvSpPr>
            <a:spLocks noGrp="1"/>
          </p:cNvSpPr>
          <p:nvPr>
            <p:ph type="sldNum" sz="quarter" idx="5"/>
          </p:nvPr>
        </p:nvSpPr>
        <p:spPr/>
        <p:txBody>
          <a:bodyPr/>
          <a:lstStyle/>
          <a:p>
            <a:fld id="{5B43D19E-BFDB-4C92-8EDD-32EDDA8F41DF}" type="slidenum">
              <a:rPr lang="en-GB" smtClean="0"/>
              <a:pPr/>
              <a:t>17</a:t>
            </a:fld>
            <a:endParaRPr lang="en-GB" dirty="0"/>
          </a:p>
        </p:txBody>
      </p:sp>
    </p:spTree>
    <p:extLst>
      <p:ext uri="{BB962C8B-B14F-4D97-AF65-F5344CB8AC3E}">
        <p14:creationId xmlns:p14="http://schemas.microsoft.com/office/powerpoint/2010/main" val="863317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defTabSz="914400" eaLnBrk="1" fontAlgn="auto" latinLnBrk="0" hangingPunct="1">
              <a:lnSpc>
                <a:spcPct val="100000"/>
              </a:lnSpc>
              <a:spcBef>
                <a:spcPts val="0"/>
              </a:spcBef>
              <a:spcAft>
                <a:spcPts val="200"/>
              </a:spcAft>
              <a:buClr>
                <a:srgbClr val="FFC000"/>
              </a:buClr>
              <a:buSzPct val="100000"/>
              <a:buFont typeface="Arial" pitchFamily="34" charset="0"/>
              <a:buNone/>
              <a:tabLst>
                <a:tab pos="457200" algn="l"/>
              </a:tabLst>
              <a:defRPr/>
            </a:pPr>
            <a:endParaRPr lang="en-US" sz="1600">
              <a:solidFill>
                <a:schemeClr val="bg2"/>
              </a:solidFill>
              <a:latin typeface="EYInterstate Light" panose="02000506000000020004" pitchFamily="2" charset="0"/>
            </a:endParaRPr>
          </a:p>
        </p:txBody>
      </p:sp>
      <p:sp>
        <p:nvSpPr>
          <p:cNvPr id="4" name="Slide Number Placeholder 3"/>
          <p:cNvSpPr>
            <a:spLocks noGrp="1"/>
          </p:cNvSpPr>
          <p:nvPr>
            <p:ph type="sldNum" sz="quarter" idx="5"/>
          </p:nvPr>
        </p:nvSpPr>
        <p:spPr/>
        <p:txBody>
          <a:bodyPr/>
          <a:lstStyle/>
          <a:p>
            <a:fld id="{5B43D19E-BFDB-4C92-8EDD-32EDDA8F41DF}" type="slidenum">
              <a:rPr lang="en-GB" smtClean="0"/>
              <a:pPr/>
              <a:t>19</a:t>
            </a:fld>
            <a:endParaRPr lang="en-GB" dirty="0"/>
          </a:p>
        </p:txBody>
      </p:sp>
    </p:spTree>
    <p:extLst>
      <p:ext uri="{BB962C8B-B14F-4D97-AF65-F5344CB8AC3E}">
        <p14:creationId xmlns:p14="http://schemas.microsoft.com/office/powerpoint/2010/main" val="174781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25</a:t>
            </a:fld>
            <a:endParaRPr lang="en-GB" dirty="0"/>
          </a:p>
        </p:txBody>
      </p:sp>
    </p:spTree>
    <p:extLst>
      <p:ext uri="{BB962C8B-B14F-4D97-AF65-F5344CB8AC3E}">
        <p14:creationId xmlns:p14="http://schemas.microsoft.com/office/powerpoint/2010/main" val="338244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10.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8F38372-436E-4582-8074-BF5970E549A2}"/>
              </a:ext>
            </a:extLst>
          </p:cNvPr>
          <p:cNvSpPr>
            <a:spLocks noGrp="1"/>
          </p:cNvSpPr>
          <p:nvPr>
            <p:ph type="body" sz="quarter" idx="10"/>
          </p:nvPr>
        </p:nvSpPr>
        <p:spPr>
          <a:xfrm>
            <a:off x="371475" y="1257299"/>
            <a:ext cx="11452225" cy="4714875"/>
          </a:xfrm>
        </p:spPr>
        <p:txBody>
          <a:bodyPr/>
          <a:lstStyle>
            <a:lvl1pPr marL="177800" indent="-177800">
              <a:defRPr/>
            </a:lvl1pPr>
          </a:lstStyle>
          <a:p>
            <a:pPr lvl="0"/>
            <a:r>
              <a:rPr lang="en-US"/>
              <a:t>Edit Master text styles</a:t>
            </a:r>
          </a:p>
        </p:txBody>
      </p:sp>
      <p:sp>
        <p:nvSpPr>
          <p:cNvPr id="14" name="Title Placeholder 1">
            <a:extLst>
              <a:ext uri="{FF2B5EF4-FFF2-40B4-BE49-F238E27FC236}">
                <a16:creationId xmlns:a16="http://schemas.microsoft.com/office/drawing/2014/main" id="{B25DD846-DC43-4F41-BFC2-E011A479AFCB}"/>
              </a:ext>
            </a:extLst>
          </p:cNvPr>
          <p:cNvSpPr>
            <a:spLocks noGrp="1"/>
          </p:cNvSpPr>
          <p:nvPr>
            <p:ph type="title"/>
          </p:nvPr>
        </p:nvSpPr>
        <p:spPr>
          <a:xfrm>
            <a:off x="371475" y="447836"/>
            <a:ext cx="10677525" cy="473942"/>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2" name="Slide Number Placeholder 5">
            <a:extLst>
              <a:ext uri="{FF2B5EF4-FFF2-40B4-BE49-F238E27FC236}">
                <a16:creationId xmlns:a16="http://schemas.microsoft.com/office/drawing/2014/main" id="{2A983C9E-6D72-49B5-9BD4-F3D82743CDA6}"/>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354570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Standard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E6D79C4-0AE8-44F6-80FA-97264D5D5ED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449" t="10766" r="4515" b="3949"/>
          <a:stretch/>
        </p:blipFill>
        <p:spPr>
          <a:xfrm>
            <a:off x="0" y="-1"/>
            <a:ext cx="12198350" cy="6858001"/>
          </a:xfrm>
          <a:prstGeom prst="rect">
            <a:avLst/>
          </a:prstGeom>
        </p:spPr>
      </p:pic>
      <p:graphicFrame>
        <p:nvGraphicFramePr>
          <p:cNvPr id="6" name="Object 5" hidden="1">
            <a:extLst>
              <a:ext uri="{FF2B5EF4-FFF2-40B4-BE49-F238E27FC236}">
                <a16:creationId xmlns:a16="http://schemas.microsoft.com/office/drawing/2014/main" id="{1FD3A4FF-5309-4DE0-9D36-958E2E3370D1}"/>
              </a:ext>
            </a:extLst>
          </p:cNvPr>
          <p:cNvGraphicFramePr>
            <a:graphicFrameLocks noChangeAspect="1"/>
          </p:cNvGraphicFramePr>
          <p:nvPr userDrawn="1">
            <p:custDataLst>
              <p:tags r:id="rId1"/>
            </p:custDataLst>
            <p:extLst>
              <p:ext uri="{D42A27DB-BD31-4B8C-83A1-F6EECF244321}">
                <p14:modId xmlns:p14="http://schemas.microsoft.com/office/powerpoint/2010/main" val="3474614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1FD3A4FF-5309-4DE0-9D36-958E2E3370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8" name="Straight Connector 7">
            <a:extLst>
              <a:ext uri="{FF2B5EF4-FFF2-40B4-BE49-F238E27FC236}">
                <a16:creationId xmlns:a16="http://schemas.microsoft.com/office/drawing/2014/main" id="{189B52EF-5103-4F2F-89A3-DDAED6B1CA3F}"/>
              </a:ext>
            </a:extLst>
          </p:cNvPr>
          <p:cNvCxnSpPr/>
          <p:nvPr userDrawn="1"/>
        </p:nvCxnSpPr>
        <p:spPr>
          <a:xfrm>
            <a:off x="617221" y="4343400"/>
            <a:ext cx="548640" cy="0"/>
          </a:xfrm>
          <a:prstGeom prst="line">
            <a:avLst/>
          </a:prstGeom>
          <a:ln w="22225">
            <a:solidFill>
              <a:srgbClr val="5C9A1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24E91324-5B4D-4E16-BACD-66AD16F5EAE8}"/>
              </a:ext>
            </a:extLst>
          </p:cNvPr>
          <p:cNvSpPr>
            <a:spLocks noGrp="1"/>
          </p:cNvSpPr>
          <p:nvPr>
            <p:ph type="body" sz="quarter" idx="10"/>
          </p:nvPr>
        </p:nvSpPr>
        <p:spPr>
          <a:xfrm>
            <a:off x="617220" y="3581400"/>
            <a:ext cx="10228579" cy="732148"/>
          </a:xfrm>
        </p:spPr>
        <p:txBody>
          <a:bodyPr/>
          <a:lstStyle>
            <a:lvl1pPr marL="0" indent="0">
              <a:buFontTx/>
              <a:buNone/>
              <a:defRPr sz="3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9" name="Picture 8">
            <a:extLst>
              <a:ext uri="{FF2B5EF4-FFF2-40B4-BE49-F238E27FC236}">
                <a16:creationId xmlns:a16="http://schemas.microsoft.com/office/drawing/2014/main" id="{FA13B76A-F988-4CC1-9D6F-807BB767CFB9}"/>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1" t="23797" r="26726"/>
          <a:stretch/>
        </p:blipFill>
        <p:spPr>
          <a:xfrm flipH="1">
            <a:off x="0" y="0"/>
            <a:ext cx="5360034" cy="2787198"/>
          </a:xfrm>
          <a:prstGeom prst="rect">
            <a:avLst/>
          </a:prstGeom>
        </p:spPr>
      </p:pic>
      <p:sp>
        <p:nvSpPr>
          <p:cNvPr id="11" name="Rectangle 10">
            <a:extLst>
              <a:ext uri="{FF2B5EF4-FFF2-40B4-BE49-F238E27FC236}">
                <a16:creationId xmlns:a16="http://schemas.microsoft.com/office/drawing/2014/main" id="{31B65358-9FE2-40E3-A7A1-4EDDCAAB4056}"/>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dirty="0">
              <a:solidFill>
                <a:schemeClr val="tx1"/>
              </a:solidFill>
            </a:endParaRPr>
          </a:p>
        </p:txBody>
      </p:sp>
      <p:sp>
        <p:nvSpPr>
          <p:cNvPr id="14" name="Slide Number Placeholder 5">
            <a:extLst>
              <a:ext uri="{FF2B5EF4-FFF2-40B4-BE49-F238E27FC236}">
                <a16:creationId xmlns:a16="http://schemas.microsoft.com/office/drawing/2014/main" id="{C4AC3924-6073-4370-8555-1E444379EB11}"/>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21613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tandard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97BB97-B81D-4267-BF40-EDE3E13301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380" r="2332" b="2324"/>
          <a:stretch/>
        </p:blipFill>
        <p:spPr>
          <a:xfrm>
            <a:off x="-4479" y="0"/>
            <a:ext cx="12202830" cy="6858000"/>
          </a:xfrm>
          <a:prstGeom prst="rect">
            <a:avLst/>
          </a:prstGeom>
        </p:spPr>
      </p:pic>
      <p:cxnSp>
        <p:nvCxnSpPr>
          <p:cNvPr id="8" name="Straight Connector 7">
            <a:extLst>
              <a:ext uri="{FF2B5EF4-FFF2-40B4-BE49-F238E27FC236}">
                <a16:creationId xmlns:a16="http://schemas.microsoft.com/office/drawing/2014/main" id="{189B52EF-5103-4F2F-89A3-DDAED6B1CA3F}"/>
              </a:ext>
            </a:extLst>
          </p:cNvPr>
          <p:cNvCxnSpPr/>
          <p:nvPr userDrawn="1"/>
        </p:nvCxnSpPr>
        <p:spPr>
          <a:xfrm>
            <a:off x="617221" y="4343400"/>
            <a:ext cx="548640" cy="0"/>
          </a:xfrm>
          <a:prstGeom prst="line">
            <a:avLst/>
          </a:prstGeom>
          <a:ln w="22225">
            <a:solidFill>
              <a:srgbClr val="5C9A1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24E91324-5B4D-4E16-BACD-66AD16F5EAE8}"/>
              </a:ext>
            </a:extLst>
          </p:cNvPr>
          <p:cNvSpPr>
            <a:spLocks noGrp="1"/>
          </p:cNvSpPr>
          <p:nvPr>
            <p:ph type="body" sz="quarter" idx="10"/>
          </p:nvPr>
        </p:nvSpPr>
        <p:spPr>
          <a:xfrm>
            <a:off x="617220" y="3581400"/>
            <a:ext cx="10228579" cy="732148"/>
          </a:xfrm>
        </p:spPr>
        <p:txBody>
          <a:bodyPr/>
          <a:lstStyle>
            <a:lvl1pPr marL="0" indent="0">
              <a:buFontTx/>
              <a:buNone/>
              <a:defRPr sz="3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10" name="Picture 9">
            <a:extLst>
              <a:ext uri="{FF2B5EF4-FFF2-40B4-BE49-F238E27FC236}">
                <a16:creationId xmlns:a16="http://schemas.microsoft.com/office/drawing/2014/main" id="{7DD56BEF-7F2F-4146-A6BC-A3CAE0EE31E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5000" r="38943"/>
          <a:stretch/>
        </p:blipFill>
        <p:spPr>
          <a:xfrm rot="10800000" flipH="1">
            <a:off x="7731887" y="4114800"/>
            <a:ext cx="4466463" cy="2743199"/>
          </a:xfrm>
          <a:prstGeom prst="rect">
            <a:avLst/>
          </a:prstGeom>
        </p:spPr>
      </p:pic>
      <p:sp>
        <p:nvSpPr>
          <p:cNvPr id="16" name="Rectangle 15">
            <a:extLst>
              <a:ext uri="{FF2B5EF4-FFF2-40B4-BE49-F238E27FC236}">
                <a16:creationId xmlns:a16="http://schemas.microsoft.com/office/drawing/2014/main" id="{E2E69664-847F-45A6-8422-1C8788DB22AE}"/>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dirty="0">
              <a:solidFill>
                <a:schemeClr val="tx1"/>
              </a:solidFill>
            </a:endParaRPr>
          </a:p>
        </p:txBody>
      </p:sp>
      <p:sp>
        <p:nvSpPr>
          <p:cNvPr id="17" name="Slide Number Placeholder 5">
            <a:extLst>
              <a:ext uri="{FF2B5EF4-FFF2-40B4-BE49-F238E27FC236}">
                <a16:creationId xmlns:a16="http://schemas.microsoft.com/office/drawing/2014/main" id="{7F0DEC83-32E7-4610-8C8D-92DB46C5504C}"/>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889463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Cover alterna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452158-4920-4161-8F46-82043D96E4C1}"/>
              </a:ext>
            </a:extLst>
          </p:cNvPr>
          <p:cNvSpPr/>
          <p:nvPr userDrawn="1"/>
        </p:nvSpPr>
        <p:spPr>
          <a:xfrm>
            <a:off x="0" y="0"/>
            <a:ext cx="1219835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149484314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4" name="Slide Number Placeholder 5">
            <a:extLst>
              <a:ext uri="{FF2B5EF4-FFF2-40B4-BE49-F238E27FC236}">
                <a16:creationId xmlns:a16="http://schemas.microsoft.com/office/drawing/2014/main" id="{D20E066A-1038-4C42-8BB6-7B6248873CE0}"/>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218422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Standard slid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8F38372-436E-4582-8074-BF5970E549A2}"/>
              </a:ext>
            </a:extLst>
          </p:cNvPr>
          <p:cNvSpPr>
            <a:spLocks noGrp="1"/>
          </p:cNvSpPr>
          <p:nvPr>
            <p:ph type="body" sz="quarter" idx="10"/>
          </p:nvPr>
        </p:nvSpPr>
        <p:spPr>
          <a:xfrm>
            <a:off x="371475" y="1257299"/>
            <a:ext cx="11452225" cy="4714875"/>
          </a:xfrm>
        </p:spPr>
        <p:txBody>
          <a:bodyPr/>
          <a:lstStyle>
            <a:lvl1pPr marL="177800" indent="-177800">
              <a:defRPr/>
            </a:lvl1pPr>
          </a:lstStyle>
          <a:p>
            <a:pPr lvl="0"/>
            <a:r>
              <a:rPr lang="en-US"/>
              <a:t>Edit Master text styles</a:t>
            </a:r>
          </a:p>
        </p:txBody>
      </p:sp>
      <p:sp>
        <p:nvSpPr>
          <p:cNvPr id="8" name="Title Placeholder 1">
            <a:extLst>
              <a:ext uri="{FF2B5EF4-FFF2-40B4-BE49-F238E27FC236}">
                <a16:creationId xmlns:a16="http://schemas.microsoft.com/office/drawing/2014/main" id="{FCBEF3F3-F65C-4743-BB97-73F50B97DA0F}"/>
              </a:ext>
            </a:extLst>
          </p:cNvPr>
          <p:cNvSpPr>
            <a:spLocks noGrp="1"/>
          </p:cNvSpPr>
          <p:nvPr>
            <p:ph type="title"/>
          </p:nvPr>
        </p:nvSpPr>
        <p:spPr>
          <a:xfrm>
            <a:off x="371475" y="447836"/>
            <a:ext cx="10677525" cy="473942"/>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2" name="Slide Number Placeholder 5">
            <a:extLst>
              <a:ext uri="{FF2B5EF4-FFF2-40B4-BE49-F238E27FC236}">
                <a16:creationId xmlns:a16="http://schemas.microsoft.com/office/drawing/2014/main" id="{0A703EAC-6B47-47FD-8CF1-29B4767004F9}"/>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4293725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Standard slide">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5338B48-FD1B-4A81-9105-528076960A05}"/>
              </a:ext>
            </a:extLst>
          </p:cNvPr>
          <p:cNvSpPr/>
          <p:nvPr userDrawn="1"/>
        </p:nvSpPr>
        <p:spPr>
          <a:xfrm rot="16200000" flipV="1">
            <a:off x="-155275" y="159631"/>
            <a:ext cx="6858000" cy="6547449"/>
          </a:xfrm>
          <a:custGeom>
            <a:avLst/>
            <a:gdLst>
              <a:gd name="connsiteX0" fmla="*/ 6862358 w 6862358"/>
              <a:gd name="connsiteY0" fmla="*/ 6049466 h 6049466"/>
              <a:gd name="connsiteX1" fmla="*/ 6862358 w 6862358"/>
              <a:gd name="connsiteY1" fmla="*/ 0 h 6049466"/>
              <a:gd name="connsiteX2" fmla="*/ 0 w 6862358"/>
              <a:gd name="connsiteY2" fmla="*/ 1415110 h 6049466"/>
              <a:gd name="connsiteX3" fmla="*/ 0 w 6862358"/>
              <a:gd name="connsiteY3" fmla="*/ 6049466 h 6049466"/>
            </a:gdLst>
            <a:ahLst/>
            <a:cxnLst>
              <a:cxn ang="0">
                <a:pos x="connsiteX0" y="connsiteY0"/>
              </a:cxn>
              <a:cxn ang="0">
                <a:pos x="connsiteX1" y="connsiteY1"/>
              </a:cxn>
              <a:cxn ang="0">
                <a:pos x="connsiteX2" y="connsiteY2"/>
              </a:cxn>
              <a:cxn ang="0">
                <a:pos x="connsiteX3" y="connsiteY3"/>
              </a:cxn>
            </a:cxnLst>
            <a:rect l="l" t="t" r="r" b="b"/>
            <a:pathLst>
              <a:path w="6862358" h="6049466">
                <a:moveTo>
                  <a:pt x="6862358" y="6049466"/>
                </a:moveTo>
                <a:lnTo>
                  <a:pt x="6862358" y="0"/>
                </a:lnTo>
                <a:lnTo>
                  <a:pt x="0" y="1415110"/>
                </a:lnTo>
                <a:lnTo>
                  <a:pt x="0" y="6049466"/>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itle Placeholder 1">
            <a:extLst>
              <a:ext uri="{FF2B5EF4-FFF2-40B4-BE49-F238E27FC236}">
                <a16:creationId xmlns:a16="http://schemas.microsoft.com/office/drawing/2014/main" id="{8754C1A9-83F4-4F35-8BD4-E01D1E75B03F}"/>
              </a:ext>
            </a:extLst>
          </p:cNvPr>
          <p:cNvSpPr>
            <a:spLocks noGrp="1"/>
          </p:cNvSpPr>
          <p:nvPr>
            <p:ph type="title"/>
          </p:nvPr>
        </p:nvSpPr>
        <p:spPr>
          <a:xfrm>
            <a:off x="371475" y="447836"/>
            <a:ext cx="10652125" cy="473942"/>
          </a:xfrm>
          <a:prstGeom prst="rect">
            <a:avLst/>
          </a:prstGeom>
        </p:spPr>
        <p:txBody>
          <a:bodyPr vert="horz" lIns="0" tIns="0" rIns="0" bIns="0" rtlCol="0" anchor="t" anchorCtr="0">
            <a:noAutofit/>
          </a:bodyPr>
          <a:lstStyle>
            <a:lvl1pPr>
              <a:defRPr sz="1800"/>
            </a:lvl1pPr>
          </a:lstStyle>
          <a:p>
            <a:r>
              <a:rPr lang="en-US"/>
              <a:t>Click to edit Master title style</a:t>
            </a:r>
            <a:endParaRPr lang="en-GB"/>
          </a:p>
        </p:txBody>
      </p:sp>
      <p:cxnSp>
        <p:nvCxnSpPr>
          <p:cNvPr id="16" name="Straight Connector 15">
            <a:extLst>
              <a:ext uri="{FF2B5EF4-FFF2-40B4-BE49-F238E27FC236}">
                <a16:creationId xmlns:a16="http://schemas.microsoft.com/office/drawing/2014/main" id="{A4173E7A-FB3E-4955-851A-8E33BC10D82A}"/>
              </a:ext>
            </a:extLst>
          </p:cNvPr>
          <p:cNvCxnSpPr/>
          <p:nvPr userDrawn="1"/>
        </p:nvCxnSpPr>
        <p:spPr>
          <a:xfrm>
            <a:off x="381000" y="329467"/>
            <a:ext cx="850900" cy="0"/>
          </a:xfrm>
          <a:prstGeom prst="line">
            <a:avLst/>
          </a:prstGeom>
          <a:ln w="28575">
            <a:solidFill>
              <a:srgbClr val="5C9A1B"/>
            </a:solidFill>
            <a:tailEnd type="non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3B121DF-1013-4D20-98A4-84090961D28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6441" t="22142" r="3310" b="22822"/>
          <a:stretch/>
        </p:blipFill>
        <p:spPr>
          <a:xfrm>
            <a:off x="-1" y="4343400"/>
            <a:ext cx="3562350" cy="2514600"/>
          </a:xfrm>
          <a:prstGeom prst="rect">
            <a:avLst/>
          </a:prstGeom>
        </p:spPr>
      </p:pic>
      <p:sp>
        <p:nvSpPr>
          <p:cNvPr id="17" name="Rectangle 16">
            <a:extLst>
              <a:ext uri="{FF2B5EF4-FFF2-40B4-BE49-F238E27FC236}">
                <a16:creationId xmlns:a16="http://schemas.microsoft.com/office/drawing/2014/main" id="{17155C59-0FF1-40A2-AC17-8637C1833ABC}"/>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a:solidFill>
                <a:schemeClr val="tx1"/>
              </a:solidFill>
            </a:endParaRPr>
          </a:p>
        </p:txBody>
      </p:sp>
      <p:sp>
        <p:nvSpPr>
          <p:cNvPr id="20" name="Slide Number Placeholder 5">
            <a:extLst>
              <a:ext uri="{FF2B5EF4-FFF2-40B4-BE49-F238E27FC236}">
                <a16:creationId xmlns:a16="http://schemas.microsoft.com/office/drawing/2014/main" id="{6C46EF31-2605-4002-AA68-DB207C244F2D}"/>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a:p>
        </p:txBody>
      </p:sp>
    </p:spTree>
    <p:extLst>
      <p:ext uri="{BB962C8B-B14F-4D97-AF65-F5344CB8AC3E}">
        <p14:creationId xmlns:p14="http://schemas.microsoft.com/office/powerpoint/2010/main" val="137417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Standar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78F90-FD78-4886-8CCF-7FE0E8B7BC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6020484" cy="6858000"/>
          </a:xfrm>
          <a:prstGeom prst="rect">
            <a:avLst/>
          </a:prstGeom>
        </p:spPr>
      </p:pic>
      <p:pic>
        <p:nvPicPr>
          <p:cNvPr id="12" name="Picture 11">
            <a:extLst>
              <a:ext uri="{FF2B5EF4-FFF2-40B4-BE49-F238E27FC236}">
                <a16:creationId xmlns:a16="http://schemas.microsoft.com/office/drawing/2014/main" id="{43B121DF-1013-4D20-98A4-84090961D2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3845" t="23654" r="3310" b="17606"/>
          <a:stretch/>
        </p:blipFill>
        <p:spPr>
          <a:xfrm>
            <a:off x="0" y="921363"/>
            <a:ext cx="3124543" cy="2683875"/>
          </a:xfrm>
          <a:prstGeom prst="rect">
            <a:avLst/>
          </a:prstGeom>
        </p:spPr>
      </p:pic>
      <p:sp>
        <p:nvSpPr>
          <p:cNvPr id="17" name="Rectangle 16">
            <a:extLst>
              <a:ext uri="{FF2B5EF4-FFF2-40B4-BE49-F238E27FC236}">
                <a16:creationId xmlns:a16="http://schemas.microsoft.com/office/drawing/2014/main" id="{17155C59-0FF1-40A2-AC17-8637C1833ABC}"/>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dirty="0">
              <a:solidFill>
                <a:schemeClr val="tx1"/>
              </a:solidFill>
            </a:endParaRPr>
          </a:p>
        </p:txBody>
      </p:sp>
      <p:sp>
        <p:nvSpPr>
          <p:cNvPr id="20" name="Slide Number Placeholder 5">
            <a:extLst>
              <a:ext uri="{FF2B5EF4-FFF2-40B4-BE49-F238E27FC236}">
                <a16:creationId xmlns:a16="http://schemas.microsoft.com/office/drawing/2014/main" id="{6C46EF31-2605-4002-AA68-DB207C244F2D}"/>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3740469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7_Standar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45C62-18DC-4A85-90F1-E8AF42D831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6031992" cy="6858000"/>
          </a:xfrm>
          <a:prstGeom prst="rect">
            <a:avLst/>
          </a:prstGeom>
        </p:spPr>
      </p:pic>
      <p:sp>
        <p:nvSpPr>
          <p:cNvPr id="14" name="Title Placeholder 1">
            <a:extLst>
              <a:ext uri="{FF2B5EF4-FFF2-40B4-BE49-F238E27FC236}">
                <a16:creationId xmlns:a16="http://schemas.microsoft.com/office/drawing/2014/main" id="{8754C1A9-83F4-4F35-8BD4-E01D1E75B03F}"/>
              </a:ext>
            </a:extLst>
          </p:cNvPr>
          <p:cNvSpPr>
            <a:spLocks noGrp="1"/>
          </p:cNvSpPr>
          <p:nvPr>
            <p:ph type="title"/>
          </p:nvPr>
        </p:nvSpPr>
        <p:spPr>
          <a:xfrm>
            <a:off x="371475" y="447836"/>
            <a:ext cx="10652125" cy="473942"/>
          </a:xfrm>
          <a:prstGeom prst="rect">
            <a:avLst/>
          </a:prstGeom>
        </p:spPr>
        <p:txBody>
          <a:bodyPr vert="horz" lIns="0" tIns="0" rIns="0" bIns="0" rtlCol="0" anchor="t" anchorCtr="0">
            <a:noAutofit/>
          </a:bodyPr>
          <a:lstStyle>
            <a:lvl1pPr>
              <a:defRPr>
                <a:solidFill>
                  <a:schemeClr val="tx1"/>
                </a:solidFill>
              </a:defRPr>
            </a:lvl1pPr>
          </a:lstStyle>
          <a:p>
            <a:r>
              <a:rPr lang="en-US" dirty="0"/>
              <a:t>Click to edit Master title style</a:t>
            </a:r>
            <a:endParaRPr lang="en-GB" dirty="0"/>
          </a:p>
        </p:txBody>
      </p:sp>
      <p:cxnSp>
        <p:nvCxnSpPr>
          <p:cNvPr id="16" name="Straight Connector 15">
            <a:extLst>
              <a:ext uri="{FF2B5EF4-FFF2-40B4-BE49-F238E27FC236}">
                <a16:creationId xmlns:a16="http://schemas.microsoft.com/office/drawing/2014/main" id="{A4173E7A-FB3E-4955-851A-8E33BC10D82A}"/>
              </a:ext>
            </a:extLst>
          </p:cNvPr>
          <p:cNvCxnSpPr/>
          <p:nvPr userDrawn="1"/>
        </p:nvCxnSpPr>
        <p:spPr>
          <a:xfrm>
            <a:off x="381000" y="329467"/>
            <a:ext cx="850900" cy="0"/>
          </a:xfrm>
          <a:prstGeom prst="line">
            <a:avLst/>
          </a:prstGeom>
          <a:ln w="28575">
            <a:solidFill>
              <a:srgbClr val="5C9A1B"/>
            </a:solidFill>
            <a:tailEnd type="non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3B121DF-1013-4D20-98A4-84090961D2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6441" t="22143" r="3310" b="17606"/>
          <a:stretch/>
        </p:blipFill>
        <p:spPr>
          <a:xfrm>
            <a:off x="-71720" y="3423784"/>
            <a:ext cx="3562350" cy="2752898"/>
          </a:xfrm>
          <a:prstGeom prst="rect">
            <a:avLst/>
          </a:prstGeom>
        </p:spPr>
      </p:pic>
      <p:sp>
        <p:nvSpPr>
          <p:cNvPr id="17" name="Rectangle 16">
            <a:extLst>
              <a:ext uri="{FF2B5EF4-FFF2-40B4-BE49-F238E27FC236}">
                <a16:creationId xmlns:a16="http://schemas.microsoft.com/office/drawing/2014/main" id="{17155C59-0FF1-40A2-AC17-8637C1833ABC}"/>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dirty="0">
              <a:solidFill>
                <a:schemeClr val="tx1"/>
              </a:solidFill>
            </a:endParaRPr>
          </a:p>
        </p:txBody>
      </p:sp>
      <p:sp>
        <p:nvSpPr>
          <p:cNvPr id="20" name="Slide Number Placeholder 5">
            <a:extLst>
              <a:ext uri="{FF2B5EF4-FFF2-40B4-BE49-F238E27FC236}">
                <a16:creationId xmlns:a16="http://schemas.microsoft.com/office/drawing/2014/main" id="{6C46EF31-2605-4002-AA68-DB207C244F2D}"/>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2239850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97BB97-B81D-4267-BF40-EDE3E13301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58" t="14714" r="3249" b="1421"/>
          <a:stretch/>
        </p:blipFill>
        <p:spPr>
          <a:xfrm>
            <a:off x="1" y="0"/>
            <a:ext cx="12198350" cy="6858000"/>
          </a:xfrm>
          <a:prstGeom prst="rect">
            <a:avLst/>
          </a:prstGeom>
        </p:spPr>
      </p:pic>
      <p:cxnSp>
        <p:nvCxnSpPr>
          <p:cNvPr id="8" name="Straight Connector 7">
            <a:extLst>
              <a:ext uri="{FF2B5EF4-FFF2-40B4-BE49-F238E27FC236}">
                <a16:creationId xmlns:a16="http://schemas.microsoft.com/office/drawing/2014/main" id="{189B52EF-5103-4F2F-89A3-DDAED6B1CA3F}"/>
              </a:ext>
            </a:extLst>
          </p:cNvPr>
          <p:cNvCxnSpPr/>
          <p:nvPr userDrawn="1"/>
        </p:nvCxnSpPr>
        <p:spPr>
          <a:xfrm>
            <a:off x="617221" y="4343400"/>
            <a:ext cx="548640" cy="0"/>
          </a:xfrm>
          <a:prstGeom prst="line">
            <a:avLst/>
          </a:prstGeom>
          <a:ln w="22225">
            <a:solidFill>
              <a:srgbClr val="5C9A1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24E91324-5B4D-4E16-BACD-66AD16F5EAE8}"/>
              </a:ext>
            </a:extLst>
          </p:cNvPr>
          <p:cNvSpPr>
            <a:spLocks noGrp="1"/>
          </p:cNvSpPr>
          <p:nvPr>
            <p:ph type="body" sz="quarter" idx="10"/>
          </p:nvPr>
        </p:nvSpPr>
        <p:spPr>
          <a:xfrm>
            <a:off x="617220" y="3581400"/>
            <a:ext cx="10228579" cy="732148"/>
          </a:xfrm>
        </p:spPr>
        <p:txBody>
          <a:bodyPr/>
          <a:lstStyle>
            <a:lvl1pPr marL="0" indent="0">
              <a:buFontTx/>
              <a:buNone/>
              <a:defRPr sz="3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3" name="Picture 2">
            <a:extLst>
              <a:ext uri="{FF2B5EF4-FFF2-40B4-BE49-F238E27FC236}">
                <a16:creationId xmlns:a16="http://schemas.microsoft.com/office/drawing/2014/main" id="{F999519C-03E5-4953-9200-A0699F9F7E6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0990"/>
          <a:stretch/>
        </p:blipFill>
        <p:spPr>
          <a:xfrm>
            <a:off x="8613170" y="1157283"/>
            <a:ext cx="3585179" cy="3657607"/>
          </a:xfrm>
          <a:prstGeom prst="rect">
            <a:avLst/>
          </a:prstGeom>
        </p:spPr>
      </p:pic>
      <p:sp>
        <p:nvSpPr>
          <p:cNvPr id="10" name="Rectangle 9">
            <a:extLst>
              <a:ext uri="{FF2B5EF4-FFF2-40B4-BE49-F238E27FC236}">
                <a16:creationId xmlns:a16="http://schemas.microsoft.com/office/drawing/2014/main" id="{DD606A27-F827-4116-B883-6A54D42A863A}"/>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dirty="0">
              <a:solidFill>
                <a:schemeClr val="tx1"/>
              </a:solidFill>
            </a:endParaRPr>
          </a:p>
        </p:txBody>
      </p:sp>
      <p:sp>
        <p:nvSpPr>
          <p:cNvPr id="15" name="Slide Number Placeholder 5">
            <a:extLst>
              <a:ext uri="{FF2B5EF4-FFF2-40B4-BE49-F238E27FC236}">
                <a16:creationId xmlns:a16="http://schemas.microsoft.com/office/drawing/2014/main" id="{08015E95-5C17-4283-B09E-03953B9DEF11}"/>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1915338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andard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97BB97-B81D-4267-BF40-EDE3E13301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48" t="8156" r="2676" b="6059"/>
          <a:stretch/>
        </p:blipFill>
        <p:spPr>
          <a:xfrm>
            <a:off x="-1" y="0"/>
            <a:ext cx="12202343" cy="6858000"/>
          </a:xfrm>
          <a:prstGeom prst="rect">
            <a:avLst/>
          </a:prstGeom>
        </p:spPr>
      </p:pic>
      <p:cxnSp>
        <p:nvCxnSpPr>
          <p:cNvPr id="8" name="Straight Connector 7">
            <a:extLst>
              <a:ext uri="{FF2B5EF4-FFF2-40B4-BE49-F238E27FC236}">
                <a16:creationId xmlns:a16="http://schemas.microsoft.com/office/drawing/2014/main" id="{189B52EF-5103-4F2F-89A3-DDAED6B1CA3F}"/>
              </a:ext>
            </a:extLst>
          </p:cNvPr>
          <p:cNvCxnSpPr/>
          <p:nvPr userDrawn="1"/>
        </p:nvCxnSpPr>
        <p:spPr>
          <a:xfrm>
            <a:off x="617221" y="4343400"/>
            <a:ext cx="548640" cy="0"/>
          </a:xfrm>
          <a:prstGeom prst="line">
            <a:avLst/>
          </a:prstGeom>
          <a:ln w="22225">
            <a:solidFill>
              <a:srgbClr val="5C9A1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24E91324-5B4D-4E16-BACD-66AD16F5EAE8}"/>
              </a:ext>
            </a:extLst>
          </p:cNvPr>
          <p:cNvSpPr>
            <a:spLocks noGrp="1"/>
          </p:cNvSpPr>
          <p:nvPr>
            <p:ph type="body" sz="quarter" idx="10"/>
          </p:nvPr>
        </p:nvSpPr>
        <p:spPr>
          <a:xfrm>
            <a:off x="617220" y="3581400"/>
            <a:ext cx="10228579" cy="732148"/>
          </a:xfrm>
        </p:spPr>
        <p:txBody>
          <a:bodyPr/>
          <a:lstStyle>
            <a:lvl1pPr marL="0" indent="0">
              <a:buFontTx/>
              <a:buNone/>
              <a:defRPr sz="3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9" name="Picture 8">
            <a:extLst>
              <a:ext uri="{FF2B5EF4-FFF2-40B4-BE49-F238E27FC236}">
                <a16:creationId xmlns:a16="http://schemas.microsoft.com/office/drawing/2014/main" id="{9940CE2E-027C-4509-9B78-962027A7B07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 r="44840"/>
          <a:stretch/>
        </p:blipFill>
        <p:spPr>
          <a:xfrm>
            <a:off x="8163227" y="2241998"/>
            <a:ext cx="4035123" cy="3657607"/>
          </a:xfrm>
          <a:prstGeom prst="rect">
            <a:avLst/>
          </a:prstGeom>
        </p:spPr>
      </p:pic>
      <p:sp>
        <p:nvSpPr>
          <p:cNvPr id="15" name="Rectangle 14">
            <a:extLst>
              <a:ext uri="{FF2B5EF4-FFF2-40B4-BE49-F238E27FC236}">
                <a16:creationId xmlns:a16="http://schemas.microsoft.com/office/drawing/2014/main" id="{A171F302-90D9-46CC-BCB4-9816AE790C04}"/>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dirty="0">
              <a:solidFill>
                <a:schemeClr val="tx1"/>
              </a:solidFill>
            </a:endParaRPr>
          </a:p>
        </p:txBody>
      </p:sp>
      <p:sp>
        <p:nvSpPr>
          <p:cNvPr id="16" name="Slide Number Placeholder 5">
            <a:extLst>
              <a:ext uri="{FF2B5EF4-FFF2-40B4-BE49-F238E27FC236}">
                <a16:creationId xmlns:a16="http://schemas.microsoft.com/office/drawing/2014/main" id="{25182502-B689-4DE2-B2E0-CE19FD1465B7}"/>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20947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andard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97BB97-B81D-4267-BF40-EDE3E13301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3" t="4012" r="1844" b="15745"/>
          <a:stretch/>
        </p:blipFill>
        <p:spPr>
          <a:xfrm>
            <a:off x="0" y="0"/>
            <a:ext cx="12202344" cy="6858000"/>
          </a:xfrm>
          <a:prstGeom prst="rect">
            <a:avLst/>
          </a:prstGeom>
        </p:spPr>
      </p:pic>
      <p:cxnSp>
        <p:nvCxnSpPr>
          <p:cNvPr id="8" name="Straight Connector 7">
            <a:extLst>
              <a:ext uri="{FF2B5EF4-FFF2-40B4-BE49-F238E27FC236}">
                <a16:creationId xmlns:a16="http://schemas.microsoft.com/office/drawing/2014/main" id="{189B52EF-5103-4F2F-89A3-DDAED6B1CA3F}"/>
              </a:ext>
            </a:extLst>
          </p:cNvPr>
          <p:cNvCxnSpPr/>
          <p:nvPr userDrawn="1"/>
        </p:nvCxnSpPr>
        <p:spPr>
          <a:xfrm>
            <a:off x="617221" y="4343400"/>
            <a:ext cx="548640" cy="0"/>
          </a:xfrm>
          <a:prstGeom prst="line">
            <a:avLst/>
          </a:prstGeom>
          <a:ln w="22225">
            <a:solidFill>
              <a:srgbClr val="5C9A1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24E91324-5B4D-4E16-BACD-66AD16F5EAE8}"/>
              </a:ext>
            </a:extLst>
          </p:cNvPr>
          <p:cNvSpPr>
            <a:spLocks noGrp="1"/>
          </p:cNvSpPr>
          <p:nvPr>
            <p:ph type="body" sz="quarter" idx="10"/>
          </p:nvPr>
        </p:nvSpPr>
        <p:spPr>
          <a:xfrm>
            <a:off x="617220" y="3581400"/>
            <a:ext cx="10228579" cy="732148"/>
          </a:xfrm>
        </p:spPr>
        <p:txBody>
          <a:bodyPr/>
          <a:lstStyle>
            <a:lvl1pPr marL="0" indent="0">
              <a:buFontTx/>
              <a:buNone/>
              <a:defRPr sz="3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9" name="Picture 8">
            <a:extLst>
              <a:ext uri="{FF2B5EF4-FFF2-40B4-BE49-F238E27FC236}">
                <a16:creationId xmlns:a16="http://schemas.microsoft.com/office/drawing/2014/main" id="{095CF397-A653-4D41-BB69-12A2342473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9392" r="33048"/>
          <a:stretch/>
        </p:blipFill>
        <p:spPr>
          <a:xfrm flipH="1">
            <a:off x="-1" y="0"/>
            <a:ext cx="4897663" cy="3314058"/>
          </a:xfrm>
          <a:prstGeom prst="rect">
            <a:avLst/>
          </a:prstGeom>
        </p:spPr>
      </p:pic>
      <p:sp>
        <p:nvSpPr>
          <p:cNvPr id="15" name="Rectangle 14">
            <a:extLst>
              <a:ext uri="{FF2B5EF4-FFF2-40B4-BE49-F238E27FC236}">
                <a16:creationId xmlns:a16="http://schemas.microsoft.com/office/drawing/2014/main" id="{39295A68-B2A8-4074-B2FD-2A6C6F52F8FE}"/>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dirty="0">
              <a:solidFill>
                <a:schemeClr val="tx1"/>
              </a:solidFill>
            </a:endParaRPr>
          </a:p>
        </p:txBody>
      </p:sp>
      <p:sp>
        <p:nvSpPr>
          <p:cNvPr id="16" name="Slide Number Placeholder 5">
            <a:extLst>
              <a:ext uri="{FF2B5EF4-FFF2-40B4-BE49-F238E27FC236}">
                <a16:creationId xmlns:a16="http://schemas.microsoft.com/office/drawing/2014/main" id="{CDE9EC32-DAF5-4A8D-9C1A-3697B8A993A3}"/>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1000200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tandar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9CCE6-1F97-42A9-A55B-CEC72B9C2A8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807"/>
          <a:stretch/>
        </p:blipFill>
        <p:spPr>
          <a:xfrm>
            <a:off x="0" y="0"/>
            <a:ext cx="12198350" cy="6858000"/>
          </a:xfrm>
          <a:prstGeom prst="rect">
            <a:avLst/>
          </a:prstGeom>
        </p:spPr>
      </p:pic>
      <p:graphicFrame>
        <p:nvGraphicFramePr>
          <p:cNvPr id="6" name="Object 5" hidden="1">
            <a:extLst>
              <a:ext uri="{FF2B5EF4-FFF2-40B4-BE49-F238E27FC236}">
                <a16:creationId xmlns:a16="http://schemas.microsoft.com/office/drawing/2014/main" id="{1FD3A4FF-5309-4DE0-9D36-958E2E3370D1}"/>
              </a:ext>
            </a:extLst>
          </p:cNvPr>
          <p:cNvGraphicFramePr>
            <a:graphicFrameLocks noChangeAspect="1"/>
          </p:cNvGraphicFramePr>
          <p:nvPr userDrawn="1">
            <p:custDataLst>
              <p:tags r:id="rId1"/>
            </p:custDataLst>
            <p:extLst>
              <p:ext uri="{D42A27DB-BD31-4B8C-83A1-F6EECF244321}">
                <p14:modId xmlns:p14="http://schemas.microsoft.com/office/powerpoint/2010/main" val="2861216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1FD3A4FF-5309-4DE0-9D36-958E2E3370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8" name="Straight Connector 7">
            <a:extLst>
              <a:ext uri="{FF2B5EF4-FFF2-40B4-BE49-F238E27FC236}">
                <a16:creationId xmlns:a16="http://schemas.microsoft.com/office/drawing/2014/main" id="{189B52EF-5103-4F2F-89A3-DDAED6B1CA3F}"/>
              </a:ext>
            </a:extLst>
          </p:cNvPr>
          <p:cNvCxnSpPr/>
          <p:nvPr userDrawn="1"/>
        </p:nvCxnSpPr>
        <p:spPr>
          <a:xfrm>
            <a:off x="617221" y="4343400"/>
            <a:ext cx="548640" cy="0"/>
          </a:xfrm>
          <a:prstGeom prst="line">
            <a:avLst/>
          </a:prstGeom>
          <a:ln w="22225">
            <a:solidFill>
              <a:srgbClr val="5C9A1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24E91324-5B4D-4E16-BACD-66AD16F5EAE8}"/>
              </a:ext>
            </a:extLst>
          </p:cNvPr>
          <p:cNvSpPr>
            <a:spLocks noGrp="1"/>
          </p:cNvSpPr>
          <p:nvPr>
            <p:ph type="body" sz="quarter" idx="10"/>
          </p:nvPr>
        </p:nvSpPr>
        <p:spPr>
          <a:xfrm>
            <a:off x="617220" y="3581400"/>
            <a:ext cx="10228579" cy="732148"/>
          </a:xfrm>
        </p:spPr>
        <p:txBody>
          <a:bodyPr/>
          <a:lstStyle>
            <a:lvl1pPr marL="0" indent="0">
              <a:buFontTx/>
              <a:buNone/>
              <a:defRPr sz="3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9" name="Picture 8">
            <a:extLst>
              <a:ext uri="{FF2B5EF4-FFF2-40B4-BE49-F238E27FC236}">
                <a16:creationId xmlns:a16="http://schemas.microsoft.com/office/drawing/2014/main" id="{FA13B76A-F988-4CC1-9D6F-807BB767CFB9}"/>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1" t="23797" r="26726"/>
          <a:stretch/>
        </p:blipFill>
        <p:spPr>
          <a:xfrm flipH="1">
            <a:off x="0" y="0"/>
            <a:ext cx="5360034" cy="2787198"/>
          </a:xfrm>
          <a:prstGeom prst="rect">
            <a:avLst/>
          </a:prstGeom>
        </p:spPr>
      </p:pic>
      <p:sp>
        <p:nvSpPr>
          <p:cNvPr id="11" name="Rectangle 10">
            <a:extLst>
              <a:ext uri="{FF2B5EF4-FFF2-40B4-BE49-F238E27FC236}">
                <a16:creationId xmlns:a16="http://schemas.microsoft.com/office/drawing/2014/main" id="{31B65358-9FE2-40E3-A7A1-4EDDCAAB4056}"/>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dirty="0">
              <a:solidFill>
                <a:schemeClr val="tx1"/>
              </a:solidFill>
            </a:endParaRPr>
          </a:p>
        </p:txBody>
      </p:sp>
      <p:sp>
        <p:nvSpPr>
          <p:cNvPr id="14" name="Slide Number Placeholder 5">
            <a:extLst>
              <a:ext uri="{FF2B5EF4-FFF2-40B4-BE49-F238E27FC236}">
                <a16:creationId xmlns:a16="http://schemas.microsoft.com/office/drawing/2014/main" id="{C4AC3924-6073-4370-8555-1E444379EB11}"/>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3076205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tags" Target="../tags/tag6.xml"/><Relationship Id="rId1" Type="http://schemas.openxmlformats.org/officeDocument/2006/relationships/theme" Target="../theme/theme2.xml"/><Relationship Id="rId4" Type="http://schemas.openxmlformats.org/officeDocument/2006/relationships/image" Target="../media/image10.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D767DD-271A-4CE1-A59D-5472CE04BD65}"/>
              </a:ext>
            </a:extLst>
          </p:cNvPr>
          <p:cNvSpPr/>
          <p:nvPr userDrawn="1"/>
        </p:nvSpPr>
        <p:spPr>
          <a:xfrm>
            <a:off x="0" y="6348533"/>
            <a:ext cx="721520" cy="180000"/>
          </a:xfrm>
          <a:prstGeom prst="rect">
            <a:avLst/>
          </a:prstGeom>
          <a:solidFill>
            <a:srgbClr val="5C9A1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200" dirty="0">
              <a:solidFill>
                <a:schemeClr val="tx1"/>
              </a:solidFill>
            </a:endParaRPr>
          </a:p>
        </p:txBody>
      </p:sp>
      <p:graphicFrame>
        <p:nvGraphicFramePr>
          <p:cNvPr id="5" name="Object 4" hidden="1">
            <a:extLst>
              <a:ext uri="{FF2B5EF4-FFF2-40B4-BE49-F238E27FC236}">
                <a16:creationId xmlns:a16="http://schemas.microsoft.com/office/drawing/2014/main" id="{DABD6195-4121-49EB-ADE4-90A61D4EB710}"/>
              </a:ext>
            </a:extLst>
          </p:cNvPr>
          <p:cNvGraphicFramePr>
            <a:graphicFrameLocks noChangeAspect="1"/>
          </p:cNvGraphicFramePr>
          <p:nvPr userDrawn="1">
            <p:custDataLst>
              <p:tags r:id="rId15"/>
            </p:custDataLst>
            <p:extLst>
              <p:ext uri="{D42A27DB-BD31-4B8C-83A1-F6EECF244321}">
                <p14:modId xmlns:p14="http://schemas.microsoft.com/office/powerpoint/2010/main" val="2034152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592" imgH="595" progId="TCLayout.ActiveDocument.1">
                  <p:embed/>
                </p:oleObj>
              </mc:Choice>
              <mc:Fallback>
                <p:oleObj name="think-cell Slide" r:id="rId17" imgW="592" imgH="595" progId="TCLayout.ActiveDocument.1">
                  <p:embed/>
                  <p:pic>
                    <p:nvPicPr>
                      <p:cNvPr id="5" name="Object 4" hidden="1">
                        <a:extLst>
                          <a:ext uri="{FF2B5EF4-FFF2-40B4-BE49-F238E27FC236}">
                            <a16:creationId xmlns:a16="http://schemas.microsoft.com/office/drawing/2014/main" id="{DABD6195-4121-49EB-ADE4-90A61D4EB710}"/>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A61AB3E-C539-463A-B843-344490F04FB2}"/>
              </a:ext>
            </a:extLst>
          </p:cNvPr>
          <p:cNvSpPr/>
          <p:nvPr userDrawn="1">
            <p:custDataLst>
              <p:tags r:id="rId16"/>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a:endParaRPr lang="en-US" sz="2000" b="0" i="0" baseline="0"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Placeholder 1"/>
          <p:cNvSpPr>
            <a:spLocks noGrp="1"/>
          </p:cNvSpPr>
          <p:nvPr>
            <p:ph type="title"/>
          </p:nvPr>
        </p:nvSpPr>
        <p:spPr>
          <a:xfrm>
            <a:off x="371476" y="447836"/>
            <a:ext cx="10650534" cy="473942"/>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371475" y="1257300"/>
            <a:ext cx="11452224" cy="4876800"/>
          </a:xfrm>
          <a:prstGeom prst="rect">
            <a:avLst/>
          </a:prstGeom>
        </p:spPr>
        <p:txBody>
          <a:bodyPr vert="horz" lIns="0" tIns="0" rIns="0" bIns="0" rtlCol="0" anchor="t" anchorCtr="0">
            <a:noAutofit/>
          </a:bodyPr>
          <a:lstStyle/>
          <a:p>
            <a:pPr lvl="0"/>
            <a:r>
              <a:rPr lang="en-US"/>
              <a:t>Click to edit Master text styles</a:t>
            </a:r>
          </a:p>
        </p:txBody>
      </p:sp>
      <p:cxnSp>
        <p:nvCxnSpPr>
          <p:cNvPr id="18" name="Straight Connector 17">
            <a:extLst>
              <a:ext uri="{FF2B5EF4-FFF2-40B4-BE49-F238E27FC236}">
                <a16:creationId xmlns:a16="http://schemas.microsoft.com/office/drawing/2014/main" id="{FC1E8A3B-64B1-4A1E-A3FA-9805C9494E91}"/>
              </a:ext>
            </a:extLst>
          </p:cNvPr>
          <p:cNvCxnSpPr/>
          <p:nvPr userDrawn="1"/>
        </p:nvCxnSpPr>
        <p:spPr>
          <a:xfrm>
            <a:off x="381000" y="329467"/>
            <a:ext cx="850900" cy="0"/>
          </a:xfrm>
          <a:prstGeom prst="line">
            <a:avLst/>
          </a:prstGeom>
          <a:ln w="28575">
            <a:solidFill>
              <a:srgbClr val="5C9A1B"/>
            </a:solidFill>
            <a:tailEnd type="none"/>
          </a:ln>
        </p:spPr>
        <p:style>
          <a:lnRef idx="1">
            <a:schemeClr val="accent1"/>
          </a:lnRef>
          <a:fillRef idx="0">
            <a:schemeClr val="accent1"/>
          </a:fillRef>
          <a:effectRef idx="0">
            <a:schemeClr val="accent1"/>
          </a:effectRef>
          <a:fontRef idx="minor">
            <a:schemeClr val="tx1"/>
          </a:fontRef>
        </p:style>
      </p:cxnSp>
      <p:sp>
        <p:nvSpPr>
          <p:cNvPr id="19" name="Slide Number Placeholder 5">
            <a:extLst>
              <a:ext uri="{FF2B5EF4-FFF2-40B4-BE49-F238E27FC236}">
                <a16:creationId xmlns:a16="http://schemas.microsoft.com/office/drawing/2014/main" id="{61B2E0C4-0353-4419-B131-9A1373A5F5F0}"/>
              </a:ext>
            </a:extLst>
          </p:cNvPr>
          <p:cNvSpPr>
            <a:spLocks noGrp="1"/>
          </p:cNvSpPr>
          <p:nvPr>
            <p:ph type="sldNum" sz="quarter" idx="4"/>
          </p:nvPr>
        </p:nvSpPr>
        <p:spPr>
          <a:xfrm>
            <a:off x="371476" y="6349794"/>
            <a:ext cx="350044" cy="180000"/>
          </a:xfrm>
          <a:prstGeom prst="rect">
            <a:avLst/>
          </a:prstGeom>
        </p:spPr>
        <p:txBody>
          <a:bodyPr wrap="none" anchor="ctr" anchorCtr="0"/>
          <a:lstStyle>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stStyle>
          <a:p>
            <a:fld id="{F1BC30E3-FFE5-4B91-AA19-87A149EBB9EE}" type="slidenum">
              <a:rPr lang="en-US" smtClean="0"/>
              <a:pPr/>
              <a:t>‹#›</a:t>
            </a:fld>
            <a:endParaRPr lang="en-US" dirty="0"/>
          </a:p>
        </p:txBody>
      </p:sp>
    </p:spTree>
    <p:extLst>
      <p:ext uri="{BB962C8B-B14F-4D97-AF65-F5344CB8AC3E}">
        <p14:creationId xmlns:p14="http://schemas.microsoft.com/office/powerpoint/2010/main" val="2945010009"/>
      </p:ext>
    </p:extLst>
  </p:cSld>
  <p:clrMap bg1="lt1" tx1="dk1" bg2="lt2" tx2="dk2" accent1="accent1" accent2="accent2" accent3="accent3" accent4="accent4" accent5="accent5" accent6="accent6" hlink="hlink" folHlink="folHlink"/>
  <p:sldLayoutIdLst>
    <p:sldLayoutId id="2147483898" r:id="rId1"/>
    <p:sldLayoutId id="2147483930" r:id="rId2"/>
    <p:sldLayoutId id="2147483937" r:id="rId3"/>
    <p:sldLayoutId id="2147483946" r:id="rId4"/>
    <p:sldLayoutId id="2147483943" r:id="rId5"/>
    <p:sldLayoutId id="2147483924" r:id="rId6"/>
    <p:sldLayoutId id="2147483928" r:id="rId7"/>
    <p:sldLayoutId id="2147483926" r:id="rId8"/>
    <p:sldLayoutId id="2147483927" r:id="rId9"/>
    <p:sldLayoutId id="2147483958" r:id="rId10"/>
    <p:sldLayoutId id="2147483929" r:id="rId11"/>
    <p:sldLayoutId id="2147483923" r:id="rId12"/>
    <p:sldLayoutId id="2147483938" r:id="rId13"/>
  </p:sldLayoutIdLst>
  <p:hf hdr="0"/>
  <p:txStyles>
    <p:titleStyle>
      <a:lvl1pPr algn="l" defTabSz="914400" rtl="0" eaLnBrk="1" latinLnBrk="0" hangingPunct="1">
        <a:lnSpc>
          <a:spcPct val="100000"/>
        </a:lnSpc>
        <a:spcBef>
          <a:spcPct val="0"/>
        </a:spcBef>
        <a:buNone/>
        <a:defRPr sz="1800" b="0" kern="1200">
          <a:solidFill>
            <a:schemeClr val="bg1"/>
          </a:solidFill>
          <a:latin typeface="EYInterstate Light" panose="02000506000000020004" pitchFamily="2" charset="0"/>
          <a:ea typeface="+mj-ea"/>
          <a:cs typeface="Arial" pitchFamily="34" charset="0"/>
        </a:defRPr>
      </a:lvl1pPr>
    </p:titleStyle>
    <p:bodyStyle>
      <a:lvl1pPr marL="228600" indent="-228600"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34" userDrawn="1">
          <p15:clr>
            <a:srgbClr val="F26B43"/>
          </p15:clr>
        </p15:guide>
        <p15:guide id="2" pos="7448" userDrawn="1">
          <p15:clr>
            <a:srgbClr val="F26B43"/>
          </p15:clr>
        </p15:guide>
        <p15:guide id="3" orient="horz" pos="4085" userDrawn="1">
          <p15:clr>
            <a:srgbClr val="F26B43"/>
          </p15:clr>
        </p15:guide>
        <p15:guide id="4" orient="horz" pos="232" userDrawn="1">
          <p15:clr>
            <a:srgbClr val="F26B43"/>
          </p15:clr>
        </p15:guide>
        <p15:guide id="5" orient="horz" pos="3864" userDrawn="1">
          <p15:clr>
            <a:srgbClr val="F26B43"/>
          </p15:clr>
        </p15:guide>
        <p15:guide id="6" orient="horz" pos="7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C5E34C-7CD1-4695-A0A3-2D594FB68337}"/>
              </a:ext>
            </a:extLst>
          </p:cNvPr>
          <p:cNvGraphicFramePr>
            <a:graphicFrameLocks noChangeAspect="1"/>
          </p:cNvGraphicFramePr>
          <p:nvPr userDrawn="1">
            <p:custDataLst>
              <p:tags r:id="rId2"/>
            </p:custDataLst>
            <p:extLst>
              <p:ext uri="{D42A27DB-BD31-4B8C-83A1-F6EECF244321}">
                <p14:modId xmlns:p14="http://schemas.microsoft.com/office/powerpoint/2010/main" val="3414944011"/>
              </p:ext>
            </p:extLst>
          </p:nvPr>
        </p:nvGraphicFramePr>
        <p:xfrm>
          <a:off x="1589" y="1588"/>
          <a:ext cx="1589" cy="1588"/>
        </p:xfrm>
        <a:graphic>
          <a:graphicData uri="http://schemas.openxmlformats.org/presentationml/2006/ole">
            <mc:AlternateContent xmlns:mc="http://schemas.openxmlformats.org/markup-compatibility/2006">
              <mc:Choice xmlns:v="urn:schemas-microsoft-com:vml" Requires="v">
                <p:oleObj name="think-cell Slide" r:id="rId3" imgW="498" imgH="499" progId="TCLayout.ActiveDocument.1">
                  <p:embed/>
                </p:oleObj>
              </mc:Choice>
              <mc:Fallback>
                <p:oleObj name="think-cell Slide" r:id="rId3" imgW="498" imgH="499" progId="TCLayout.ActiveDocument.1">
                  <p:embed/>
                  <p:pic>
                    <p:nvPicPr>
                      <p:cNvPr id="2" name="Object 1" hidden="1">
                        <a:extLst>
                          <a:ext uri="{FF2B5EF4-FFF2-40B4-BE49-F238E27FC236}">
                            <a16:creationId xmlns:a16="http://schemas.microsoft.com/office/drawing/2014/main" id="{3BC5E34C-7CD1-4695-A0A3-2D594FB68337}"/>
                          </a:ext>
                        </a:extLst>
                      </p:cNvPr>
                      <p:cNvPicPr/>
                      <p:nvPr/>
                    </p:nvPicPr>
                    <p:blipFill>
                      <a:blip r:embed="rId4"/>
                      <a:stretch>
                        <a:fillRect/>
                      </a:stretch>
                    </p:blipFill>
                    <p:spPr>
                      <a:xfrm>
                        <a:off x="1589" y="1588"/>
                        <a:ext cx="1589" cy="1588"/>
                      </a:xfrm>
                      <a:prstGeom prst="rect">
                        <a:avLst/>
                      </a:prstGeom>
                    </p:spPr>
                  </p:pic>
                </p:oleObj>
              </mc:Fallback>
            </mc:AlternateContent>
          </a:graphicData>
        </a:graphic>
      </p:graphicFrame>
      <p:sp>
        <p:nvSpPr>
          <p:cNvPr id="19" name="|        | Developing an Innovation Strategy and Capability Roadmap for Future Growth"/>
          <p:cNvSpPr txBox="1"/>
          <p:nvPr userDrawn="1"/>
        </p:nvSpPr>
        <p:spPr>
          <a:xfrm>
            <a:off x="890961" y="6433288"/>
            <a:ext cx="4224660"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2A2A2A"/>
                </a:solidFill>
                <a:latin typeface="Arial"/>
                <a:ea typeface="Arial"/>
                <a:cs typeface="Arial"/>
                <a:sym typeface="Arial"/>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lang="en-US" sz="800" dirty="0"/>
              <a:t>IT Foundation Refresh Program</a:t>
            </a:r>
            <a:endParaRPr lang="en-US" sz="800" dirty="0">
              <a:solidFill>
                <a:srgbClr val="404040"/>
              </a:solidFill>
            </a:endParaRPr>
          </a:p>
        </p:txBody>
      </p:sp>
      <p:grpSp>
        <p:nvGrpSpPr>
          <p:cNvPr id="20" name="Group"/>
          <p:cNvGrpSpPr/>
          <p:nvPr userDrawn="1"/>
        </p:nvGrpSpPr>
        <p:grpSpPr>
          <a:xfrm>
            <a:off x="709462" y="6382115"/>
            <a:ext cx="141739" cy="149061"/>
            <a:chOff x="0" y="-1"/>
            <a:chExt cx="141664" cy="149060"/>
          </a:xfrm>
        </p:grpSpPr>
        <p:sp>
          <p:nvSpPr>
            <p:cNvPr id="21" name="Triangle"/>
            <p:cNvSpPr/>
            <p:nvPr/>
          </p:nvSpPr>
          <p:spPr>
            <a:xfrm>
              <a:off x="0" y="-2"/>
              <a:ext cx="141664" cy="513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11127"/>
                  </a:lnTo>
                  <a:lnTo>
                    <a:pt x="21600" y="0"/>
                  </a:lnTo>
                  <a:close/>
                </a:path>
              </a:pathLst>
            </a:custGeom>
            <a:solidFill>
              <a:srgbClr val="292929"/>
            </a:solidFill>
            <a:ln w="12700" cap="flat">
              <a:noFill/>
              <a:miter lim="400000"/>
            </a:ln>
            <a:effectLst/>
          </p:spPr>
          <p:txBody>
            <a:bodyPr wrap="square" lIns="45718" tIns="45718" rIns="45718" bIns="45718" numCol="1" anchor="t">
              <a:noAutofit/>
            </a:bodyPr>
            <a:lstStyle/>
            <a:p>
              <a:pPr defTabSz="761970">
                <a:spcBef>
                  <a:spcPts val="1000"/>
                </a:spcBef>
                <a:defRPr sz="900">
                  <a:solidFill>
                    <a:srgbClr val="333333"/>
                  </a:solidFill>
                  <a:effectLst>
                    <a:outerShdw blurRad="50800" dist="50800" dir="5400000" rotWithShape="0">
                      <a:srgbClr val="000000"/>
                    </a:outerShdw>
                  </a:effectLst>
                  <a:latin typeface="Arial"/>
                  <a:ea typeface="Arial"/>
                  <a:cs typeface="Arial"/>
                  <a:sym typeface="Arial"/>
                </a:defRPr>
              </a:pPr>
              <a:endParaRPr sz="900" dirty="0"/>
            </a:p>
          </p:txBody>
        </p:sp>
        <p:sp>
          <p:nvSpPr>
            <p:cNvPr id="22" name="Shape"/>
            <p:cNvSpPr/>
            <p:nvPr/>
          </p:nvSpPr>
          <p:spPr>
            <a:xfrm>
              <a:off x="-1" y="72920"/>
              <a:ext cx="60906" cy="76140"/>
            </a:xfrm>
            <a:custGeom>
              <a:avLst/>
              <a:gdLst/>
              <a:ahLst/>
              <a:cxnLst>
                <a:cxn ang="0">
                  <a:pos x="wd2" y="hd2"/>
                </a:cxn>
                <a:cxn ang="5400000">
                  <a:pos x="wd2" y="hd2"/>
                </a:cxn>
                <a:cxn ang="10800000">
                  <a:pos x="wd2" y="hd2"/>
                </a:cxn>
                <a:cxn ang="16200000">
                  <a:pos x="wd2" y="hd2"/>
                </a:cxn>
              </a:cxnLst>
              <a:rect l="0" t="0" r="r" b="b"/>
              <a:pathLst>
                <a:path w="21600" h="21600" extrusionOk="0">
                  <a:moveTo>
                    <a:pt x="15316" y="0"/>
                  </a:moveTo>
                  <a:lnTo>
                    <a:pt x="0" y="0"/>
                  </a:lnTo>
                  <a:lnTo>
                    <a:pt x="0" y="21600"/>
                  </a:lnTo>
                  <a:lnTo>
                    <a:pt x="21600" y="21600"/>
                  </a:lnTo>
                  <a:lnTo>
                    <a:pt x="21600" y="16631"/>
                  </a:lnTo>
                  <a:lnTo>
                    <a:pt x="8098" y="16631"/>
                  </a:lnTo>
                  <a:lnTo>
                    <a:pt x="8098" y="13067"/>
                  </a:lnTo>
                  <a:lnTo>
                    <a:pt x="17862" y="13067"/>
                  </a:lnTo>
                  <a:lnTo>
                    <a:pt x="17862" y="8532"/>
                  </a:lnTo>
                  <a:lnTo>
                    <a:pt x="8098" y="8532"/>
                  </a:lnTo>
                  <a:lnTo>
                    <a:pt x="8098" y="4968"/>
                  </a:lnTo>
                  <a:lnTo>
                    <a:pt x="18899" y="4968"/>
                  </a:lnTo>
                  <a:lnTo>
                    <a:pt x="15316" y="0"/>
                  </a:lnTo>
                  <a:close/>
                </a:path>
              </a:pathLst>
            </a:custGeom>
            <a:solidFill>
              <a:srgbClr val="292929"/>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endParaRPr sz="1800" dirty="0"/>
            </a:p>
          </p:txBody>
        </p:sp>
        <p:sp>
          <p:nvSpPr>
            <p:cNvPr id="23" name="Shape"/>
            <p:cNvSpPr/>
            <p:nvPr/>
          </p:nvSpPr>
          <p:spPr>
            <a:xfrm>
              <a:off x="50362" y="72918"/>
              <a:ext cx="61636" cy="76142"/>
            </a:xfrm>
            <a:custGeom>
              <a:avLst/>
              <a:gdLst/>
              <a:ahLst/>
              <a:cxnLst>
                <a:cxn ang="0">
                  <a:pos x="wd2" y="hd2"/>
                </a:cxn>
                <a:cxn ang="5400000">
                  <a:pos x="wd2" y="hd2"/>
                </a:cxn>
                <a:cxn ang="10800000">
                  <a:pos x="wd2" y="hd2"/>
                </a:cxn>
                <a:cxn ang="16200000">
                  <a:pos x="wd2" y="hd2"/>
                </a:cxn>
              </a:cxnLst>
              <a:rect l="0" t="0" r="r" b="b"/>
              <a:pathLst>
                <a:path w="21600" h="21600" extrusionOk="0">
                  <a:moveTo>
                    <a:pt x="8847" y="0"/>
                  </a:moveTo>
                  <a:lnTo>
                    <a:pt x="0" y="0"/>
                  </a:lnTo>
                  <a:lnTo>
                    <a:pt x="9322" y="13068"/>
                  </a:lnTo>
                  <a:lnTo>
                    <a:pt x="9322" y="21600"/>
                  </a:lnTo>
                  <a:lnTo>
                    <a:pt x="17300" y="21600"/>
                  </a:lnTo>
                  <a:lnTo>
                    <a:pt x="17300" y="13068"/>
                  </a:lnTo>
                  <a:lnTo>
                    <a:pt x="21600" y="7049"/>
                  </a:lnTo>
                  <a:lnTo>
                    <a:pt x="13369" y="7049"/>
                  </a:lnTo>
                  <a:lnTo>
                    <a:pt x="8847" y="0"/>
                  </a:lnTo>
                  <a:close/>
                </a:path>
              </a:pathLst>
            </a:custGeom>
            <a:solidFill>
              <a:srgbClr val="292929"/>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endParaRPr sz="1800" dirty="0"/>
            </a:p>
          </p:txBody>
        </p:sp>
        <p:sp>
          <p:nvSpPr>
            <p:cNvPr id="24" name="Shape"/>
            <p:cNvSpPr/>
            <p:nvPr/>
          </p:nvSpPr>
          <p:spPr>
            <a:xfrm>
              <a:off x="88509" y="72918"/>
              <a:ext cx="37858" cy="248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379" y="0"/>
                  </a:lnTo>
                  <a:lnTo>
                    <a:pt x="0" y="21600"/>
                  </a:lnTo>
                  <a:lnTo>
                    <a:pt x="13401" y="21600"/>
                  </a:lnTo>
                  <a:lnTo>
                    <a:pt x="21600" y="0"/>
                  </a:lnTo>
                  <a:close/>
                </a:path>
              </a:pathLst>
            </a:custGeom>
            <a:solidFill>
              <a:srgbClr val="292929"/>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endParaRPr sz="1800" dirty="0"/>
            </a:p>
          </p:txBody>
        </p:sp>
      </p:grpSp>
      <p:sp>
        <p:nvSpPr>
          <p:cNvPr id="26" name="TextBox 25"/>
          <p:cNvSpPr txBox="1"/>
          <p:nvPr userDrawn="1"/>
        </p:nvSpPr>
        <p:spPr>
          <a:xfrm>
            <a:off x="362110" y="6376017"/>
            <a:ext cx="271961" cy="243786"/>
          </a:xfrm>
          <a:prstGeom prst="rect">
            <a:avLst/>
          </a:prstGeom>
          <a:noFill/>
        </p:spPr>
        <p:txBody>
          <a:bodyPr vert="horz" wrap="square" lIns="0" tIns="0" rIns="0" bIns="0" rtlCol="0" anchor="ctr" anchorCtr="0">
            <a:noAutofit/>
          </a:bodyPr>
          <a:lstStyle/>
          <a:p>
            <a:pPr algn="ctr"/>
            <a:fld id="{9AE4D82F-B047-469B-AC52-A46321747EAF}" type="slidenum">
              <a:rPr lang="en-GB" sz="800" smtClean="0">
                <a:solidFill>
                  <a:srgbClr val="404040"/>
                </a:solidFill>
                <a:latin typeface="Arial" panose="020B0604020202020204" pitchFamily="34" charset="0"/>
                <a:cs typeface="Arial" panose="020B0604020202020204" pitchFamily="34" charset="0"/>
              </a:rPr>
              <a:pPr algn="ctr"/>
              <a:t>‹#›</a:t>
            </a:fld>
            <a:endParaRPr lang="en-GB" sz="800" dirty="0">
              <a:solidFill>
                <a:srgbClr val="404040"/>
              </a:solidFill>
              <a:latin typeface="Arial" panose="020B0604020202020204" pitchFamily="34" charset="0"/>
              <a:cs typeface="Arial" panose="020B0604020202020204" pitchFamily="34" charset="0"/>
            </a:endParaRPr>
          </a:p>
        </p:txBody>
      </p:sp>
      <p:cxnSp>
        <p:nvCxnSpPr>
          <p:cNvPr id="3" name="Straight Connector 2"/>
          <p:cNvCxnSpPr/>
          <p:nvPr userDrawn="1"/>
        </p:nvCxnSpPr>
        <p:spPr>
          <a:xfrm>
            <a:off x="634070" y="6376017"/>
            <a:ext cx="0" cy="243786"/>
          </a:xfrm>
          <a:prstGeom prst="line">
            <a:avLst/>
          </a:prstGeom>
          <a:ln>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870828"/>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21.xml"/><Relationship Id="rId3" Type="http://schemas.openxmlformats.org/officeDocument/2006/relationships/oleObject" Target="../embeddings/oleObject5.bin"/><Relationship Id="rId7" Type="http://schemas.openxmlformats.org/officeDocument/2006/relationships/slide" Target="slide24.xml"/><Relationship Id="rId12" Type="http://schemas.openxmlformats.org/officeDocument/2006/relationships/image" Target="../media/image19.png"/><Relationship Id="rId2" Type="http://schemas.openxmlformats.org/officeDocument/2006/relationships/slideLayout" Target="../slideLayouts/slideLayout4.xml"/><Relationship Id="rId16" Type="http://schemas.openxmlformats.org/officeDocument/2006/relationships/image" Target="../media/image21.png"/><Relationship Id="rId1" Type="http://schemas.openxmlformats.org/officeDocument/2006/relationships/tags" Target="../tags/tag7.xml"/><Relationship Id="rId6" Type="http://schemas.openxmlformats.org/officeDocument/2006/relationships/image" Target="../media/image16.png"/><Relationship Id="rId11" Type="http://schemas.openxmlformats.org/officeDocument/2006/relationships/slide" Target="slide12.xml"/><Relationship Id="rId5" Type="http://schemas.openxmlformats.org/officeDocument/2006/relationships/slide" Target="slide3.xml"/><Relationship Id="rId15" Type="http://schemas.openxmlformats.org/officeDocument/2006/relationships/slide" Target="slide35.xml"/><Relationship Id="rId10" Type="http://schemas.openxmlformats.org/officeDocument/2006/relationships/image" Target="../media/image18.png"/><Relationship Id="rId4" Type="http://schemas.openxmlformats.org/officeDocument/2006/relationships/image" Target="../media/image10.emf"/><Relationship Id="rId9" Type="http://schemas.openxmlformats.org/officeDocument/2006/relationships/slide" Target="slide30.xml"/><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jpeg"/><Relationship Id="rId18" Type="http://schemas.openxmlformats.org/officeDocument/2006/relationships/image" Target="../media/image69.jpeg"/><Relationship Id="rId3" Type="http://schemas.openxmlformats.org/officeDocument/2006/relationships/slideLayout" Target="../slideLayouts/slideLayout2.xml"/><Relationship Id="rId21" Type="http://schemas.openxmlformats.org/officeDocument/2006/relationships/image" Target="../media/image72.sv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8.svg"/><Relationship Id="rId2" Type="http://schemas.openxmlformats.org/officeDocument/2006/relationships/tags" Target="../tags/tag15.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14.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10.emf"/><Relationship Id="rId15" Type="http://schemas.openxmlformats.org/officeDocument/2006/relationships/image" Target="../media/image66.svg"/><Relationship Id="rId10" Type="http://schemas.openxmlformats.org/officeDocument/2006/relationships/image" Target="../media/image61.svg"/><Relationship Id="rId19" Type="http://schemas.openxmlformats.org/officeDocument/2006/relationships/image" Target="../media/image70.svg"/><Relationship Id="rId4" Type="http://schemas.openxmlformats.org/officeDocument/2006/relationships/oleObject" Target="../embeddings/oleObject9.bin"/><Relationship Id="rId9" Type="http://schemas.openxmlformats.org/officeDocument/2006/relationships/image" Target="../media/image60.png"/><Relationship Id="rId1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1.svg"/><Relationship Id="rId18" Type="http://schemas.openxmlformats.org/officeDocument/2006/relationships/image" Target="../media/image79.svg"/><Relationship Id="rId3" Type="http://schemas.openxmlformats.org/officeDocument/2006/relationships/slideLayout" Target="../slideLayouts/slideLayout2.xml"/><Relationship Id="rId7" Type="http://schemas.openxmlformats.org/officeDocument/2006/relationships/image" Target="../media/image74.jpeg"/><Relationship Id="rId12" Type="http://schemas.openxmlformats.org/officeDocument/2006/relationships/image" Target="../media/image60.png"/><Relationship Id="rId17" Type="http://schemas.openxmlformats.org/officeDocument/2006/relationships/image" Target="../media/image78.png"/><Relationship Id="rId2" Type="http://schemas.openxmlformats.org/officeDocument/2006/relationships/tags" Target="../tags/tag17.xml"/><Relationship Id="rId16" Type="http://schemas.openxmlformats.org/officeDocument/2006/relationships/image" Target="../media/image77.png"/><Relationship Id="rId20" Type="http://schemas.openxmlformats.org/officeDocument/2006/relationships/image" Target="../media/image80.svg"/><Relationship Id="rId1" Type="http://schemas.openxmlformats.org/officeDocument/2006/relationships/tags" Target="../tags/tag16.xml"/><Relationship Id="rId6" Type="http://schemas.openxmlformats.org/officeDocument/2006/relationships/image" Target="../media/image73.jpeg"/><Relationship Id="rId11" Type="http://schemas.openxmlformats.org/officeDocument/2006/relationships/image" Target="../media/image76.svg"/><Relationship Id="rId5" Type="http://schemas.openxmlformats.org/officeDocument/2006/relationships/image" Target="../media/image10.emf"/><Relationship Id="rId15" Type="http://schemas.openxmlformats.org/officeDocument/2006/relationships/image" Target="../media/image66.svg"/><Relationship Id="rId10" Type="http://schemas.openxmlformats.org/officeDocument/2006/relationships/image" Target="../media/image75.png"/><Relationship Id="rId19" Type="http://schemas.openxmlformats.org/officeDocument/2006/relationships/image" Target="../media/image58.png"/><Relationship Id="rId4" Type="http://schemas.openxmlformats.org/officeDocument/2006/relationships/oleObject" Target="../embeddings/oleObject10.bin"/><Relationship Id="rId9" Type="http://schemas.openxmlformats.org/officeDocument/2006/relationships/image" Target="../media/image63.svg"/><Relationship Id="rId14"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0.emf"/><Relationship Id="rId5" Type="http://schemas.openxmlformats.org/officeDocument/2006/relationships/oleObject" Target="../embeddings/oleObject11.bin"/><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2.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81.jpeg"/><Relationship Id="rId5" Type="http://schemas.openxmlformats.org/officeDocument/2006/relationships/image" Target="../media/image10.emf"/><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2.xml"/><Relationship Id="rId7" Type="http://schemas.openxmlformats.org/officeDocument/2006/relationships/image" Target="../media/image84.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83.jpeg"/><Relationship Id="rId5" Type="http://schemas.openxmlformats.org/officeDocument/2006/relationships/image" Target="../media/image10.emf"/><Relationship Id="rId4" Type="http://schemas.openxmlformats.org/officeDocument/2006/relationships/oleObject" Target="../embeddings/oleObject13.bin"/><Relationship Id="rId9" Type="http://schemas.openxmlformats.org/officeDocument/2006/relationships/image" Target="../media/image86.png"/></Relationships>
</file>

<file path=ppt/slides/_rels/slide2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87.png"/><Relationship Id="rId5" Type="http://schemas.openxmlformats.org/officeDocument/2006/relationships/image" Target="../media/image10.emf"/><Relationship Id="rId10" Type="http://schemas.openxmlformats.org/officeDocument/2006/relationships/image" Target="../media/image90.png"/><Relationship Id="rId4" Type="http://schemas.openxmlformats.org/officeDocument/2006/relationships/oleObject" Target="../embeddings/oleObject14.bin"/><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2.xml"/><Relationship Id="rId7" Type="http://schemas.openxmlformats.org/officeDocument/2006/relationships/image" Target="../media/image9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91.jpg"/><Relationship Id="rId5" Type="http://schemas.openxmlformats.org/officeDocument/2006/relationships/image" Target="../media/image10.emf"/><Relationship Id="rId10" Type="http://schemas.openxmlformats.org/officeDocument/2006/relationships/image" Target="../media/image94.png"/><Relationship Id="rId4" Type="http://schemas.openxmlformats.org/officeDocument/2006/relationships/oleObject" Target="../embeddings/oleObject15.bin"/><Relationship Id="rId9"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slideLayout" Target="../slideLayouts/slideLayout2.xml"/><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tags" Target="../tags/tag9.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tags" Target="../tags/tag8.xml"/><Relationship Id="rId6" Type="http://schemas.openxmlformats.org/officeDocument/2006/relationships/image" Target="../media/image10.emf"/><Relationship Id="rId11" Type="http://schemas.openxmlformats.org/officeDocument/2006/relationships/image" Target="../media/image34.png"/><Relationship Id="rId5" Type="http://schemas.openxmlformats.org/officeDocument/2006/relationships/oleObject" Target="../embeddings/oleObject6.bin"/><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notesSlide" Target="../notesSlides/notesSlide1.xml"/><Relationship Id="rId9" Type="http://schemas.openxmlformats.org/officeDocument/2006/relationships/image" Target="../media/image32.png"/><Relationship Id="rId14" Type="http://schemas.openxmlformats.org/officeDocument/2006/relationships/image" Target="../media/image37.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0.emf"/><Relationship Id="rId5" Type="http://schemas.openxmlformats.org/officeDocument/2006/relationships/oleObject" Target="../embeddings/oleObject7.bin"/><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slideLayout" Target="../slideLayouts/slideLayout2.xml"/><Relationship Id="rId7" Type="http://schemas.openxmlformats.org/officeDocument/2006/relationships/image" Target="../media/image45.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4.png"/><Relationship Id="rId11" Type="http://schemas.openxmlformats.org/officeDocument/2006/relationships/image" Target="../media/image49.jpeg"/><Relationship Id="rId5" Type="http://schemas.openxmlformats.org/officeDocument/2006/relationships/image" Target="../media/image10.emf"/><Relationship Id="rId10" Type="http://schemas.openxmlformats.org/officeDocument/2006/relationships/image" Target="../media/image48.jpeg"/><Relationship Id="rId4" Type="http://schemas.openxmlformats.org/officeDocument/2006/relationships/oleObject" Target="../embeddings/oleObject8.bin"/><Relationship Id="rId9" Type="http://schemas.openxmlformats.org/officeDocument/2006/relationships/image" Target="../media/image4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34799A0-AB48-4EBA-8B60-7815F4F4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92000" cy="6858000"/>
          </a:xfrm>
          <a:prstGeom prst="rect">
            <a:avLst/>
          </a:prstGeom>
        </p:spPr>
      </p:pic>
      <p:grpSp>
        <p:nvGrpSpPr>
          <p:cNvPr id="4" name="Group 3">
            <a:extLst>
              <a:ext uri="{FF2B5EF4-FFF2-40B4-BE49-F238E27FC236}">
                <a16:creationId xmlns:a16="http://schemas.microsoft.com/office/drawing/2014/main" id="{D5A1D65D-E1CF-438E-A3B3-9E44F599BCBA}"/>
              </a:ext>
            </a:extLst>
          </p:cNvPr>
          <p:cNvGrpSpPr/>
          <p:nvPr/>
        </p:nvGrpSpPr>
        <p:grpSpPr>
          <a:xfrm>
            <a:off x="567372" y="5126037"/>
            <a:ext cx="10224949" cy="1219201"/>
            <a:chOff x="457200" y="4676775"/>
            <a:chExt cx="10224949" cy="1219201"/>
          </a:xfrm>
        </p:grpSpPr>
        <p:sp>
          <p:nvSpPr>
            <p:cNvPr id="5" name="How we do.">
              <a:extLst>
                <a:ext uri="{FF2B5EF4-FFF2-40B4-BE49-F238E27FC236}">
                  <a16:creationId xmlns:a16="http://schemas.microsoft.com/office/drawing/2014/main" id="{CED7BA6E-4541-4BAF-A06D-EA7C52117CF3}"/>
                </a:ext>
              </a:extLst>
            </p:cNvPr>
            <p:cNvSpPr txBox="1">
              <a:spLocks/>
            </p:cNvSpPr>
            <p:nvPr/>
          </p:nvSpPr>
          <p:spPr>
            <a:xfrm>
              <a:off x="1761132" y="4724564"/>
              <a:ext cx="8921017" cy="822955"/>
            </a:xfrm>
            <a:prstGeom prst="rect">
              <a:avLst/>
            </a:prstGeom>
          </p:spPr>
          <p:txBody>
            <a:bodyPr wrap="square" lIns="0" tIns="0" rIns="0" bIns="0" anchor="t">
              <a:noAutofit/>
            </a:bodyPr>
            <a:lstStyle>
              <a:lvl1pPr marL="0" marR="0" indent="0" algn="l" defTabSz="825500" latinLnBrk="0">
                <a:lnSpc>
                  <a:spcPct val="100000"/>
                </a:lnSpc>
                <a:spcBef>
                  <a:spcPts val="0"/>
                </a:spcBef>
                <a:spcAft>
                  <a:spcPts val="0"/>
                </a:spcAft>
                <a:buClrTx/>
                <a:buSzTx/>
                <a:buFontTx/>
                <a:buNone/>
                <a:tabLst/>
                <a:defRPr sz="7200" b="0" i="0" u="none" strike="noStrike" cap="none" spc="-96" baseline="0">
                  <a:ln>
                    <a:noFill/>
                  </a:ln>
                  <a:solidFill>
                    <a:srgbClr val="FFFFFF"/>
                  </a:solidFill>
                  <a:uFillTx/>
                  <a:latin typeface="EYInterstate Bold"/>
                  <a:ea typeface="EYInterstate Bold"/>
                  <a:cs typeface="EYInterstate Bold"/>
                  <a:sym typeface="EYInterstate Bold"/>
                </a:defRPr>
              </a:lvl1pPr>
              <a:lvl2pPr marL="0" marR="0" indent="2286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2pPr>
              <a:lvl3pPr marL="0" marR="0" indent="4572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3pPr>
              <a:lvl4pPr marL="0" marR="0" indent="6858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4pPr>
              <a:lvl5pPr marL="0" marR="0" indent="9144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5pPr>
              <a:lvl6pPr marL="0" marR="0" indent="11430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6pPr>
              <a:lvl7pPr marL="0" marR="0" indent="13716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7pPr>
              <a:lvl8pPr marL="0" marR="0" indent="16002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8pPr>
              <a:lvl9pPr marL="0" marR="0" indent="18288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9pPr>
            </a:lstStyle>
            <a:p>
              <a:r>
                <a:rPr lang="en-US" sz="1800" spc="0" dirty="0">
                  <a:solidFill>
                    <a:schemeClr val="tx1"/>
                  </a:solidFill>
                  <a:latin typeface="EYInterstate Light" panose="02000506000000020004" pitchFamily="2" charset="0"/>
                  <a:ea typeface="EYInterstate Light" charset="0"/>
                  <a:cs typeface="EYInterstate Light" charset="0"/>
                </a:rPr>
                <a:t>Proposal to serve [CLIENT] </a:t>
              </a:r>
            </a:p>
            <a:p>
              <a:r>
                <a:rPr lang="en-US" sz="2400" b="1" i="1" spc="0" dirty="0">
                  <a:solidFill>
                    <a:schemeClr val="tx1"/>
                  </a:solidFill>
                  <a:latin typeface="EYInterstate Light" panose="02000506000000020004" pitchFamily="2" charset="0"/>
                  <a:ea typeface="EYInterstate Light" charset="0"/>
                  <a:cs typeface="EYInterstate Light" charset="0"/>
                </a:rPr>
                <a:t>Business Impact Analysis and Disaster Recovery Gap Analysis</a:t>
              </a:r>
            </a:p>
          </p:txBody>
        </p:sp>
        <p:cxnSp>
          <p:nvCxnSpPr>
            <p:cNvPr id="6" name="Straight Connector 5">
              <a:extLst>
                <a:ext uri="{FF2B5EF4-FFF2-40B4-BE49-F238E27FC236}">
                  <a16:creationId xmlns:a16="http://schemas.microsoft.com/office/drawing/2014/main" id="{8AA41EC2-84BA-4265-9434-4CD8D658DBBB}"/>
                </a:ext>
              </a:extLst>
            </p:cNvPr>
            <p:cNvCxnSpPr>
              <a:cxnSpLocks/>
            </p:cNvCxnSpPr>
            <p:nvPr/>
          </p:nvCxnSpPr>
          <p:spPr>
            <a:xfrm>
              <a:off x="1596072" y="5528551"/>
              <a:ext cx="5289642" cy="0"/>
            </a:xfrm>
            <a:prstGeom prst="line">
              <a:avLst/>
            </a:prstGeom>
            <a:noFill/>
            <a:ln w="6350" cap="flat">
              <a:solidFill>
                <a:srgbClr val="5C9A1B">
                  <a:alpha val="70000"/>
                </a:srgbClr>
              </a:solidFill>
              <a:prstDash val="solid"/>
              <a:miter lim="400000"/>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C81DF581-8332-4889-960B-E8B4667FC0AB}"/>
                </a:ext>
              </a:extLst>
            </p:cNvPr>
            <p:cNvCxnSpPr>
              <a:cxnSpLocks/>
            </p:cNvCxnSpPr>
            <p:nvPr/>
          </p:nvCxnSpPr>
          <p:spPr>
            <a:xfrm flipV="1">
              <a:off x="1602942" y="4676775"/>
              <a:ext cx="0" cy="1219201"/>
            </a:xfrm>
            <a:prstGeom prst="line">
              <a:avLst/>
            </a:prstGeom>
            <a:noFill/>
            <a:ln w="6350" cap="flat">
              <a:solidFill>
                <a:srgbClr val="5C9A1B"/>
              </a:solidFill>
              <a:prstDash val="solid"/>
              <a:miter lim="400000"/>
            </a:ln>
            <a:effectLst/>
            <a:sp3d/>
          </p:spPr>
          <p:style>
            <a:lnRef idx="0">
              <a:scrgbClr r="0" g="0" b="0"/>
            </a:lnRef>
            <a:fillRef idx="0">
              <a:scrgbClr r="0" g="0" b="0"/>
            </a:fillRef>
            <a:effectRef idx="0">
              <a:scrgbClr r="0" g="0" b="0"/>
            </a:effectRef>
            <a:fontRef idx="none"/>
          </p:style>
        </p:cxnSp>
        <p:sp>
          <p:nvSpPr>
            <p:cNvPr id="8" name="How we do.">
              <a:extLst>
                <a:ext uri="{FF2B5EF4-FFF2-40B4-BE49-F238E27FC236}">
                  <a16:creationId xmlns:a16="http://schemas.microsoft.com/office/drawing/2014/main" id="{0153E4A1-1BC0-4600-9D3F-468B21E1FE60}"/>
                </a:ext>
              </a:extLst>
            </p:cNvPr>
            <p:cNvSpPr txBox="1">
              <a:spLocks/>
            </p:cNvSpPr>
            <p:nvPr/>
          </p:nvSpPr>
          <p:spPr>
            <a:xfrm>
              <a:off x="1761132" y="5698703"/>
              <a:ext cx="3054045" cy="197272"/>
            </a:xfrm>
            <a:prstGeom prst="rect">
              <a:avLst/>
            </a:prstGeom>
          </p:spPr>
          <p:txBody>
            <a:bodyPr wrap="square" lIns="0" tIns="0" rIns="0" bIns="0" anchor="t">
              <a:noAutofit/>
            </a:bodyPr>
            <a:lstStyle>
              <a:lvl1pPr marL="0" marR="0" indent="0" algn="l" defTabSz="825500" latinLnBrk="0">
                <a:lnSpc>
                  <a:spcPct val="100000"/>
                </a:lnSpc>
                <a:spcBef>
                  <a:spcPts val="0"/>
                </a:spcBef>
                <a:spcAft>
                  <a:spcPts val="0"/>
                </a:spcAft>
                <a:buClrTx/>
                <a:buSzTx/>
                <a:buFontTx/>
                <a:buNone/>
                <a:tabLst/>
                <a:defRPr sz="7200" b="0" i="0" u="none" strike="noStrike" cap="none" spc="-96" baseline="0">
                  <a:ln>
                    <a:noFill/>
                  </a:ln>
                  <a:solidFill>
                    <a:srgbClr val="FFFFFF"/>
                  </a:solidFill>
                  <a:uFillTx/>
                  <a:latin typeface="EYInterstate Bold"/>
                  <a:ea typeface="EYInterstate Bold"/>
                  <a:cs typeface="EYInterstate Bold"/>
                  <a:sym typeface="EYInterstate Bold"/>
                </a:defRPr>
              </a:lvl1pPr>
              <a:lvl2pPr marL="0" marR="0" indent="2286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2pPr>
              <a:lvl3pPr marL="0" marR="0" indent="4572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3pPr>
              <a:lvl4pPr marL="0" marR="0" indent="6858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4pPr>
              <a:lvl5pPr marL="0" marR="0" indent="9144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5pPr>
              <a:lvl6pPr marL="0" marR="0" indent="11430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6pPr>
              <a:lvl7pPr marL="0" marR="0" indent="13716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7pPr>
              <a:lvl8pPr marL="0" marR="0" indent="16002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8pPr>
              <a:lvl9pPr marL="0" marR="0" indent="1828800" algn="l" defTabSz="825500" latinLnBrk="0">
                <a:lnSpc>
                  <a:spcPts val="2400"/>
                </a:lnSpc>
                <a:spcBef>
                  <a:spcPts val="5200"/>
                </a:spcBef>
                <a:spcAft>
                  <a:spcPts val="0"/>
                </a:spcAft>
                <a:buClrTx/>
                <a:buSzTx/>
                <a:buFontTx/>
                <a:buNone/>
                <a:tabLst/>
                <a:defRPr sz="1800" b="0" i="0" u="none" strike="noStrike" cap="all" spc="108" baseline="0">
                  <a:ln>
                    <a:noFill/>
                  </a:ln>
                  <a:solidFill>
                    <a:srgbClr val="000000"/>
                  </a:solidFill>
                  <a:uFillTx/>
                  <a:latin typeface="+mn-lt"/>
                  <a:ea typeface="+mn-ea"/>
                  <a:cs typeface="+mn-cs"/>
                  <a:sym typeface="Interstate-Black"/>
                </a:defRPr>
              </a:lvl9pPr>
            </a:lstStyle>
            <a:p>
              <a:pPr hangingPunct="1">
                <a:lnSpc>
                  <a:spcPct val="80000"/>
                </a:lnSpc>
              </a:pPr>
              <a:r>
                <a:rPr lang="en-US" sz="1200" b="1" i="1" spc="0">
                  <a:solidFill>
                    <a:schemeClr val="tx1"/>
                  </a:solidFill>
                  <a:latin typeface="EYInterstate" panose="02000503020000020004" pitchFamily="2" charset="0"/>
                  <a:ea typeface="EYInterstate Light" charset="0"/>
                  <a:cs typeface="EYInterstate Light" charset="0"/>
                </a:rPr>
                <a:t>April 9, 2020</a:t>
              </a:r>
              <a:endParaRPr lang="en-US" sz="1200" i="1" spc="0">
                <a:solidFill>
                  <a:schemeClr val="tx1"/>
                </a:solidFill>
                <a:latin typeface="EYInterstate Light" panose="02000503020000020004" pitchFamily="2" charset="0"/>
              </a:endParaRPr>
            </a:p>
          </p:txBody>
        </p:sp>
        <p:sp>
          <p:nvSpPr>
            <p:cNvPr id="9" name="AutoShape 3">
              <a:extLst>
                <a:ext uri="{FF2B5EF4-FFF2-40B4-BE49-F238E27FC236}">
                  <a16:creationId xmlns:a16="http://schemas.microsoft.com/office/drawing/2014/main" id="{7E369AB3-A5AB-4414-B2E4-595F589367B5}"/>
                </a:ext>
              </a:extLst>
            </p:cNvPr>
            <p:cNvSpPr>
              <a:spLocks noChangeAspect="1" noChangeArrowheads="1" noTextEdit="1"/>
            </p:cNvSpPr>
            <p:nvPr/>
          </p:nvSpPr>
          <p:spPr bwMode="auto">
            <a:xfrm>
              <a:off x="457200" y="4687888"/>
              <a:ext cx="987425"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F7B96881-8CBA-481A-80DF-0E5A4B057A1E}"/>
                </a:ext>
              </a:extLst>
            </p:cNvPr>
            <p:cNvSpPr>
              <a:spLocks/>
            </p:cNvSpPr>
            <p:nvPr/>
          </p:nvSpPr>
          <p:spPr bwMode="auto">
            <a:xfrm>
              <a:off x="457200" y="4687888"/>
              <a:ext cx="790575" cy="288925"/>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rgbClr val="FE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604600DA-BB3D-41DD-A25D-DBB25EEC504E}"/>
                </a:ext>
              </a:extLst>
            </p:cNvPr>
            <p:cNvSpPr>
              <a:spLocks noEditPoints="1"/>
            </p:cNvSpPr>
            <p:nvPr/>
          </p:nvSpPr>
          <p:spPr bwMode="auto">
            <a:xfrm>
              <a:off x="457200" y="5097463"/>
              <a:ext cx="987425" cy="747712"/>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39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55"/>
                  </a:moveTo>
                  <a:lnTo>
                    <a:pt x="597" y="1874"/>
                  </a:lnTo>
                  <a:lnTo>
                    <a:pt x="541" y="1874"/>
                  </a:lnTo>
                  <a:lnTo>
                    <a:pt x="541" y="1651"/>
                  </a:lnTo>
                  <a:lnTo>
                    <a:pt x="597" y="1651"/>
                  </a:lnTo>
                  <a:lnTo>
                    <a:pt x="597" y="1755"/>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1"/>
                  </a:moveTo>
                  <a:lnTo>
                    <a:pt x="597" y="1619"/>
                  </a:lnTo>
                  <a:lnTo>
                    <a:pt x="541" y="1619"/>
                  </a:lnTo>
                  <a:lnTo>
                    <a:pt x="541" y="1563"/>
                  </a:lnTo>
                  <a:lnTo>
                    <a:pt x="597" y="1563"/>
                  </a:lnTo>
                  <a:lnTo>
                    <a:pt x="597" y="1591"/>
                  </a:lnTo>
                  <a:close/>
                  <a:moveTo>
                    <a:pt x="981" y="1651"/>
                  </a:moveTo>
                  <a:lnTo>
                    <a:pt x="1037" y="1651"/>
                  </a:lnTo>
                  <a:lnTo>
                    <a:pt x="1037" y="1751"/>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39"/>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44"/>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703CBC75-B60A-4965-B0F9-6A4F1DABCA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71065"/>
          <a:stretch/>
        </p:blipFill>
        <p:spPr>
          <a:xfrm flipH="1">
            <a:off x="11747" y="1455811"/>
            <a:ext cx="1944112" cy="3359335"/>
          </a:xfrm>
          <a:prstGeom prst="rect">
            <a:avLst/>
          </a:prstGeom>
          <a:effectLst/>
        </p:spPr>
      </p:pic>
      <p:pic>
        <p:nvPicPr>
          <p:cNvPr id="12" name="Picture 11">
            <a:extLst>
              <a:ext uri="{FF2B5EF4-FFF2-40B4-BE49-F238E27FC236}">
                <a16:creationId xmlns:a16="http://schemas.microsoft.com/office/drawing/2014/main" id="{E7E59A9B-F045-4D6D-BFD0-1356BEE87AD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33890" r="1817" b="-9895"/>
          <a:stretch/>
        </p:blipFill>
        <p:spPr>
          <a:xfrm>
            <a:off x="3072271" y="-1"/>
            <a:ext cx="6677635" cy="2619445"/>
          </a:xfrm>
          <a:prstGeom prst="rect">
            <a:avLst/>
          </a:prstGeom>
        </p:spPr>
      </p:pic>
      <p:grpSp>
        <p:nvGrpSpPr>
          <p:cNvPr id="23" name="Group 22">
            <a:extLst>
              <a:ext uri="{FF2B5EF4-FFF2-40B4-BE49-F238E27FC236}">
                <a16:creationId xmlns:a16="http://schemas.microsoft.com/office/drawing/2014/main" id="{61634175-9502-4EF4-8A14-7663817F27ED}"/>
              </a:ext>
            </a:extLst>
          </p:cNvPr>
          <p:cNvGrpSpPr/>
          <p:nvPr/>
        </p:nvGrpSpPr>
        <p:grpSpPr>
          <a:xfrm>
            <a:off x="7592992" y="2978124"/>
            <a:ext cx="4230708" cy="1897770"/>
            <a:chOff x="7592992" y="3752060"/>
            <a:chExt cx="4230708" cy="1897770"/>
          </a:xfrm>
        </p:grpSpPr>
        <p:sp>
          <p:nvSpPr>
            <p:cNvPr id="13" name="Text Placeholder 6">
              <a:extLst>
                <a:ext uri="{FF2B5EF4-FFF2-40B4-BE49-F238E27FC236}">
                  <a16:creationId xmlns:a16="http://schemas.microsoft.com/office/drawing/2014/main" id="{4084E1A2-4487-4D33-A62E-50E2B4D6C591}"/>
                </a:ext>
              </a:extLst>
            </p:cNvPr>
            <p:cNvSpPr txBox="1">
              <a:spLocks/>
            </p:cNvSpPr>
            <p:nvPr/>
          </p:nvSpPr>
          <p:spPr>
            <a:xfrm>
              <a:off x="7592992" y="4426410"/>
              <a:ext cx="4230708" cy="1147828"/>
            </a:xfrm>
            <a:prstGeom prst="rect">
              <a:avLst/>
            </a:prstGeom>
          </p:spPr>
          <p:txBody>
            <a:bodyPr lIns="90000" tIns="46800" rIns="90000" bIns="46800"/>
            <a:lstStyle>
              <a:lvl1pPr marL="0" indent="0" algn="l" defTabSz="914400" rtl="0" eaLnBrk="1" latinLnBrk="0" hangingPunct="1">
                <a:spcBef>
                  <a:spcPct val="20000"/>
                </a:spcBef>
                <a:buClr>
                  <a:schemeClr val="tx2"/>
                </a:buClr>
                <a:buSzPct val="110000"/>
                <a:buFont typeface="EYInterstate Light" panose="02000506000000020004" pitchFamily="2" charset="0"/>
                <a:buNone/>
                <a:defRPr lang="en-US" sz="2800" kern="1200" dirty="0" smtClean="0">
                  <a:solidFill>
                    <a:schemeClr val="tx1"/>
                  </a:solidFill>
                  <a:latin typeface="Georgia" panose="02040502050405020303" pitchFamily="18"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ts val="0"/>
                </a:spcBef>
              </a:pPr>
              <a:r>
                <a:rPr lang="en-US" sz="2400" b="1" i="1" dirty="0"/>
                <a:t>By failing to prepare, you are preparing to fail.</a:t>
              </a:r>
            </a:p>
          </p:txBody>
        </p:sp>
        <p:sp>
          <p:nvSpPr>
            <p:cNvPr id="15" name="Text Placeholder 11">
              <a:extLst>
                <a:ext uri="{FF2B5EF4-FFF2-40B4-BE49-F238E27FC236}">
                  <a16:creationId xmlns:a16="http://schemas.microsoft.com/office/drawing/2014/main" id="{A7FE7310-1592-4480-91CC-A3BF463402DF}"/>
                </a:ext>
              </a:extLst>
            </p:cNvPr>
            <p:cNvSpPr txBox="1">
              <a:spLocks/>
            </p:cNvSpPr>
            <p:nvPr/>
          </p:nvSpPr>
          <p:spPr>
            <a:xfrm>
              <a:off x="9485312" y="3752060"/>
              <a:ext cx="2338388" cy="862377"/>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GB" sz="8800" dirty="0">
                  <a:solidFill>
                    <a:schemeClr val="tx2"/>
                  </a:solidFill>
                  <a:latin typeface="Georgia" panose="02040502050405020303" pitchFamily="18" charset="0"/>
                </a:rPr>
                <a:t>”</a:t>
              </a:r>
            </a:p>
          </p:txBody>
        </p:sp>
        <p:sp>
          <p:nvSpPr>
            <p:cNvPr id="16" name="Text Placeholder 6">
              <a:extLst>
                <a:ext uri="{FF2B5EF4-FFF2-40B4-BE49-F238E27FC236}">
                  <a16:creationId xmlns:a16="http://schemas.microsoft.com/office/drawing/2014/main" id="{9C1FEC1F-865C-4367-B934-E17BC0F38083}"/>
                </a:ext>
              </a:extLst>
            </p:cNvPr>
            <p:cNvSpPr txBox="1">
              <a:spLocks/>
            </p:cNvSpPr>
            <p:nvPr/>
          </p:nvSpPr>
          <p:spPr>
            <a:xfrm>
              <a:off x="8534400" y="5332992"/>
              <a:ext cx="3289300" cy="316838"/>
            </a:xfrm>
            <a:prstGeom prst="rect">
              <a:avLst/>
            </a:prstGeo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1"/>
                  </a:solidFill>
                  <a:latin typeface="+mn-lt"/>
                  <a:ea typeface="+mn-ea"/>
                  <a:cs typeface="+mn-cs"/>
                </a:defRPr>
              </a:lvl1pPr>
              <a:lvl2pPr marL="356616" indent="0" algn="l" defTabSz="914400" rtl="0" eaLnBrk="1" latinLnBrk="0" hangingPunct="1">
                <a:spcBef>
                  <a:spcPct val="20000"/>
                </a:spcBef>
                <a:buClr>
                  <a:schemeClr val="tx2"/>
                </a:buClr>
                <a:buSzPct val="110000"/>
                <a:buFont typeface="EYInterstate Light" panose="02000506000000020004" pitchFamily="2" charset="0"/>
                <a:buNone/>
                <a:defRPr lang="en-US" sz="2000" kern="1200" smtClean="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lang="en-US" sz="1800" kern="1200" smtClean="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lang="en-US" sz="1600" kern="1200" smtClean="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lang="en-IN"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200" b="1" i="1" dirty="0"/>
                <a:t>Benjamin Franklin</a:t>
              </a:r>
            </a:p>
          </p:txBody>
        </p:sp>
      </p:grpSp>
    </p:spTree>
    <p:extLst>
      <p:ext uri="{BB962C8B-B14F-4D97-AF65-F5344CB8AC3E}">
        <p14:creationId xmlns:p14="http://schemas.microsoft.com/office/powerpoint/2010/main" val="394835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1D277BE-9642-4343-AE25-ADE8085012CE}"/>
              </a:ext>
            </a:extLst>
          </p:cNvPr>
          <p:cNvSpPr>
            <a:spLocks noGrp="1"/>
          </p:cNvSpPr>
          <p:nvPr>
            <p:ph type="body" sz="quarter" idx="10"/>
          </p:nvPr>
        </p:nvSpPr>
        <p:spPr>
          <a:xfrm>
            <a:off x="371477" y="1365451"/>
            <a:ext cx="2826670" cy="4714875"/>
          </a:xfrm>
        </p:spPr>
        <p:txBody>
          <a:bodyPr/>
          <a:lstStyle/>
          <a:p>
            <a:pPr marL="0" indent="0">
              <a:buNone/>
            </a:pPr>
            <a:r>
              <a:rPr lang="en-US" sz="1000" dirty="0"/>
              <a:t>The </a:t>
            </a:r>
            <a:r>
              <a:rPr lang="en-US" sz="1000" b="1" dirty="0"/>
              <a:t>business critical path </a:t>
            </a:r>
            <a:r>
              <a:rPr lang="en-US" sz="1000" dirty="0"/>
              <a:t>is a key deliverable of the BIA. It illustrates the enterprise recovery prioritization/tiering of the business processes mapped to the associated application dependencies. </a:t>
            </a:r>
          </a:p>
          <a:p>
            <a:pPr marL="0" indent="0">
              <a:buNone/>
            </a:pPr>
            <a:endParaRPr lang="en-US" sz="1000" dirty="0"/>
          </a:p>
          <a:p>
            <a:pPr marL="0" indent="0">
              <a:buNone/>
            </a:pPr>
            <a:r>
              <a:rPr lang="en-US" sz="1000" dirty="0"/>
              <a:t>In our experience, the critical path is a very effective way of summarizing the BIA results to executives because it:</a:t>
            </a:r>
          </a:p>
          <a:p>
            <a:pPr marL="0" indent="0">
              <a:buNone/>
            </a:pPr>
            <a:endParaRPr lang="en-US" sz="1000" dirty="0"/>
          </a:p>
          <a:p>
            <a:r>
              <a:rPr lang="en-US" sz="1000" dirty="0"/>
              <a:t>Provides a strategic view to the leadership team to buy in on the prioritization</a:t>
            </a:r>
          </a:p>
          <a:p>
            <a:r>
              <a:rPr lang="en-US" sz="1000" dirty="0"/>
              <a:t>Gives a strategic/holistic view of recovery</a:t>
            </a:r>
          </a:p>
          <a:p>
            <a:r>
              <a:rPr lang="en-US" sz="1000" dirty="0"/>
              <a:t>Helps build a business case around how much/how little an organization should invest in recovery strategies</a:t>
            </a:r>
          </a:p>
          <a:p>
            <a:r>
              <a:rPr lang="en-US" sz="1000" dirty="0"/>
              <a:t>Helps prioritize your business continuity efforts by focusing on the most critical areas of the organization first and foremost</a:t>
            </a:r>
          </a:p>
          <a:p>
            <a:endParaRPr lang="en-US" sz="1000" dirty="0"/>
          </a:p>
          <a:p>
            <a:pPr marL="0" indent="0">
              <a:buNone/>
            </a:pPr>
            <a:r>
              <a:rPr lang="en-US" sz="1000" kern="0" dirty="0">
                <a:solidFill>
                  <a:srgbClr val="000000"/>
                </a:solidFill>
              </a:rPr>
              <a:t>Business processes and applications in the critical path example on this slide could be further prioritized within each tier, based upon key criteria such as dependency and specific business impact (i.e. revenue) to allow for flexibility to restore the MOST critical processes/applications the soonest.</a:t>
            </a:r>
          </a:p>
          <a:p>
            <a:pPr marL="0" indent="0">
              <a:buNone/>
            </a:pPr>
            <a:endParaRPr lang="en-US" sz="1000" dirty="0"/>
          </a:p>
        </p:txBody>
      </p:sp>
      <p:sp>
        <p:nvSpPr>
          <p:cNvPr id="3" name="Title 2">
            <a:extLst>
              <a:ext uri="{FF2B5EF4-FFF2-40B4-BE49-F238E27FC236}">
                <a16:creationId xmlns:a16="http://schemas.microsoft.com/office/drawing/2014/main" id="{4395D2D8-CE33-4382-A591-3E01F89D31F5}"/>
              </a:ext>
            </a:extLst>
          </p:cNvPr>
          <p:cNvSpPr>
            <a:spLocks noGrp="1"/>
          </p:cNvSpPr>
          <p:nvPr>
            <p:ph type="title"/>
          </p:nvPr>
        </p:nvSpPr>
        <p:spPr/>
        <p:txBody>
          <a:bodyPr/>
          <a:lstStyle/>
          <a:p>
            <a:r>
              <a:rPr lang="en-US" dirty="0"/>
              <a:t>Sample BIA output</a:t>
            </a:r>
            <a:br>
              <a:rPr lang="en-US" dirty="0"/>
            </a:br>
            <a:r>
              <a:rPr lang="en-US" sz="1600" dirty="0"/>
              <a:t>Business critical path with application to business process mapping</a:t>
            </a:r>
            <a:endParaRPr lang="en-US" dirty="0"/>
          </a:p>
        </p:txBody>
      </p:sp>
      <p:sp>
        <p:nvSpPr>
          <p:cNvPr id="4" name="Slide Number Placeholder 3">
            <a:extLst>
              <a:ext uri="{FF2B5EF4-FFF2-40B4-BE49-F238E27FC236}">
                <a16:creationId xmlns:a16="http://schemas.microsoft.com/office/drawing/2014/main" id="{B7F3B52F-3778-4AE8-9C6D-2FC69B35F1A6}"/>
              </a:ext>
            </a:extLst>
          </p:cNvPr>
          <p:cNvSpPr>
            <a:spLocks noGrp="1"/>
          </p:cNvSpPr>
          <p:nvPr>
            <p:ph type="sldNum" sz="quarter" idx="4"/>
          </p:nvPr>
        </p:nvSpPr>
        <p:spPr/>
        <p:txBody>
          <a:bodyPr/>
          <a:lstStyle/>
          <a:p>
            <a:fld id="{F1BC30E3-FFE5-4B91-AA19-87A149EBB9EE}" type="slidenum">
              <a:rPr lang="en-US" smtClean="0"/>
              <a:pPr/>
              <a:t>10</a:t>
            </a:fld>
            <a:endParaRPr lang="en-US" dirty="0"/>
          </a:p>
        </p:txBody>
      </p:sp>
      <p:grpSp>
        <p:nvGrpSpPr>
          <p:cNvPr id="2" name="Group 1">
            <a:extLst>
              <a:ext uri="{FF2B5EF4-FFF2-40B4-BE49-F238E27FC236}">
                <a16:creationId xmlns:a16="http://schemas.microsoft.com/office/drawing/2014/main" id="{4E87F037-F387-4E9A-ACBB-A7D483DED98C}"/>
              </a:ext>
            </a:extLst>
          </p:cNvPr>
          <p:cNvGrpSpPr/>
          <p:nvPr/>
        </p:nvGrpSpPr>
        <p:grpSpPr>
          <a:xfrm>
            <a:off x="3507293" y="1417712"/>
            <a:ext cx="8622397" cy="4857959"/>
            <a:chOff x="1725754" y="2063857"/>
            <a:chExt cx="7524573" cy="4239435"/>
          </a:xfrm>
        </p:grpSpPr>
        <p:sp>
          <p:nvSpPr>
            <p:cNvPr id="330" name="Pentagon 36">
              <a:extLst>
                <a:ext uri="{FF2B5EF4-FFF2-40B4-BE49-F238E27FC236}">
                  <a16:creationId xmlns:a16="http://schemas.microsoft.com/office/drawing/2014/main" id="{5A853CA9-0827-41F9-99A8-D8D225C13D50}"/>
                </a:ext>
              </a:extLst>
            </p:cNvPr>
            <p:cNvSpPr/>
            <p:nvPr/>
          </p:nvSpPr>
          <p:spPr>
            <a:xfrm rot="16200000">
              <a:off x="8145466" y="3012670"/>
              <a:ext cx="1201558"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cxnSp>
          <p:nvCxnSpPr>
            <p:cNvPr id="331" name="Straight Connector 330">
              <a:extLst>
                <a:ext uri="{FF2B5EF4-FFF2-40B4-BE49-F238E27FC236}">
                  <a16:creationId xmlns:a16="http://schemas.microsoft.com/office/drawing/2014/main" id="{39F2A621-305E-48DC-9EAF-D02B00E1C2E9}"/>
                </a:ext>
              </a:extLst>
            </p:cNvPr>
            <p:cNvCxnSpPr/>
            <p:nvPr/>
          </p:nvCxnSpPr>
          <p:spPr>
            <a:xfrm>
              <a:off x="3567093" y="2153971"/>
              <a:ext cx="0" cy="3444467"/>
            </a:xfrm>
            <a:prstGeom prst="line">
              <a:avLst/>
            </a:prstGeom>
            <a:noFill/>
            <a:ln w="38100" cap="flat" cmpd="sng" algn="ctr">
              <a:solidFill>
                <a:srgbClr val="000000">
                  <a:lumMod val="50000"/>
                  <a:lumOff val="50000"/>
                </a:srgbClr>
              </a:solidFill>
              <a:prstDash val="solid"/>
            </a:ln>
            <a:effectLst>
              <a:outerShdw blurRad="40000" dist="23000" dir="5400000" rotWithShape="0">
                <a:srgbClr val="000000">
                  <a:alpha val="35000"/>
                </a:srgbClr>
              </a:outerShdw>
            </a:effectLst>
          </p:spPr>
        </p:cxnSp>
        <p:cxnSp>
          <p:nvCxnSpPr>
            <p:cNvPr id="332" name="Straight Connector 331">
              <a:extLst>
                <a:ext uri="{FF2B5EF4-FFF2-40B4-BE49-F238E27FC236}">
                  <a16:creationId xmlns:a16="http://schemas.microsoft.com/office/drawing/2014/main" id="{03368F40-E93B-4604-867B-A7184974689E}"/>
                </a:ext>
              </a:extLst>
            </p:cNvPr>
            <p:cNvCxnSpPr/>
            <p:nvPr/>
          </p:nvCxnSpPr>
          <p:spPr>
            <a:xfrm>
              <a:off x="5047898" y="2153970"/>
              <a:ext cx="0" cy="3444467"/>
            </a:xfrm>
            <a:prstGeom prst="line">
              <a:avLst/>
            </a:prstGeom>
            <a:noFill/>
            <a:ln w="38100" cap="flat" cmpd="sng" algn="ctr">
              <a:solidFill>
                <a:srgbClr val="000000">
                  <a:lumMod val="50000"/>
                  <a:lumOff val="50000"/>
                </a:srgbClr>
              </a:solidFill>
              <a:prstDash val="solid"/>
            </a:ln>
            <a:effectLst>
              <a:outerShdw blurRad="40000" dist="23000" dir="5400000" rotWithShape="0">
                <a:srgbClr val="000000">
                  <a:alpha val="35000"/>
                </a:srgbClr>
              </a:outerShdw>
            </a:effectLst>
          </p:spPr>
        </p:cxnSp>
        <p:cxnSp>
          <p:nvCxnSpPr>
            <p:cNvPr id="333" name="Straight Connector 332">
              <a:extLst>
                <a:ext uri="{FF2B5EF4-FFF2-40B4-BE49-F238E27FC236}">
                  <a16:creationId xmlns:a16="http://schemas.microsoft.com/office/drawing/2014/main" id="{52B7EA60-DCC6-4073-9601-E22AD8156400}"/>
                </a:ext>
              </a:extLst>
            </p:cNvPr>
            <p:cNvCxnSpPr/>
            <p:nvPr/>
          </p:nvCxnSpPr>
          <p:spPr>
            <a:xfrm>
              <a:off x="6526240" y="2139222"/>
              <a:ext cx="0" cy="3444467"/>
            </a:xfrm>
            <a:prstGeom prst="line">
              <a:avLst/>
            </a:prstGeom>
            <a:noFill/>
            <a:ln w="38100" cap="flat" cmpd="sng" algn="ctr">
              <a:solidFill>
                <a:srgbClr val="000000">
                  <a:lumMod val="50000"/>
                  <a:lumOff val="50000"/>
                </a:srgbClr>
              </a:solidFill>
              <a:prstDash val="solid"/>
            </a:ln>
            <a:effectLst>
              <a:outerShdw blurRad="40000" dist="23000" dir="5400000" rotWithShape="0">
                <a:srgbClr val="000000">
                  <a:alpha val="35000"/>
                </a:srgbClr>
              </a:outerShdw>
            </a:effectLst>
          </p:spPr>
        </p:cxnSp>
        <p:sp>
          <p:nvSpPr>
            <p:cNvPr id="334" name="Pentagon 31">
              <a:extLst>
                <a:ext uri="{FF2B5EF4-FFF2-40B4-BE49-F238E27FC236}">
                  <a16:creationId xmlns:a16="http://schemas.microsoft.com/office/drawing/2014/main" id="{D5937369-426A-43F9-B6C1-A7C2D4E190EB}"/>
                </a:ext>
              </a:extLst>
            </p:cNvPr>
            <p:cNvSpPr/>
            <p:nvPr/>
          </p:nvSpPr>
          <p:spPr>
            <a:xfrm rot="16200000">
              <a:off x="2072271" y="3142476"/>
              <a:ext cx="961247"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35" name="Pentagon 32">
              <a:extLst>
                <a:ext uri="{FF2B5EF4-FFF2-40B4-BE49-F238E27FC236}">
                  <a16:creationId xmlns:a16="http://schemas.microsoft.com/office/drawing/2014/main" id="{DA51BE7A-5A1C-4EA0-97FF-4081634E2DA5}"/>
                </a:ext>
              </a:extLst>
            </p:cNvPr>
            <p:cNvSpPr/>
            <p:nvPr/>
          </p:nvSpPr>
          <p:spPr>
            <a:xfrm rot="16200000">
              <a:off x="4131448" y="3137517"/>
              <a:ext cx="961247"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36" name="Pentagon 33">
              <a:extLst>
                <a:ext uri="{FF2B5EF4-FFF2-40B4-BE49-F238E27FC236}">
                  <a16:creationId xmlns:a16="http://schemas.microsoft.com/office/drawing/2014/main" id="{B74688DE-C276-4A9C-889C-66DD30D0A974}"/>
                </a:ext>
              </a:extLst>
            </p:cNvPr>
            <p:cNvSpPr/>
            <p:nvPr/>
          </p:nvSpPr>
          <p:spPr>
            <a:xfrm rot="16200000">
              <a:off x="5499077" y="3036605"/>
              <a:ext cx="1201558"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37" name="Pentagon 34">
              <a:extLst>
                <a:ext uri="{FF2B5EF4-FFF2-40B4-BE49-F238E27FC236}">
                  <a16:creationId xmlns:a16="http://schemas.microsoft.com/office/drawing/2014/main" id="{10A4F65A-3EE2-4F53-908C-E58251A3CDE3}"/>
                </a:ext>
              </a:extLst>
            </p:cNvPr>
            <p:cNvSpPr/>
            <p:nvPr/>
          </p:nvSpPr>
          <p:spPr>
            <a:xfrm rot="16200000">
              <a:off x="6478093" y="3111914"/>
              <a:ext cx="961247"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38" name="Pentagon 35">
              <a:extLst>
                <a:ext uri="{FF2B5EF4-FFF2-40B4-BE49-F238E27FC236}">
                  <a16:creationId xmlns:a16="http://schemas.microsoft.com/office/drawing/2014/main" id="{360EBC99-A436-449F-A21D-E5F4F1514FE5}"/>
                </a:ext>
              </a:extLst>
            </p:cNvPr>
            <p:cNvSpPr/>
            <p:nvPr/>
          </p:nvSpPr>
          <p:spPr>
            <a:xfrm rot="16200000">
              <a:off x="7667671" y="3144789"/>
              <a:ext cx="961247"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39" name="Pentagon 37">
              <a:extLst>
                <a:ext uri="{FF2B5EF4-FFF2-40B4-BE49-F238E27FC236}">
                  <a16:creationId xmlns:a16="http://schemas.microsoft.com/office/drawing/2014/main" id="{10D16D8A-57F7-4B54-824C-2126A02756F6}"/>
                </a:ext>
              </a:extLst>
            </p:cNvPr>
            <p:cNvSpPr/>
            <p:nvPr/>
          </p:nvSpPr>
          <p:spPr>
            <a:xfrm rot="16200000">
              <a:off x="5156244" y="3278965"/>
              <a:ext cx="720935"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0" name="Pentagon 38">
              <a:extLst>
                <a:ext uri="{FF2B5EF4-FFF2-40B4-BE49-F238E27FC236}">
                  <a16:creationId xmlns:a16="http://schemas.microsoft.com/office/drawing/2014/main" id="{88D7BE9E-5602-4377-B702-19B835E5B96D}"/>
                </a:ext>
              </a:extLst>
            </p:cNvPr>
            <p:cNvSpPr/>
            <p:nvPr/>
          </p:nvSpPr>
          <p:spPr>
            <a:xfrm rot="16200000">
              <a:off x="7330290" y="3371290"/>
              <a:ext cx="440571"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1" name="Pentagon 39">
              <a:extLst>
                <a:ext uri="{FF2B5EF4-FFF2-40B4-BE49-F238E27FC236}">
                  <a16:creationId xmlns:a16="http://schemas.microsoft.com/office/drawing/2014/main" id="{9934A7C3-067F-4907-84A0-8BC8ADFD02E1}"/>
                </a:ext>
              </a:extLst>
            </p:cNvPr>
            <p:cNvSpPr/>
            <p:nvPr/>
          </p:nvSpPr>
          <p:spPr>
            <a:xfrm rot="16200000">
              <a:off x="3789086" y="3384010"/>
              <a:ext cx="440571"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2" name="Pentagon 40">
              <a:extLst>
                <a:ext uri="{FF2B5EF4-FFF2-40B4-BE49-F238E27FC236}">
                  <a16:creationId xmlns:a16="http://schemas.microsoft.com/office/drawing/2014/main" id="{15A7EE35-F6E4-4E16-B9E8-3A4E4B8310A9}"/>
                </a:ext>
              </a:extLst>
            </p:cNvPr>
            <p:cNvSpPr/>
            <p:nvPr/>
          </p:nvSpPr>
          <p:spPr>
            <a:xfrm rot="16200000">
              <a:off x="2916860" y="3371290"/>
              <a:ext cx="440571" cy="136177"/>
            </a:xfrm>
            <a:prstGeom prst="homePlate">
              <a:avLst/>
            </a:prstGeom>
            <a:solidFill>
              <a:srgbClr val="646464">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3" name="Pentagon 41">
              <a:extLst>
                <a:ext uri="{FF2B5EF4-FFF2-40B4-BE49-F238E27FC236}">
                  <a16:creationId xmlns:a16="http://schemas.microsoft.com/office/drawing/2014/main" id="{A42313AD-E9BB-4587-81B9-DC3730A1CB4A}"/>
                </a:ext>
              </a:extLst>
            </p:cNvPr>
            <p:cNvSpPr/>
            <p:nvPr/>
          </p:nvSpPr>
          <p:spPr>
            <a:xfrm rot="13798030">
              <a:off x="8571749" y="3853575"/>
              <a:ext cx="440571" cy="136682"/>
            </a:xfrm>
            <a:prstGeom prst="homePlate">
              <a:avLst/>
            </a:prstGeom>
            <a:solidFill>
              <a:srgbClr val="C893C7"/>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4" name="Pentagon 42">
              <a:extLst>
                <a:ext uri="{FF2B5EF4-FFF2-40B4-BE49-F238E27FC236}">
                  <a16:creationId xmlns:a16="http://schemas.microsoft.com/office/drawing/2014/main" id="{87F86619-4007-4B41-B95E-EFD3BC2384DF}"/>
                </a:ext>
              </a:extLst>
            </p:cNvPr>
            <p:cNvSpPr/>
            <p:nvPr/>
          </p:nvSpPr>
          <p:spPr>
            <a:xfrm rot="13798030">
              <a:off x="7993495" y="3861377"/>
              <a:ext cx="440571" cy="136682"/>
            </a:xfrm>
            <a:prstGeom prst="homePlate">
              <a:avLst/>
            </a:prstGeom>
            <a:solidFill>
              <a:srgbClr val="92D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5" name="Pentagon 43">
              <a:extLst>
                <a:ext uri="{FF2B5EF4-FFF2-40B4-BE49-F238E27FC236}">
                  <a16:creationId xmlns:a16="http://schemas.microsoft.com/office/drawing/2014/main" id="{D999C48F-0EE5-4DF9-A962-E1EC225B6BD7}"/>
                </a:ext>
              </a:extLst>
            </p:cNvPr>
            <p:cNvSpPr/>
            <p:nvPr/>
          </p:nvSpPr>
          <p:spPr>
            <a:xfrm rot="13798030">
              <a:off x="7413769" y="3859887"/>
              <a:ext cx="440571" cy="136682"/>
            </a:xfrm>
            <a:prstGeom prst="homePlate">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6" name="Pentagon 44">
              <a:extLst>
                <a:ext uri="{FF2B5EF4-FFF2-40B4-BE49-F238E27FC236}">
                  <a16:creationId xmlns:a16="http://schemas.microsoft.com/office/drawing/2014/main" id="{981E8B09-5D09-4049-B87D-0FD600F70A27}"/>
                </a:ext>
              </a:extLst>
            </p:cNvPr>
            <p:cNvSpPr/>
            <p:nvPr/>
          </p:nvSpPr>
          <p:spPr>
            <a:xfrm rot="13798030">
              <a:off x="6835515" y="3867689"/>
              <a:ext cx="440571" cy="136682"/>
            </a:xfrm>
            <a:prstGeom prst="homePlate">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7" name="Pentagon 45">
              <a:extLst>
                <a:ext uri="{FF2B5EF4-FFF2-40B4-BE49-F238E27FC236}">
                  <a16:creationId xmlns:a16="http://schemas.microsoft.com/office/drawing/2014/main" id="{307E4F30-1E00-4FBE-93B3-A8B338F58D7B}"/>
                </a:ext>
              </a:extLst>
            </p:cNvPr>
            <p:cNvSpPr/>
            <p:nvPr/>
          </p:nvSpPr>
          <p:spPr>
            <a:xfrm rot="13798030">
              <a:off x="5931887" y="3856278"/>
              <a:ext cx="440571" cy="136682"/>
            </a:xfrm>
            <a:prstGeom prst="homePlate">
              <a:avLst/>
            </a:prstGeom>
            <a:solidFill>
              <a:srgbClr val="C893C7"/>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8" name="Pentagon 46">
              <a:extLst>
                <a:ext uri="{FF2B5EF4-FFF2-40B4-BE49-F238E27FC236}">
                  <a16:creationId xmlns:a16="http://schemas.microsoft.com/office/drawing/2014/main" id="{51F126FD-AD29-4405-AB63-5C371EF84F5B}"/>
                </a:ext>
              </a:extLst>
            </p:cNvPr>
            <p:cNvSpPr/>
            <p:nvPr/>
          </p:nvSpPr>
          <p:spPr>
            <a:xfrm rot="13798030">
              <a:off x="5346247" y="3851468"/>
              <a:ext cx="440571" cy="136682"/>
            </a:xfrm>
            <a:prstGeom prst="homePlate">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49" name="Pentagon 47">
              <a:extLst>
                <a:ext uri="{FF2B5EF4-FFF2-40B4-BE49-F238E27FC236}">
                  <a16:creationId xmlns:a16="http://schemas.microsoft.com/office/drawing/2014/main" id="{2D37EAD0-0426-4F6A-87A0-1B665AAF2F85}"/>
                </a:ext>
              </a:extLst>
            </p:cNvPr>
            <p:cNvSpPr/>
            <p:nvPr/>
          </p:nvSpPr>
          <p:spPr>
            <a:xfrm rot="13798030">
              <a:off x="4457376" y="3866958"/>
              <a:ext cx="440571" cy="136682"/>
            </a:xfrm>
            <a:prstGeom prst="homePlate">
              <a:avLst/>
            </a:prstGeom>
            <a:solidFill>
              <a:srgbClr val="92D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50" name="Pentagon 77">
              <a:extLst>
                <a:ext uri="{FF2B5EF4-FFF2-40B4-BE49-F238E27FC236}">
                  <a16:creationId xmlns:a16="http://schemas.microsoft.com/office/drawing/2014/main" id="{C2E5F6A6-E4BD-433A-8EA8-F97F0A36C4AA}"/>
                </a:ext>
              </a:extLst>
            </p:cNvPr>
            <p:cNvSpPr/>
            <p:nvPr/>
          </p:nvSpPr>
          <p:spPr>
            <a:xfrm rot="13798030">
              <a:off x="3879122" y="3874759"/>
              <a:ext cx="440571" cy="136682"/>
            </a:xfrm>
            <a:prstGeom prst="homePlate">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51" name="Pentagon 78">
              <a:extLst>
                <a:ext uri="{FF2B5EF4-FFF2-40B4-BE49-F238E27FC236}">
                  <a16:creationId xmlns:a16="http://schemas.microsoft.com/office/drawing/2014/main" id="{4FE238CE-B76C-4542-9FC2-0BBEEA193E25}"/>
                </a:ext>
              </a:extLst>
            </p:cNvPr>
            <p:cNvSpPr/>
            <p:nvPr/>
          </p:nvSpPr>
          <p:spPr>
            <a:xfrm rot="13798030">
              <a:off x="2975493" y="3863348"/>
              <a:ext cx="440571" cy="136682"/>
            </a:xfrm>
            <a:prstGeom prst="homePlate">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52" name="Pentagon 79">
              <a:extLst>
                <a:ext uri="{FF2B5EF4-FFF2-40B4-BE49-F238E27FC236}">
                  <a16:creationId xmlns:a16="http://schemas.microsoft.com/office/drawing/2014/main" id="{7C05855E-8591-4858-A01B-D6E564325A6E}"/>
                </a:ext>
              </a:extLst>
            </p:cNvPr>
            <p:cNvSpPr/>
            <p:nvPr/>
          </p:nvSpPr>
          <p:spPr>
            <a:xfrm rot="13798030">
              <a:off x="2389853" y="3858538"/>
              <a:ext cx="440571" cy="136682"/>
            </a:xfrm>
            <a:prstGeom prst="homePlate">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53" name="Pentagon 80">
              <a:extLst>
                <a:ext uri="{FF2B5EF4-FFF2-40B4-BE49-F238E27FC236}">
                  <a16:creationId xmlns:a16="http://schemas.microsoft.com/office/drawing/2014/main" id="{AD956504-5195-4C7A-8284-5954D69BCBDD}"/>
                </a:ext>
              </a:extLst>
            </p:cNvPr>
            <p:cNvSpPr/>
            <p:nvPr/>
          </p:nvSpPr>
          <p:spPr>
            <a:xfrm>
              <a:off x="2098981" y="3973641"/>
              <a:ext cx="7151346" cy="234234"/>
            </a:xfrm>
            <a:prstGeom prst="homePlate">
              <a:avLst/>
            </a:prstGeom>
            <a:solidFill>
              <a:srgbClr val="646464">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latin typeface="Arial"/>
                <a:ea typeface="+mn-ea"/>
                <a:cs typeface="+mn-cs"/>
              </a:endParaRPr>
            </a:p>
          </p:txBody>
        </p:sp>
        <p:sp>
          <p:nvSpPr>
            <p:cNvPr id="354" name="Rectangle 353">
              <a:extLst>
                <a:ext uri="{FF2B5EF4-FFF2-40B4-BE49-F238E27FC236}">
                  <a16:creationId xmlns:a16="http://schemas.microsoft.com/office/drawing/2014/main" id="{48BD18BD-F695-40D1-87D2-62A823D59C12}"/>
                </a:ext>
              </a:extLst>
            </p:cNvPr>
            <p:cNvSpPr/>
            <p:nvPr/>
          </p:nvSpPr>
          <p:spPr>
            <a:xfrm>
              <a:off x="1825755" y="3508028"/>
              <a:ext cx="273227" cy="1092891"/>
            </a:xfrm>
            <a:prstGeom prst="rect">
              <a:avLst/>
            </a:prstGeom>
            <a:solidFill>
              <a:srgbClr val="646464"/>
            </a:solidFill>
            <a:ln w="12700" cmpd="sng">
              <a:no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FFFFFF"/>
                </a:solidFill>
                <a:effectLst/>
                <a:uLnTx/>
                <a:uFillTx/>
              </a:endParaRPr>
            </a:p>
          </p:txBody>
        </p:sp>
        <p:sp>
          <p:nvSpPr>
            <p:cNvPr id="355" name="TextBox 354">
              <a:extLst>
                <a:ext uri="{FF2B5EF4-FFF2-40B4-BE49-F238E27FC236}">
                  <a16:creationId xmlns:a16="http://schemas.microsoft.com/office/drawing/2014/main" id="{3FBBD344-BD41-4FD1-B347-64BED7A5D8B6}"/>
                </a:ext>
              </a:extLst>
            </p:cNvPr>
            <p:cNvSpPr txBox="1"/>
            <p:nvPr/>
          </p:nvSpPr>
          <p:spPr>
            <a:xfrm rot="5400000">
              <a:off x="1348872" y="3922938"/>
              <a:ext cx="1226989" cy="295449"/>
            </a:xfrm>
            <a:prstGeom prst="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800" b="1" i="0" u="none" strike="noStrike" kern="0" cap="none" spc="0" normalizeH="0" baseline="0" noProof="0" dirty="0">
                  <a:ln>
                    <a:noFill/>
                  </a:ln>
                  <a:solidFill>
                    <a:srgbClr val="FFFFFF"/>
                  </a:solidFill>
                  <a:effectLst/>
                  <a:uLnTx/>
                  <a:uFillTx/>
                  <a:latin typeface="Arial"/>
                  <a:ea typeface="+mn-ea"/>
                  <a:cs typeface="+mn-cs"/>
                </a:rPr>
                <a:t>Disaster Declaration / Business Interruption</a:t>
              </a:r>
            </a:p>
          </p:txBody>
        </p:sp>
        <p:sp>
          <p:nvSpPr>
            <p:cNvPr id="356" name="Rectangle 355">
              <a:extLst>
                <a:ext uri="{FF2B5EF4-FFF2-40B4-BE49-F238E27FC236}">
                  <a16:creationId xmlns:a16="http://schemas.microsoft.com/office/drawing/2014/main" id="{8EEF8459-D072-4B76-AF2B-D299AAF215CB}"/>
                </a:ext>
              </a:extLst>
            </p:cNvPr>
            <p:cNvSpPr/>
            <p:nvPr/>
          </p:nvSpPr>
          <p:spPr>
            <a:xfrm>
              <a:off x="2271420" y="3617818"/>
              <a:ext cx="516881" cy="250011"/>
            </a:xfrm>
            <a:prstGeom prst="rect">
              <a:avLst/>
            </a:prstGeom>
            <a:solidFill>
              <a:srgbClr val="FFC000"/>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357" name="TextBox 356">
              <a:extLst>
                <a:ext uri="{FF2B5EF4-FFF2-40B4-BE49-F238E27FC236}">
                  <a16:creationId xmlns:a16="http://schemas.microsoft.com/office/drawing/2014/main" id="{3CFE14F2-11D0-4D78-B5DD-355961AA36E0}"/>
                </a:ext>
              </a:extLst>
            </p:cNvPr>
            <p:cNvSpPr txBox="1"/>
            <p:nvPr/>
          </p:nvSpPr>
          <p:spPr>
            <a:xfrm>
              <a:off x="2197628" y="3596676"/>
              <a:ext cx="676464" cy="307777"/>
            </a:xfrm>
            <a:prstGeom prst="rect">
              <a:avLst/>
            </a:prstGeom>
            <a:noFill/>
          </p:spPr>
          <p:txBody>
            <a:bodyPr wrap="square" rtlCol="0">
              <a:spAutoFit/>
            </a:bodyPr>
            <a:lstStyle/>
            <a:p>
              <a:pPr algn="ctr">
                <a:buClr>
                  <a:srgbClr val="646464"/>
                </a:buClr>
              </a:pPr>
              <a:r>
                <a:rPr lang="en-US" sz="700" b="1" dirty="0">
                  <a:solidFill>
                    <a:srgbClr val="000000"/>
                  </a:solidFill>
                  <a:latin typeface="EYInterstate" panose="02000503020000020004" pitchFamily="2" charset="0"/>
                </a:rPr>
                <a:t>Business Func#1</a:t>
              </a:r>
            </a:p>
          </p:txBody>
        </p:sp>
        <p:sp>
          <p:nvSpPr>
            <p:cNvPr id="358" name="Rectangle 357">
              <a:extLst>
                <a:ext uri="{FF2B5EF4-FFF2-40B4-BE49-F238E27FC236}">
                  <a16:creationId xmlns:a16="http://schemas.microsoft.com/office/drawing/2014/main" id="{666C8DDE-8B94-4540-80B5-3FC044866246}"/>
                </a:ext>
              </a:extLst>
            </p:cNvPr>
            <p:cNvSpPr/>
            <p:nvPr/>
          </p:nvSpPr>
          <p:spPr>
            <a:xfrm>
              <a:off x="2329805" y="3362787"/>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59" name="TextBox 358">
              <a:extLst>
                <a:ext uri="{FF2B5EF4-FFF2-40B4-BE49-F238E27FC236}">
                  <a16:creationId xmlns:a16="http://schemas.microsoft.com/office/drawing/2014/main" id="{9390E813-58AD-4FCB-9B22-DA153D49A3A1}"/>
                </a:ext>
              </a:extLst>
            </p:cNvPr>
            <p:cNvSpPr txBox="1"/>
            <p:nvPr/>
          </p:nvSpPr>
          <p:spPr>
            <a:xfrm>
              <a:off x="2285882" y="3363033"/>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1.5</a:t>
              </a:r>
            </a:p>
          </p:txBody>
        </p:sp>
        <p:sp>
          <p:nvSpPr>
            <p:cNvPr id="360" name="Rectangle 359">
              <a:extLst>
                <a:ext uri="{FF2B5EF4-FFF2-40B4-BE49-F238E27FC236}">
                  <a16:creationId xmlns:a16="http://schemas.microsoft.com/office/drawing/2014/main" id="{1C6147BE-FEC9-4AA9-852D-5299E12C411F}"/>
                </a:ext>
              </a:extLst>
            </p:cNvPr>
            <p:cNvSpPr/>
            <p:nvPr/>
          </p:nvSpPr>
          <p:spPr>
            <a:xfrm>
              <a:off x="2323229" y="313341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61" name="TextBox 360">
              <a:extLst>
                <a:ext uri="{FF2B5EF4-FFF2-40B4-BE49-F238E27FC236}">
                  <a16:creationId xmlns:a16="http://schemas.microsoft.com/office/drawing/2014/main" id="{5E40D727-58D9-401C-98AF-F61906B80C97}"/>
                </a:ext>
              </a:extLst>
            </p:cNvPr>
            <p:cNvSpPr txBox="1"/>
            <p:nvPr/>
          </p:nvSpPr>
          <p:spPr>
            <a:xfrm>
              <a:off x="2286582" y="3134400"/>
              <a:ext cx="512677" cy="198757"/>
            </a:xfrm>
            <a:prstGeom prst="rect">
              <a:avLst/>
            </a:prstGeom>
            <a:noFill/>
            <a:ln>
              <a:solidFill>
                <a:srgbClr val="000000"/>
              </a:solidFill>
            </a:ln>
          </p:spPr>
          <p:txBody>
            <a:bodyPr wrap="square" bIns="73152" rtlCol="0">
              <a:spAutoFit/>
            </a:bodyPr>
            <a:lstStyle>
              <a:defPPr>
                <a:defRPr lang="en-US"/>
              </a:defPPr>
              <a:lvl1pPr marR="0" lvl="0" indent="0" algn="ctr" fontAlgn="auto">
                <a:lnSpc>
                  <a:spcPct val="100000"/>
                </a:lnSpc>
                <a:spcBef>
                  <a:spcPts val="0"/>
                </a:spcBef>
                <a:spcAft>
                  <a:spcPts val="0"/>
                </a:spcAft>
                <a:buClr>
                  <a:srgbClr val="646464"/>
                </a:buClr>
                <a:buSzTx/>
                <a:buFontTx/>
                <a:buNone/>
                <a:tabLst/>
                <a:defRPr kumimoji="0" sz="700" b="0" i="0" u="none" strike="noStrike" kern="0" cap="none" spc="0" normalizeH="0" baseline="0">
                  <a:ln>
                    <a:noFill/>
                  </a:ln>
                  <a:solidFill>
                    <a:srgbClr val="000000">
                      <a:lumMod val="75000"/>
                      <a:lumOff val="25000"/>
                    </a:srgbClr>
                  </a:solidFill>
                  <a:effectLst/>
                  <a:uLnTx/>
                  <a:uFillTx/>
                  <a:latin typeface="EYInterstate" panose="02000503020000020004" pitchFamily="2" charset="0"/>
                </a:defRPr>
              </a:lvl1pPr>
            </a:lstStyle>
            <a:p>
              <a:r>
                <a:rPr lang="en-US" dirty="0"/>
                <a:t>BP 1.11</a:t>
              </a:r>
            </a:p>
          </p:txBody>
        </p:sp>
        <p:sp>
          <p:nvSpPr>
            <p:cNvPr id="362" name="Rectangle 361">
              <a:extLst>
                <a:ext uri="{FF2B5EF4-FFF2-40B4-BE49-F238E27FC236}">
                  <a16:creationId xmlns:a16="http://schemas.microsoft.com/office/drawing/2014/main" id="{48F40C1C-0654-47B6-86D9-4CDCB27B238F}"/>
                </a:ext>
              </a:extLst>
            </p:cNvPr>
            <p:cNvSpPr/>
            <p:nvPr/>
          </p:nvSpPr>
          <p:spPr>
            <a:xfrm>
              <a:off x="2316168" y="290576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63" name="TextBox 362">
              <a:extLst>
                <a:ext uri="{FF2B5EF4-FFF2-40B4-BE49-F238E27FC236}">
                  <a16:creationId xmlns:a16="http://schemas.microsoft.com/office/drawing/2014/main" id="{C311B7A4-4E7C-434B-B2D3-8732F3386952}"/>
                </a:ext>
              </a:extLst>
            </p:cNvPr>
            <p:cNvSpPr txBox="1"/>
            <p:nvPr/>
          </p:nvSpPr>
          <p:spPr>
            <a:xfrm>
              <a:off x="2279521" y="2906750"/>
              <a:ext cx="512677" cy="198757"/>
            </a:xfrm>
            <a:prstGeom prst="rect">
              <a:avLst/>
            </a:prstGeom>
            <a:noFill/>
            <a:ln>
              <a:solidFill>
                <a:srgbClr val="000000"/>
              </a:solidFill>
            </a:ln>
          </p:spPr>
          <p:txBody>
            <a:bodyPr wrap="square" bIns="73152" rtlCol="0">
              <a:spAutoFit/>
            </a:bodyPr>
            <a:lstStyle>
              <a:defPPr>
                <a:defRPr lang="en-US"/>
              </a:defPPr>
              <a:lvl1pPr marR="0" lvl="0" indent="0" algn="ctr" fontAlgn="auto">
                <a:lnSpc>
                  <a:spcPct val="100000"/>
                </a:lnSpc>
                <a:spcBef>
                  <a:spcPts val="0"/>
                </a:spcBef>
                <a:spcAft>
                  <a:spcPts val="0"/>
                </a:spcAft>
                <a:buClr>
                  <a:srgbClr val="646464"/>
                </a:buClr>
                <a:buSzTx/>
                <a:buFontTx/>
                <a:buNone/>
                <a:tabLst/>
                <a:defRPr kumimoji="0" sz="700" b="0" i="0" u="none" strike="noStrike" kern="0" cap="none" spc="0" normalizeH="0" baseline="0">
                  <a:ln>
                    <a:noFill/>
                  </a:ln>
                  <a:solidFill>
                    <a:srgbClr val="000000">
                      <a:lumMod val="75000"/>
                      <a:lumOff val="25000"/>
                    </a:srgbClr>
                  </a:solidFill>
                  <a:effectLst/>
                  <a:uLnTx/>
                  <a:uFillTx/>
                  <a:latin typeface="EYInterstate" panose="02000503020000020004" pitchFamily="2" charset="0"/>
                </a:defRPr>
              </a:lvl1pPr>
            </a:lstStyle>
            <a:p>
              <a:r>
                <a:rPr lang="en-US" dirty="0"/>
                <a:t>BP 1.12</a:t>
              </a:r>
            </a:p>
          </p:txBody>
        </p:sp>
        <p:sp>
          <p:nvSpPr>
            <p:cNvPr id="364" name="Rectangle 363">
              <a:extLst>
                <a:ext uri="{FF2B5EF4-FFF2-40B4-BE49-F238E27FC236}">
                  <a16:creationId xmlns:a16="http://schemas.microsoft.com/office/drawing/2014/main" id="{5A8211E4-DFD8-4B24-8B3A-E98EA9BD392A}"/>
                </a:ext>
              </a:extLst>
            </p:cNvPr>
            <p:cNvSpPr/>
            <p:nvPr/>
          </p:nvSpPr>
          <p:spPr>
            <a:xfrm>
              <a:off x="2322525" y="2676982"/>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65" name="TextBox 364">
              <a:extLst>
                <a:ext uri="{FF2B5EF4-FFF2-40B4-BE49-F238E27FC236}">
                  <a16:creationId xmlns:a16="http://schemas.microsoft.com/office/drawing/2014/main" id="{5A901833-813A-4AB3-91C3-C352E50F61A6}"/>
                </a:ext>
              </a:extLst>
            </p:cNvPr>
            <p:cNvSpPr txBox="1"/>
            <p:nvPr/>
          </p:nvSpPr>
          <p:spPr>
            <a:xfrm>
              <a:off x="2285879" y="2677969"/>
              <a:ext cx="512677" cy="187008"/>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1.15</a:t>
              </a:r>
            </a:p>
          </p:txBody>
        </p:sp>
        <p:sp>
          <p:nvSpPr>
            <p:cNvPr id="366" name="Rectangle 365">
              <a:extLst>
                <a:ext uri="{FF2B5EF4-FFF2-40B4-BE49-F238E27FC236}">
                  <a16:creationId xmlns:a16="http://schemas.microsoft.com/office/drawing/2014/main" id="{C11AA7B4-B6E8-4B2E-9784-9443023E854E}"/>
                </a:ext>
              </a:extLst>
            </p:cNvPr>
            <p:cNvSpPr/>
            <p:nvPr/>
          </p:nvSpPr>
          <p:spPr>
            <a:xfrm>
              <a:off x="2865779" y="3617818"/>
              <a:ext cx="516881" cy="250011"/>
            </a:xfrm>
            <a:prstGeom prst="rect">
              <a:avLst/>
            </a:prstGeom>
            <a:solidFill>
              <a:srgbClr val="00B0F0"/>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367" name="TextBox 366">
              <a:extLst>
                <a:ext uri="{FF2B5EF4-FFF2-40B4-BE49-F238E27FC236}">
                  <a16:creationId xmlns:a16="http://schemas.microsoft.com/office/drawing/2014/main" id="{F96E053D-1C20-4A53-938E-20837530714E}"/>
                </a:ext>
              </a:extLst>
            </p:cNvPr>
            <p:cNvSpPr txBox="1"/>
            <p:nvPr/>
          </p:nvSpPr>
          <p:spPr>
            <a:xfrm>
              <a:off x="2779272" y="3596676"/>
              <a:ext cx="676464" cy="307777"/>
            </a:xfrm>
            <a:prstGeom prst="rect">
              <a:avLst/>
            </a:prstGeom>
            <a:noFill/>
          </p:spPr>
          <p:txBody>
            <a:bodyPr wrap="square" rtlCol="0">
              <a:spAutoFit/>
            </a:bodyPr>
            <a:lstStyle/>
            <a:p>
              <a:pPr algn="ctr">
                <a:buClr>
                  <a:srgbClr val="646464"/>
                </a:buClr>
              </a:pPr>
              <a:r>
                <a:rPr lang="en-US" sz="700" b="1" dirty="0">
                  <a:solidFill>
                    <a:srgbClr val="000000"/>
                  </a:solidFill>
                  <a:latin typeface="EYInterstate" panose="02000503020000020004" pitchFamily="2" charset="0"/>
                </a:rPr>
                <a:t>Business Func#2</a:t>
              </a:r>
            </a:p>
          </p:txBody>
        </p:sp>
        <p:sp>
          <p:nvSpPr>
            <p:cNvPr id="368" name="Rectangle 367">
              <a:extLst>
                <a:ext uri="{FF2B5EF4-FFF2-40B4-BE49-F238E27FC236}">
                  <a16:creationId xmlns:a16="http://schemas.microsoft.com/office/drawing/2014/main" id="{CB4826FA-9B3D-4D4E-B2CA-995EF836CDD6}"/>
                </a:ext>
              </a:extLst>
            </p:cNvPr>
            <p:cNvSpPr/>
            <p:nvPr/>
          </p:nvSpPr>
          <p:spPr>
            <a:xfrm>
              <a:off x="2916884" y="3362046"/>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69" name="TextBox 368">
              <a:extLst>
                <a:ext uri="{FF2B5EF4-FFF2-40B4-BE49-F238E27FC236}">
                  <a16:creationId xmlns:a16="http://schemas.microsoft.com/office/drawing/2014/main" id="{CAAF46B1-AB7D-4C50-8B1C-E1D311BB05F2}"/>
                </a:ext>
              </a:extLst>
            </p:cNvPr>
            <p:cNvSpPr txBox="1"/>
            <p:nvPr/>
          </p:nvSpPr>
          <p:spPr>
            <a:xfrm>
              <a:off x="2880237" y="3363033"/>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2.2</a:t>
              </a:r>
            </a:p>
          </p:txBody>
        </p:sp>
        <p:sp>
          <p:nvSpPr>
            <p:cNvPr id="370" name="Rectangle 369">
              <a:extLst>
                <a:ext uri="{FF2B5EF4-FFF2-40B4-BE49-F238E27FC236}">
                  <a16:creationId xmlns:a16="http://schemas.microsoft.com/office/drawing/2014/main" id="{24B085C9-2684-49EF-8F94-DF22C0B2959C}"/>
                </a:ext>
              </a:extLst>
            </p:cNvPr>
            <p:cNvSpPr/>
            <p:nvPr/>
          </p:nvSpPr>
          <p:spPr>
            <a:xfrm>
              <a:off x="2917588" y="313341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71" name="TextBox 370">
              <a:extLst>
                <a:ext uri="{FF2B5EF4-FFF2-40B4-BE49-F238E27FC236}">
                  <a16:creationId xmlns:a16="http://schemas.microsoft.com/office/drawing/2014/main" id="{70408D3D-A888-46CE-8022-5DC60D47BBB4}"/>
                </a:ext>
              </a:extLst>
            </p:cNvPr>
            <p:cNvSpPr txBox="1"/>
            <p:nvPr/>
          </p:nvSpPr>
          <p:spPr>
            <a:xfrm>
              <a:off x="2880941" y="3134400"/>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2.6</a:t>
              </a:r>
            </a:p>
          </p:txBody>
        </p:sp>
        <p:sp>
          <p:nvSpPr>
            <p:cNvPr id="372" name="Rectangle 371">
              <a:extLst>
                <a:ext uri="{FF2B5EF4-FFF2-40B4-BE49-F238E27FC236}">
                  <a16:creationId xmlns:a16="http://schemas.microsoft.com/office/drawing/2014/main" id="{1025458E-7FD2-43ED-ABD5-827214E6941F}"/>
                </a:ext>
              </a:extLst>
            </p:cNvPr>
            <p:cNvSpPr/>
            <p:nvPr/>
          </p:nvSpPr>
          <p:spPr>
            <a:xfrm>
              <a:off x="3798777" y="3362046"/>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73" name="TextBox 372">
              <a:extLst>
                <a:ext uri="{FF2B5EF4-FFF2-40B4-BE49-F238E27FC236}">
                  <a16:creationId xmlns:a16="http://schemas.microsoft.com/office/drawing/2014/main" id="{B12B1440-97D6-461C-BEEB-8A2E75FDA060}"/>
                </a:ext>
              </a:extLst>
            </p:cNvPr>
            <p:cNvSpPr txBox="1"/>
            <p:nvPr/>
          </p:nvSpPr>
          <p:spPr>
            <a:xfrm>
              <a:off x="3762130" y="3363033"/>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1.1</a:t>
              </a:r>
            </a:p>
          </p:txBody>
        </p:sp>
        <p:sp>
          <p:nvSpPr>
            <p:cNvPr id="374" name="Rectangle 373">
              <a:extLst>
                <a:ext uri="{FF2B5EF4-FFF2-40B4-BE49-F238E27FC236}">
                  <a16:creationId xmlns:a16="http://schemas.microsoft.com/office/drawing/2014/main" id="{F2B714A6-8257-45BB-A622-2693B8FD73A9}"/>
                </a:ext>
              </a:extLst>
            </p:cNvPr>
            <p:cNvSpPr/>
            <p:nvPr/>
          </p:nvSpPr>
          <p:spPr>
            <a:xfrm>
              <a:off x="3799480" y="313341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75" name="TextBox 374">
              <a:extLst>
                <a:ext uri="{FF2B5EF4-FFF2-40B4-BE49-F238E27FC236}">
                  <a16:creationId xmlns:a16="http://schemas.microsoft.com/office/drawing/2014/main" id="{A6B0F26A-5BE6-4127-A089-05CE4E27B65C}"/>
                </a:ext>
              </a:extLst>
            </p:cNvPr>
            <p:cNvSpPr txBox="1"/>
            <p:nvPr/>
          </p:nvSpPr>
          <p:spPr>
            <a:xfrm>
              <a:off x="3762834" y="3134400"/>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1.4</a:t>
              </a:r>
            </a:p>
          </p:txBody>
        </p:sp>
        <p:sp>
          <p:nvSpPr>
            <p:cNvPr id="376" name="Rectangle 375">
              <a:extLst>
                <a:ext uri="{FF2B5EF4-FFF2-40B4-BE49-F238E27FC236}">
                  <a16:creationId xmlns:a16="http://schemas.microsoft.com/office/drawing/2014/main" id="{1891580E-25E1-4362-B725-D2AB70545488}"/>
                </a:ext>
              </a:extLst>
            </p:cNvPr>
            <p:cNvSpPr/>
            <p:nvPr/>
          </p:nvSpPr>
          <p:spPr>
            <a:xfrm>
              <a:off x="4393136" y="290128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77" name="TextBox 376">
              <a:extLst>
                <a:ext uri="{FF2B5EF4-FFF2-40B4-BE49-F238E27FC236}">
                  <a16:creationId xmlns:a16="http://schemas.microsoft.com/office/drawing/2014/main" id="{0F410281-9A53-4C13-898E-3A594DA86F38}"/>
                </a:ext>
              </a:extLst>
            </p:cNvPr>
            <p:cNvSpPr txBox="1"/>
            <p:nvPr/>
          </p:nvSpPr>
          <p:spPr>
            <a:xfrm>
              <a:off x="4356489" y="2902271"/>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3.4</a:t>
              </a:r>
            </a:p>
          </p:txBody>
        </p:sp>
        <p:sp>
          <p:nvSpPr>
            <p:cNvPr id="378" name="Rectangle 377">
              <a:extLst>
                <a:ext uri="{FF2B5EF4-FFF2-40B4-BE49-F238E27FC236}">
                  <a16:creationId xmlns:a16="http://schemas.microsoft.com/office/drawing/2014/main" id="{671FCA33-9382-4CF0-8CF0-C5F47295FA93}"/>
                </a:ext>
              </a:extLst>
            </p:cNvPr>
            <p:cNvSpPr/>
            <p:nvPr/>
          </p:nvSpPr>
          <p:spPr>
            <a:xfrm>
              <a:off x="4395284" y="2671657"/>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79" name="TextBox 378">
              <a:extLst>
                <a:ext uri="{FF2B5EF4-FFF2-40B4-BE49-F238E27FC236}">
                  <a16:creationId xmlns:a16="http://schemas.microsoft.com/office/drawing/2014/main" id="{CB50446E-3371-45D8-A4C4-957E91047108}"/>
                </a:ext>
              </a:extLst>
            </p:cNvPr>
            <p:cNvSpPr txBox="1"/>
            <p:nvPr/>
          </p:nvSpPr>
          <p:spPr>
            <a:xfrm>
              <a:off x="4358637" y="2672644"/>
              <a:ext cx="512677" cy="198757"/>
            </a:xfrm>
            <a:prstGeom prst="rect">
              <a:avLst/>
            </a:prstGeom>
            <a:noFill/>
            <a:ln>
              <a:solidFill>
                <a:srgbClr val="000000"/>
              </a:solidFill>
            </a:ln>
          </p:spPr>
          <p:txBody>
            <a:bodyPr wrap="square" bIns="73152" rtlCol="0">
              <a:spAutoFit/>
            </a:bodyPr>
            <a:lstStyle>
              <a:defPPr>
                <a:defRPr lang="en-US"/>
              </a:defPPr>
              <a:lvl1pPr marR="0" lvl="0" indent="0" algn="ctr" fontAlgn="auto">
                <a:lnSpc>
                  <a:spcPct val="100000"/>
                </a:lnSpc>
                <a:spcBef>
                  <a:spcPts val="0"/>
                </a:spcBef>
                <a:spcAft>
                  <a:spcPts val="0"/>
                </a:spcAft>
                <a:buClr>
                  <a:srgbClr val="646464"/>
                </a:buClr>
                <a:buSzTx/>
                <a:buFontTx/>
                <a:buNone/>
                <a:tabLst/>
                <a:defRPr kumimoji="0" sz="700" b="0" i="0" u="none" strike="noStrike" kern="0" cap="none" spc="0" normalizeH="0" baseline="0">
                  <a:ln>
                    <a:noFill/>
                  </a:ln>
                  <a:solidFill>
                    <a:srgbClr val="000000">
                      <a:lumMod val="75000"/>
                      <a:lumOff val="25000"/>
                    </a:srgbClr>
                  </a:solidFill>
                  <a:effectLst/>
                  <a:uLnTx/>
                  <a:uFillTx/>
                  <a:latin typeface="EYInterstate" panose="02000503020000020004" pitchFamily="2" charset="0"/>
                </a:defRPr>
              </a:lvl1pPr>
            </a:lstStyle>
            <a:p>
              <a:r>
                <a:rPr lang="en-US" dirty="0"/>
                <a:t>BP 3.10</a:t>
              </a:r>
            </a:p>
          </p:txBody>
        </p:sp>
        <p:sp>
          <p:nvSpPr>
            <p:cNvPr id="380" name="Rectangle 379">
              <a:extLst>
                <a:ext uri="{FF2B5EF4-FFF2-40B4-BE49-F238E27FC236}">
                  <a16:creationId xmlns:a16="http://schemas.microsoft.com/office/drawing/2014/main" id="{99995D09-AC5B-4CA5-A353-6B3E76B54404}"/>
                </a:ext>
              </a:extLst>
            </p:cNvPr>
            <p:cNvSpPr/>
            <p:nvPr/>
          </p:nvSpPr>
          <p:spPr>
            <a:xfrm>
              <a:off x="4342030" y="3617818"/>
              <a:ext cx="516881" cy="250011"/>
            </a:xfrm>
            <a:prstGeom prst="rect">
              <a:avLst/>
            </a:prstGeom>
            <a:solidFill>
              <a:srgbClr val="92D050"/>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381" name="TextBox 380">
              <a:extLst>
                <a:ext uri="{FF2B5EF4-FFF2-40B4-BE49-F238E27FC236}">
                  <a16:creationId xmlns:a16="http://schemas.microsoft.com/office/drawing/2014/main" id="{44115453-3A54-4202-AD05-70B5DC98FA9C}"/>
                </a:ext>
              </a:extLst>
            </p:cNvPr>
            <p:cNvSpPr txBox="1"/>
            <p:nvPr/>
          </p:nvSpPr>
          <p:spPr>
            <a:xfrm>
              <a:off x="4268238" y="3596676"/>
              <a:ext cx="676464" cy="307777"/>
            </a:xfrm>
            <a:prstGeom prst="rect">
              <a:avLst/>
            </a:prstGeom>
            <a:noFill/>
          </p:spPr>
          <p:txBody>
            <a:bodyPr wrap="square" rtlCol="0">
              <a:spAutoFit/>
            </a:bodyPr>
            <a:lstStyle>
              <a:defPPr>
                <a:defRPr lang="en-US"/>
              </a:defPPr>
              <a:lvl1pPr algn="ctr">
                <a:buClr>
                  <a:schemeClr val="bg1"/>
                </a:buClr>
                <a:defRPr sz="800" b="1">
                  <a:latin typeface="EYInterstate" panose="02000503020000020004" pitchFamily="2" charset="0"/>
                </a:defRPr>
              </a:lvl1p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1" i="0" u="none" strike="noStrike" kern="0" cap="none" spc="0" normalizeH="0" baseline="0" noProof="0" dirty="0">
                  <a:ln>
                    <a:noFill/>
                  </a:ln>
                  <a:solidFill>
                    <a:srgbClr val="000000"/>
                  </a:solidFill>
                  <a:effectLst/>
                  <a:uLnTx/>
                  <a:uFillTx/>
                  <a:latin typeface="EYInterstate" panose="02000503020000020004" pitchFamily="2" charset="0"/>
                </a:rPr>
                <a:t>Business Func#3</a:t>
              </a:r>
            </a:p>
          </p:txBody>
        </p:sp>
        <p:sp>
          <p:nvSpPr>
            <p:cNvPr id="382" name="Rectangle 381">
              <a:extLst>
                <a:ext uri="{FF2B5EF4-FFF2-40B4-BE49-F238E27FC236}">
                  <a16:creationId xmlns:a16="http://schemas.microsoft.com/office/drawing/2014/main" id="{B89C8830-29B7-4E7B-9DBB-5FCD94287544}"/>
                </a:ext>
              </a:extLst>
            </p:cNvPr>
            <p:cNvSpPr/>
            <p:nvPr/>
          </p:nvSpPr>
          <p:spPr>
            <a:xfrm>
              <a:off x="4393136" y="3362046"/>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83" name="TextBox 382">
              <a:extLst>
                <a:ext uri="{FF2B5EF4-FFF2-40B4-BE49-F238E27FC236}">
                  <a16:creationId xmlns:a16="http://schemas.microsoft.com/office/drawing/2014/main" id="{26FA2F83-BD4B-4C2A-95A0-2ABACC1FBF35}"/>
                </a:ext>
              </a:extLst>
            </p:cNvPr>
            <p:cNvSpPr txBox="1"/>
            <p:nvPr/>
          </p:nvSpPr>
          <p:spPr>
            <a:xfrm>
              <a:off x="4356489" y="3363033"/>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3.1</a:t>
              </a:r>
            </a:p>
          </p:txBody>
        </p:sp>
        <p:sp>
          <p:nvSpPr>
            <p:cNvPr id="384" name="Rectangle 383">
              <a:extLst>
                <a:ext uri="{FF2B5EF4-FFF2-40B4-BE49-F238E27FC236}">
                  <a16:creationId xmlns:a16="http://schemas.microsoft.com/office/drawing/2014/main" id="{958D50E3-3E88-4313-95E6-AE547C2B9680}"/>
                </a:ext>
              </a:extLst>
            </p:cNvPr>
            <p:cNvSpPr/>
            <p:nvPr/>
          </p:nvSpPr>
          <p:spPr>
            <a:xfrm>
              <a:off x="4393839" y="313341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85" name="TextBox 384">
              <a:extLst>
                <a:ext uri="{FF2B5EF4-FFF2-40B4-BE49-F238E27FC236}">
                  <a16:creationId xmlns:a16="http://schemas.microsoft.com/office/drawing/2014/main" id="{E41F5AD1-B4E7-412C-AE13-3E158C1BCC7B}"/>
                </a:ext>
              </a:extLst>
            </p:cNvPr>
            <p:cNvSpPr txBox="1"/>
            <p:nvPr/>
          </p:nvSpPr>
          <p:spPr>
            <a:xfrm>
              <a:off x="4357192" y="3134400"/>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3.2</a:t>
              </a:r>
            </a:p>
          </p:txBody>
        </p:sp>
        <p:sp>
          <p:nvSpPr>
            <p:cNvPr id="386" name="Rectangle 385">
              <a:extLst>
                <a:ext uri="{FF2B5EF4-FFF2-40B4-BE49-F238E27FC236}">
                  <a16:creationId xmlns:a16="http://schemas.microsoft.com/office/drawing/2014/main" id="{9C1B191F-F222-4489-9E92-C8A7D073EA92}"/>
                </a:ext>
              </a:extLst>
            </p:cNvPr>
            <p:cNvSpPr/>
            <p:nvPr/>
          </p:nvSpPr>
          <p:spPr>
            <a:xfrm>
              <a:off x="5278744" y="3362046"/>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87" name="TextBox 386">
              <a:extLst>
                <a:ext uri="{FF2B5EF4-FFF2-40B4-BE49-F238E27FC236}">
                  <a16:creationId xmlns:a16="http://schemas.microsoft.com/office/drawing/2014/main" id="{3622FD42-A917-4708-8F7A-BEAB00FF0A9F}"/>
                </a:ext>
              </a:extLst>
            </p:cNvPr>
            <p:cNvSpPr txBox="1"/>
            <p:nvPr/>
          </p:nvSpPr>
          <p:spPr>
            <a:xfrm>
              <a:off x="5242097" y="3363033"/>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2.1</a:t>
              </a:r>
            </a:p>
          </p:txBody>
        </p:sp>
        <p:sp>
          <p:nvSpPr>
            <p:cNvPr id="388" name="Rectangle 387">
              <a:extLst>
                <a:ext uri="{FF2B5EF4-FFF2-40B4-BE49-F238E27FC236}">
                  <a16:creationId xmlns:a16="http://schemas.microsoft.com/office/drawing/2014/main" id="{0F170B00-B6A0-486E-8288-D6215E62239F}"/>
                </a:ext>
              </a:extLst>
            </p:cNvPr>
            <p:cNvSpPr/>
            <p:nvPr/>
          </p:nvSpPr>
          <p:spPr>
            <a:xfrm>
              <a:off x="5279447" y="313341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89" name="TextBox 388">
              <a:extLst>
                <a:ext uri="{FF2B5EF4-FFF2-40B4-BE49-F238E27FC236}">
                  <a16:creationId xmlns:a16="http://schemas.microsoft.com/office/drawing/2014/main" id="{BCA702F0-4DE4-4177-ACAC-FD191544E612}"/>
                </a:ext>
              </a:extLst>
            </p:cNvPr>
            <p:cNvSpPr txBox="1"/>
            <p:nvPr/>
          </p:nvSpPr>
          <p:spPr>
            <a:xfrm>
              <a:off x="5242800" y="3134400"/>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2.5</a:t>
              </a:r>
            </a:p>
          </p:txBody>
        </p:sp>
        <p:sp>
          <p:nvSpPr>
            <p:cNvPr id="390" name="Rectangle 389">
              <a:extLst>
                <a:ext uri="{FF2B5EF4-FFF2-40B4-BE49-F238E27FC236}">
                  <a16:creationId xmlns:a16="http://schemas.microsoft.com/office/drawing/2014/main" id="{BF9D6648-76A3-4F6A-BF3F-B384E62172F3}"/>
                </a:ext>
              </a:extLst>
            </p:cNvPr>
            <p:cNvSpPr/>
            <p:nvPr/>
          </p:nvSpPr>
          <p:spPr>
            <a:xfrm>
              <a:off x="5873102" y="290128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91" name="TextBox 390">
              <a:extLst>
                <a:ext uri="{FF2B5EF4-FFF2-40B4-BE49-F238E27FC236}">
                  <a16:creationId xmlns:a16="http://schemas.microsoft.com/office/drawing/2014/main" id="{940EE474-4F68-4D60-BC19-3588B472204E}"/>
                </a:ext>
              </a:extLst>
            </p:cNvPr>
            <p:cNvSpPr txBox="1"/>
            <p:nvPr/>
          </p:nvSpPr>
          <p:spPr>
            <a:xfrm>
              <a:off x="5836456" y="2902271"/>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4.7</a:t>
              </a:r>
            </a:p>
          </p:txBody>
        </p:sp>
        <p:sp>
          <p:nvSpPr>
            <p:cNvPr id="392" name="Rectangle 391">
              <a:extLst>
                <a:ext uri="{FF2B5EF4-FFF2-40B4-BE49-F238E27FC236}">
                  <a16:creationId xmlns:a16="http://schemas.microsoft.com/office/drawing/2014/main" id="{42820C87-AC01-4F17-9988-16B37C304365}"/>
                </a:ext>
              </a:extLst>
            </p:cNvPr>
            <p:cNvSpPr/>
            <p:nvPr/>
          </p:nvSpPr>
          <p:spPr>
            <a:xfrm>
              <a:off x="5873102" y="2665117"/>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93" name="TextBox 392">
              <a:extLst>
                <a:ext uri="{FF2B5EF4-FFF2-40B4-BE49-F238E27FC236}">
                  <a16:creationId xmlns:a16="http://schemas.microsoft.com/office/drawing/2014/main" id="{44AA87A7-C403-44A1-A5B1-B7F3ED5DC8FD}"/>
                </a:ext>
              </a:extLst>
            </p:cNvPr>
            <p:cNvSpPr txBox="1"/>
            <p:nvPr/>
          </p:nvSpPr>
          <p:spPr>
            <a:xfrm>
              <a:off x="5836456" y="2666104"/>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4.8</a:t>
              </a:r>
            </a:p>
          </p:txBody>
        </p:sp>
        <p:sp>
          <p:nvSpPr>
            <p:cNvPr id="394" name="Rectangle 393">
              <a:extLst>
                <a:ext uri="{FF2B5EF4-FFF2-40B4-BE49-F238E27FC236}">
                  <a16:creationId xmlns:a16="http://schemas.microsoft.com/office/drawing/2014/main" id="{BAD57B42-0E24-4D05-83C2-A7F8F4FA5E2B}"/>
                </a:ext>
              </a:extLst>
            </p:cNvPr>
            <p:cNvSpPr/>
            <p:nvPr/>
          </p:nvSpPr>
          <p:spPr>
            <a:xfrm>
              <a:off x="5834711" y="3617818"/>
              <a:ext cx="516881" cy="250011"/>
            </a:xfrm>
            <a:prstGeom prst="rect">
              <a:avLst/>
            </a:prstGeom>
            <a:solidFill>
              <a:srgbClr val="C893C7"/>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395" name="TextBox 394">
              <a:extLst>
                <a:ext uri="{FF2B5EF4-FFF2-40B4-BE49-F238E27FC236}">
                  <a16:creationId xmlns:a16="http://schemas.microsoft.com/office/drawing/2014/main" id="{CF3BD205-5F9F-4B2C-9A75-E8E337A04768}"/>
                </a:ext>
              </a:extLst>
            </p:cNvPr>
            <p:cNvSpPr txBox="1"/>
            <p:nvPr/>
          </p:nvSpPr>
          <p:spPr>
            <a:xfrm>
              <a:off x="5754564" y="3596676"/>
              <a:ext cx="676464" cy="307777"/>
            </a:xfrm>
            <a:prstGeom prst="rect">
              <a:avLst/>
            </a:prstGeom>
            <a:noFill/>
          </p:spPr>
          <p:txBody>
            <a:bodyPr wrap="square" rtlCol="0">
              <a:spAutoFit/>
            </a:bodyPr>
            <a:lstStyle/>
            <a:p>
              <a:pPr algn="ctr">
                <a:buClr>
                  <a:srgbClr val="646464"/>
                </a:buClr>
              </a:pPr>
              <a:r>
                <a:rPr lang="en-US" sz="700" b="1" dirty="0">
                  <a:solidFill>
                    <a:srgbClr val="000000"/>
                  </a:solidFill>
                  <a:latin typeface="EYInterstate" panose="02000503020000020004" pitchFamily="2" charset="0"/>
                </a:rPr>
                <a:t>Business Func#4</a:t>
              </a:r>
            </a:p>
          </p:txBody>
        </p:sp>
        <p:sp>
          <p:nvSpPr>
            <p:cNvPr id="396" name="Rectangle 395">
              <a:extLst>
                <a:ext uri="{FF2B5EF4-FFF2-40B4-BE49-F238E27FC236}">
                  <a16:creationId xmlns:a16="http://schemas.microsoft.com/office/drawing/2014/main" id="{31180584-65A1-4CC8-96E0-17EE54D477D9}"/>
                </a:ext>
              </a:extLst>
            </p:cNvPr>
            <p:cNvSpPr/>
            <p:nvPr/>
          </p:nvSpPr>
          <p:spPr>
            <a:xfrm>
              <a:off x="5873102" y="3362046"/>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97" name="TextBox 396">
              <a:extLst>
                <a:ext uri="{FF2B5EF4-FFF2-40B4-BE49-F238E27FC236}">
                  <a16:creationId xmlns:a16="http://schemas.microsoft.com/office/drawing/2014/main" id="{A234E62F-730A-460A-8253-44E069A6C2C8}"/>
                </a:ext>
              </a:extLst>
            </p:cNvPr>
            <p:cNvSpPr txBox="1"/>
            <p:nvPr/>
          </p:nvSpPr>
          <p:spPr>
            <a:xfrm>
              <a:off x="5836456" y="3363033"/>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4.1</a:t>
              </a:r>
            </a:p>
          </p:txBody>
        </p:sp>
        <p:sp>
          <p:nvSpPr>
            <p:cNvPr id="398" name="Rectangle 397">
              <a:extLst>
                <a:ext uri="{FF2B5EF4-FFF2-40B4-BE49-F238E27FC236}">
                  <a16:creationId xmlns:a16="http://schemas.microsoft.com/office/drawing/2014/main" id="{F19C47D9-A508-4BC3-9CAB-B5F4BCD2DF9C}"/>
                </a:ext>
              </a:extLst>
            </p:cNvPr>
            <p:cNvSpPr/>
            <p:nvPr/>
          </p:nvSpPr>
          <p:spPr>
            <a:xfrm>
              <a:off x="5873806" y="313341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399" name="TextBox 398">
              <a:extLst>
                <a:ext uri="{FF2B5EF4-FFF2-40B4-BE49-F238E27FC236}">
                  <a16:creationId xmlns:a16="http://schemas.microsoft.com/office/drawing/2014/main" id="{F66F5AA0-6173-4E33-B856-CAA0AF3C57C2}"/>
                </a:ext>
              </a:extLst>
            </p:cNvPr>
            <p:cNvSpPr txBox="1"/>
            <p:nvPr/>
          </p:nvSpPr>
          <p:spPr>
            <a:xfrm>
              <a:off x="5837159" y="3134400"/>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4.6</a:t>
              </a:r>
            </a:p>
          </p:txBody>
        </p:sp>
        <p:sp>
          <p:nvSpPr>
            <p:cNvPr id="400" name="Rectangle 399">
              <a:extLst>
                <a:ext uri="{FF2B5EF4-FFF2-40B4-BE49-F238E27FC236}">
                  <a16:creationId xmlns:a16="http://schemas.microsoft.com/office/drawing/2014/main" id="{38F871E9-BFCD-40E0-97CD-2F60D86372B8}"/>
                </a:ext>
              </a:extLst>
            </p:cNvPr>
            <p:cNvSpPr/>
            <p:nvPr/>
          </p:nvSpPr>
          <p:spPr>
            <a:xfrm>
              <a:off x="6723030" y="3362046"/>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01" name="TextBox 400">
              <a:extLst>
                <a:ext uri="{FF2B5EF4-FFF2-40B4-BE49-F238E27FC236}">
                  <a16:creationId xmlns:a16="http://schemas.microsoft.com/office/drawing/2014/main" id="{6BB902D9-2C24-486D-8681-1F7E226F10DB}"/>
                </a:ext>
              </a:extLst>
            </p:cNvPr>
            <p:cNvSpPr txBox="1"/>
            <p:nvPr/>
          </p:nvSpPr>
          <p:spPr>
            <a:xfrm>
              <a:off x="6686383" y="3363033"/>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1.2</a:t>
              </a:r>
            </a:p>
          </p:txBody>
        </p:sp>
        <p:sp>
          <p:nvSpPr>
            <p:cNvPr id="402" name="Rectangle 401">
              <a:extLst>
                <a:ext uri="{FF2B5EF4-FFF2-40B4-BE49-F238E27FC236}">
                  <a16:creationId xmlns:a16="http://schemas.microsoft.com/office/drawing/2014/main" id="{D4DB385A-1C0B-44DD-865E-C99E6BEF7F8B}"/>
                </a:ext>
              </a:extLst>
            </p:cNvPr>
            <p:cNvSpPr/>
            <p:nvPr/>
          </p:nvSpPr>
          <p:spPr>
            <a:xfrm>
              <a:off x="6723733" y="313341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03" name="TextBox 402">
              <a:extLst>
                <a:ext uri="{FF2B5EF4-FFF2-40B4-BE49-F238E27FC236}">
                  <a16:creationId xmlns:a16="http://schemas.microsoft.com/office/drawing/2014/main" id="{C90E4B18-D606-4CD0-871A-8067F115B84F}"/>
                </a:ext>
              </a:extLst>
            </p:cNvPr>
            <p:cNvSpPr txBox="1"/>
            <p:nvPr/>
          </p:nvSpPr>
          <p:spPr>
            <a:xfrm>
              <a:off x="6687086" y="3134400"/>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1.3</a:t>
              </a:r>
            </a:p>
          </p:txBody>
        </p:sp>
        <p:sp>
          <p:nvSpPr>
            <p:cNvPr id="404" name="Rectangle 403">
              <a:extLst>
                <a:ext uri="{FF2B5EF4-FFF2-40B4-BE49-F238E27FC236}">
                  <a16:creationId xmlns:a16="http://schemas.microsoft.com/office/drawing/2014/main" id="{A3E042C7-8B20-409E-83DD-6B026EF27C23}"/>
                </a:ext>
              </a:extLst>
            </p:cNvPr>
            <p:cNvSpPr/>
            <p:nvPr/>
          </p:nvSpPr>
          <p:spPr>
            <a:xfrm>
              <a:off x="7921468" y="2896188"/>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05" name="TextBox 404">
              <a:extLst>
                <a:ext uri="{FF2B5EF4-FFF2-40B4-BE49-F238E27FC236}">
                  <a16:creationId xmlns:a16="http://schemas.microsoft.com/office/drawing/2014/main" id="{C9D93F05-41CA-4F81-94AE-92B3D9843189}"/>
                </a:ext>
              </a:extLst>
            </p:cNvPr>
            <p:cNvSpPr txBox="1"/>
            <p:nvPr/>
          </p:nvSpPr>
          <p:spPr>
            <a:xfrm>
              <a:off x="7884821" y="2897176"/>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3.6</a:t>
              </a:r>
            </a:p>
          </p:txBody>
        </p:sp>
        <p:sp>
          <p:nvSpPr>
            <p:cNvPr id="406" name="Rectangle 405">
              <a:extLst>
                <a:ext uri="{FF2B5EF4-FFF2-40B4-BE49-F238E27FC236}">
                  <a16:creationId xmlns:a16="http://schemas.microsoft.com/office/drawing/2014/main" id="{3A940A47-FF3D-4B0F-A49F-C6FC9BA33965}"/>
                </a:ext>
              </a:extLst>
            </p:cNvPr>
            <p:cNvSpPr/>
            <p:nvPr/>
          </p:nvSpPr>
          <p:spPr>
            <a:xfrm>
              <a:off x="7921468" y="3356951"/>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07" name="TextBox 406">
              <a:extLst>
                <a:ext uri="{FF2B5EF4-FFF2-40B4-BE49-F238E27FC236}">
                  <a16:creationId xmlns:a16="http://schemas.microsoft.com/office/drawing/2014/main" id="{965AAFE9-9F4F-416E-9A36-2D863502E079}"/>
                </a:ext>
              </a:extLst>
            </p:cNvPr>
            <p:cNvSpPr txBox="1"/>
            <p:nvPr/>
          </p:nvSpPr>
          <p:spPr>
            <a:xfrm>
              <a:off x="7884821" y="3357938"/>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3.3</a:t>
              </a:r>
            </a:p>
          </p:txBody>
        </p:sp>
        <p:sp>
          <p:nvSpPr>
            <p:cNvPr id="408" name="Rectangle 407">
              <a:extLst>
                <a:ext uri="{FF2B5EF4-FFF2-40B4-BE49-F238E27FC236}">
                  <a16:creationId xmlns:a16="http://schemas.microsoft.com/office/drawing/2014/main" id="{FAB1FFDB-21F6-4ADC-8A39-2511CBDD25C4}"/>
                </a:ext>
              </a:extLst>
            </p:cNvPr>
            <p:cNvSpPr/>
            <p:nvPr/>
          </p:nvSpPr>
          <p:spPr>
            <a:xfrm>
              <a:off x="7922171" y="3128318"/>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09" name="TextBox 408">
              <a:extLst>
                <a:ext uri="{FF2B5EF4-FFF2-40B4-BE49-F238E27FC236}">
                  <a16:creationId xmlns:a16="http://schemas.microsoft.com/office/drawing/2014/main" id="{B30AD528-E125-48F4-9958-84A83AA78B65}"/>
                </a:ext>
              </a:extLst>
            </p:cNvPr>
            <p:cNvSpPr txBox="1"/>
            <p:nvPr/>
          </p:nvSpPr>
          <p:spPr>
            <a:xfrm>
              <a:off x="7885524" y="3129305"/>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3.5</a:t>
              </a:r>
            </a:p>
          </p:txBody>
        </p:sp>
        <p:sp>
          <p:nvSpPr>
            <p:cNvPr id="410" name="Rectangle 409">
              <a:extLst>
                <a:ext uri="{FF2B5EF4-FFF2-40B4-BE49-F238E27FC236}">
                  <a16:creationId xmlns:a16="http://schemas.microsoft.com/office/drawing/2014/main" id="{39216AEA-2B67-4431-A1AA-7D47BBB82995}"/>
                </a:ext>
              </a:extLst>
            </p:cNvPr>
            <p:cNvSpPr/>
            <p:nvPr/>
          </p:nvSpPr>
          <p:spPr>
            <a:xfrm>
              <a:off x="5873102" y="2437479"/>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11" name="TextBox 410">
              <a:extLst>
                <a:ext uri="{FF2B5EF4-FFF2-40B4-BE49-F238E27FC236}">
                  <a16:creationId xmlns:a16="http://schemas.microsoft.com/office/drawing/2014/main" id="{54B4DCEE-BC47-4DB2-87A5-B851F2CBAEB1}"/>
                </a:ext>
              </a:extLst>
            </p:cNvPr>
            <p:cNvSpPr txBox="1"/>
            <p:nvPr/>
          </p:nvSpPr>
          <p:spPr>
            <a:xfrm>
              <a:off x="5836456" y="2438466"/>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4.9</a:t>
              </a:r>
            </a:p>
          </p:txBody>
        </p:sp>
        <p:sp>
          <p:nvSpPr>
            <p:cNvPr id="412" name="Rectangle 411">
              <a:extLst>
                <a:ext uri="{FF2B5EF4-FFF2-40B4-BE49-F238E27FC236}">
                  <a16:creationId xmlns:a16="http://schemas.microsoft.com/office/drawing/2014/main" id="{AB38DFCF-3CA9-4B15-B125-D1F0EBDB3227}"/>
                </a:ext>
              </a:extLst>
            </p:cNvPr>
            <p:cNvSpPr/>
            <p:nvPr/>
          </p:nvSpPr>
          <p:spPr>
            <a:xfrm>
              <a:off x="5278744" y="2898078"/>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13" name="TextBox 412">
              <a:extLst>
                <a:ext uri="{FF2B5EF4-FFF2-40B4-BE49-F238E27FC236}">
                  <a16:creationId xmlns:a16="http://schemas.microsoft.com/office/drawing/2014/main" id="{CD56054A-78BE-454D-870B-86107F20635E}"/>
                </a:ext>
              </a:extLst>
            </p:cNvPr>
            <p:cNvSpPr txBox="1"/>
            <p:nvPr/>
          </p:nvSpPr>
          <p:spPr>
            <a:xfrm>
              <a:off x="5242097" y="2899065"/>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2.7</a:t>
              </a:r>
            </a:p>
          </p:txBody>
        </p:sp>
        <p:sp>
          <p:nvSpPr>
            <p:cNvPr id="414" name="Rectangle 413">
              <a:extLst>
                <a:ext uri="{FF2B5EF4-FFF2-40B4-BE49-F238E27FC236}">
                  <a16:creationId xmlns:a16="http://schemas.microsoft.com/office/drawing/2014/main" id="{72A2BF69-7A2B-40A8-8A09-857DD020BDF7}"/>
                </a:ext>
              </a:extLst>
            </p:cNvPr>
            <p:cNvSpPr/>
            <p:nvPr/>
          </p:nvSpPr>
          <p:spPr>
            <a:xfrm>
              <a:off x="6723030" y="289467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15" name="TextBox 414">
              <a:extLst>
                <a:ext uri="{FF2B5EF4-FFF2-40B4-BE49-F238E27FC236}">
                  <a16:creationId xmlns:a16="http://schemas.microsoft.com/office/drawing/2014/main" id="{419D0DE3-82D4-4975-8609-95D168219A75}"/>
                </a:ext>
              </a:extLst>
            </p:cNvPr>
            <p:cNvSpPr txBox="1"/>
            <p:nvPr/>
          </p:nvSpPr>
          <p:spPr>
            <a:xfrm>
              <a:off x="6686383" y="2895660"/>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1.6</a:t>
              </a:r>
            </a:p>
          </p:txBody>
        </p:sp>
        <p:sp>
          <p:nvSpPr>
            <p:cNvPr id="416" name="Rectangle 415">
              <a:extLst>
                <a:ext uri="{FF2B5EF4-FFF2-40B4-BE49-F238E27FC236}">
                  <a16:creationId xmlns:a16="http://schemas.microsoft.com/office/drawing/2014/main" id="{B9C7FD8D-83AD-4C53-B2AC-2EF227CE4663}"/>
                </a:ext>
              </a:extLst>
            </p:cNvPr>
            <p:cNvSpPr/>
            <p:nvPr/>
          </p:nvSpPr>
          <p:spPr>
            <a:xfrm>
              <a:off x="6723733" y="2666040"/>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17" name="TextBox 416">
              <a:extLst>
                <a:ext uri="{FF2B5EF4-FFF2-40B4-BE49-F238E27FC236}">
                  <a16:creationId xmlns:a16="http://schemas.microsoft.com/office/drawing/2014/main" id="{27D5F200-FAE1-49AE-A164-C6C1C80A8F77}"/>
                </a:ext>
              </a:extLst>
            </p:cNvPr>
            <p:cNvSpPr txBox="1"/>
            <p:nvPr/>
          </p:nvSpPr>
          <p:spPr>
            <a:xfrm>
              <a:off x="6687086" y="2659250"/>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1.7</a:t>
              </a:r>
            </a:p>
          </p:txBody>
        </p:sp>
        <p:sp>
          <p:nvSpPr>
            <p:cNvPr id="418" name="Rectangle 417">
              <a:extLst>
                <a:ext uri="{FF2B5EF4-FFF2-40B4-BE49-F238E27FC236}">
                  <a16:creationId xmlns:a16="http://schemas.microsoft.com/office/drawing/2014/main" id="{4130C9EB-7A86-4EAD-9A31-5F869EC3A210}"/>
                </a:ext>
              </a:extLst>
            </p:cNvPr>
            <p:cNvSpPr/>
            <p:nvPr/>
          </p:nvSpPr>
          <p:spPr>
            <a:xfrm>
              <a:off x="7927825" y="2666562"/>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19" name="TextBox 418">
              <a:extLst>
                <a:ext uri="{FF2B5EF4-FFF2-40B4-BE49-F238E27FC236}">
                  <a16:creationId xmlns:a16="http://schemas.microsoft.com/office/drawing/2014/main" id="{ABA3BB3F-4EA8-4407-B15B-D42A653878F1}"/>
                </a:ext>
              </a:extLst>
            </p:cNvPr>
            <p:cNvSpPr txBox="1"/>
            <p:nvPr/>
          </p:nvSpPr>
          <p:spPr>
            <a:xfrm>
              <a:off x="7891178" y="2667549"/>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3.8</a:t>
              </a:r>
            </a:p>
          </p:txBody>
        </p:sp>
        <p:sp>
          <p:nvSpPr>
            <p:cNvPr id="420" name="Rectangle 419">
              <a:extLst>
                <a:ext uri="{FF2B5EF4-FFF2-40B4-BE49-F238E27FC236}">
                  <a16:creationId xmlns:a16="http://schemas.microsoft.com/office/drawing/2014/main" id="{ABF79139-AB3B-464C-852F-19D5D08DC7F2}"/>
                </a:ext>
              </a:extLst>
            </p:cNvPr>
            <p:cNvSpPr/>
            <p:nvPr/>
          </p:nvSpPr>
          <p:spPr>
            <a:xfrm>
              <a:off x="7316173" y="3362046"/>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21" name="TextBox 420">
              <a:extLst>
                <a:ext uri="{FF2B5EF4-FFF2-40B4-BE49-F238E27FC236}">
                  <a16:creationId xmlns:a16="http://schemas.microsoft.com/office/drawing/2014/main" id="{EF82A102-129D-4036-A922-F4CEBA33D9BD}"/>
                </a:ext>
              </a:extLst>
            </p:cNvPr>
            <p:cNvSpPr txBox="1"/>
            <p:nvPr/>
          </p:nvSpPr>
          <p:spPr>
            <a:xfrm>
              <a:off x="7279526" y="3363033"/>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2.3</a:t>
              </a:r>
            </a:p>
          </p:txBody>
        </p:sp>
        <p:sp>
          <p:nvSpPr>
            <p:cNvPr id="422" name="Rectangle 421">
              <a:extLst>
                <a:ext uri="{FF2B5EF4-FFF2-40B4-BE49-F238E27FC236}">
                  <a16:creationId xmlns:a16="http://schemas.microsoft.com/office/drawing/2014/main" id="{CB1B8467-DA11-42B4-9609-259D0C451C21}"/>
                </a:ext>
              </a:extLst>
            </p:cNvPr>
            <p:cNvSpPr/>
            <p:nvPr/>
          </p:nvSpPr>
          <p:spPr>
            <a:xfrm>
              <a:off x="7316876" y="3133413"/>
              <a:ext cx="439386" cy="190717"/>
            </a:xfrm>
            <a:prstGeom prst="rect">
              <a:avLst/>
            </a:prstGeom>
            <a:solidFill>
              <a:srgbClr val="646464">
                <a:lumMod val="40000"/>
                <a:lumOff val="60000"/>
              </a:srgbClr>
            </a:solidFill>
            <a:ln w="3175" cap="flat" cmpd="sng" algn="ctr">
              <a:no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423" name="TextBox 422">
              <a:extLst>
                <a:ext uri="{FF2B5EF4-FFF2-40B4-BE49-F238E27FC236}">
                  <a16:creationId xmlns:a16="http://schemas.microsoft.com/office/drawing/2014/main" id="{2AE6837A-5B75-446B-8E0D-95AE74867B45}"/>
                </a:ext>
              </a:extLst>
            </p:cNvPr>
            <p:cNvSpPr txBox="1"/>
            <p:nvPr/>
          </p:nvSpPr>
          <p:spPr>
            <a:xfrm>
              <a:off x="7280229" y="3134400"/>
              <a:ext cx="512677" cy="200055"/>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2.8</a:t>
              </a:r>
            </a:p>
          </p:txBody>
        </p:sp>
        <p:sp>
          <p:nvSpPr>
            <p:cNvPr id="424" name="Rectangle 423">
              <a:extLst>
                <a:ext uri="{FF2B5EF4-FFF2-40B4-BE49-F238E27FC236}">
                  <a16:creationId xmlns:a16="http://schemas.microsoft.com/office/drawing/2014/main" id="{4E4B2DDE-4A46-4032-915A-B5E6B49FA43C}"/>
                </a:ext>
              </a:extLst>
            </p:cNvPr>
            <p:cNvSpPr/>
            <p:nvPr/>
          </p:nvSpPr>
          <p:spPr>
            <a:xfrm>
              <a:off x="2291034" y="4282006"/>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25" name="Rectangle 424">
              <a:extLst>
                <a:ext uri="{FF2B5EF4-FFF2-40B4-BE49-F238E27FC236}">
                  <a16:creationId xmlns:a16="http://schemas.microsoft.com/office/drawing/2014/main" id="{65C2EC2E-1D45-4A88-B3AC-815E1307C016}"/>
                </a:ext>
              </a:extLst>
            </p:cNvPr>
            <p:cNvSpPr/>
            <p:nvPr/>
          </p:nvSpPr>
          <p:spPr>
            <a:xfrm>
              <a:off x="2291034" y="4415945"/>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26" name="Rectangle 425">
              <a:extLst>
                <a:ext uri="{FF2B5EF4-FFF2-40B4-BE49-F238E27FC236}">
                  <a16:creationId xmlns:a16="http://schemas.microsoft.com/office/drawing/2014/main" id="{BA2AD767-8B61-48E8-946A-FE29C47D1C07}"/>
                </a:ext>
              </a:extLst>
            </p:cNvPr>
            <p:cNvSpPr/>
            <p:nvPr/>
          </p:nvSpPr>
          <p:spPr>
            <a:xfrm>
              <a:off x="2291034" y="4549884"/>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27" name="Rectangle 426">
              <a:extLst>
                <a:ext uri="{FF2B5EF4-FFF2-40B4-BE49-F238E27FC236}">
                  <a16:creationId xmlns:a16="http://schemas.microsoft.com/office/drawing/2014/main" id="{FB21E7D2-1694-423A-879B-2E57C7C3E6E5}"/>
                </a:ext>
              </a:extLst>
            </p:cNvPr>
            <p:cNvSpPr/>
            <p:nvPr/>
          </p:nvSpPr>
          <p:spPr>
            <a:xfrm>
              <a:off x="2291034" y="4683824"/>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28" name="Rectangle 427">
              <a:extLst>
                <a:ext uri="{FF2B5EF4-FFF2-40B4-BE49-F238E27FC236}">
                  <a16:creationId xmlns:a16="http://schemas.microsoft.com/office/drawing/2014/main" id="{003580F5-B371-47A8-A20B-381930149C82}"/>
                </a:ext>
              </a:extLst>
            </p:cNvPr>
            <p:cNvSpPr/>
            <p:nvPr/>
          </p:nvSpPr>
          <p:spPr>
            <a:xfrm>
              <a:off x="2291034" y="4808012"/>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29" name="Rectangle 428">
              <a:extLst>
                <a:ext uri="{FF2B5EF4-FFF2-40B4-BE49-F238E27FC236}">
                  <a16:creationId xmlns:a16="http://schemas.microsoft.com/office/drawing/2014/main" id="{80B2B7D4-DEF1-4127-AB6A-B373CAE92DCF}"/>
                </a:ext>
              </a:extLst>
            </p:cNvPr>
            <p:cNvSpPr/>
            <p:nvPr/>
          </p:nvSpPr>
          <p:spPr>
            <a:xfrm>
              <a:off x="2291034" y="4941951"/>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30" name="Rectangle 429">
              <a:extLst>
                <a:ext uri="{FF2B5EF4-FFF2-40B4-BE49-F238E27FC236}">
                  <a16:creationId xmlns:a16="http://schemas.microsoft.com/office/drawing/2014/main" id="{B44953E3-45B0-440A-BA4A-F54843DA09A9}"/>
                </a:ext>
              </a:extLst>
            </p:cNvPr>
            <p:cNvSpPr/>
            <p:nvPr/>
          </p:nvSpPr>
          <p:spPr>
            <a:xfrm>
              <a:off x="2291034" y="5075890"/>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31" name="Rectangle 430">
              <a:extLst>
                <a:ext uri="{FF2B5EF4-FFF2-40B4-BE49-F238E27FC236}">
                  <a16:creationId xmlns:a16="http://schemas.microsoft.com/office/drawing/2014/main" id="{24275359-54F2-459F-AA2B-F62AABED7156}"/>
                </a:ext>
              </a:extLst>
            </p:cNvPr>
            <p:cNvSpPr/>
            <p:nvPr/>
          </p:nvSpPr>
          <p:spPr>
            <a:xfrm>
              <a:off x="2291034" y="5209830"/>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32" name="TextBox 431">
              <a:extLst>
                <a:ext uri="{FF2B5EF4-FFF2-40B4-BE49-F238E27FC236}">
                  <a16:creationId xmlns:a16="http://schemas.microsoft.com/office/drawing/2014/main" id="{A9E2B1E8-2252-495D-B5E1-4B30DC6D93E4}"/>
                </a:ext>
              </a:extLst>
            </p:cNvPr>
            <p:cNvSpPr txBox="1"/>
            <p:nvPr/>
          </p:nvSpPr>
          <p:spPr>
            <a:xfrm>
              <a:off x="2344278" y="422632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App101</a:t>
              </a:r>
            </a:p>
          </p:txBody>
        </p:sp>
        <p:sp>
          <p:nvSpPr>
            <p:cNvPr id="433" name="TextBox 432">
              <a:extLst>
                <a:ext uri="{FF2B5EF4-FFF2-40B4-BE49-F238E27FC236}">
                  <a16:creationId xmlns:a16="http://schemas.microsoft.com/office/drawing/2014/main" id="{D29AAD2E-1690-4F94-A717-92F7105D1D87}"/>
                </a:ext>
              </a:extLst>
            </p:cNvPr>
            <p:cNvSpPr txBox="1"/>
            <p:nvPr/>
          </p:nvSpPr>
          <p:spPr>
            <a:xfrm>
              <a:off x="2337115" y="436223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App102</a:t>
              </a:r>
            </a:p>
          </p:txBody>
        </p:sp>
        <p:sp>
          <p:nvSpPr>
            <p:cNvPr id="434" name="TextBox 433">
              <a:extLst>
                <a:ext uri="{FF2B5EF4-FFF2-40B4-BE49-F238E27FC236}">
                  <a16:creationId xmlns:a16="http://schemas.microsoft.com/office/drawing/2014/main" id="{6FE77A99-F42C-4FDE-AEAC-33100E801021}"/>
                </a:ext>
              </a:extLst>
            </p:cNvPr>
            <p:cNvSpPr txBox="1"/>
            <p:nvPr/>
          </p:nvSpPr>
          <p:spPr>
            <a:xfrm>
              <a:off x="2337116" y="449230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App103</a:t>
              </a:r>
            </a:p>
          </p:txBody>
        </p:sp>
        <p:sp>
          <p:nvSpPr>
            <p:cNvPr id="435" name="TextBox 434">
              <a:extLst>
                <a:ext uri="{FF2B5EF4-FFF2-40B4-BE49-F238E27FC236}">
                  <a16:creationId xmlns:a16="http://schemas.microsoft.com/office/drawing/2014/main" id="{36C7A91B-DE00-4049-9D3A-D828A04FA039}"/>
                </a:ext>
              </a:extLst>
            </p:cNvPr>
            <p:cNvSpPr txBox="1"/>
            <p:nvPr/>
          </p:nvSpPr>
          <p:spPr>
            <a:xfrm>
              <a:off x="2337116" y="4621787"/>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App110</a:t>
              </a:r>
            </a:p>
          </p:txBody>
        </p:sp>
        <p:sp>
          <p:nvSpPr>
            <p:cNvPr id="436" name="TextBox 435">
              <a:extLst>
                <a:ext uri="{FF2B5EF4-FFF2-40B4-BE49-F238E27FC236}">
                  <a16:creationId xmlns:a16="http://schemas.microsoft.com/office/drawing/2014/main" id="{B80D9E1A-0FA8-49AB-88EF-233C0B84077C}"/>
                </a:ext>
              </a:extLst>
            </p:cNvPr>
            <p:cNvSpPr txBox="1"/>
            <p:nvPr/>
          </p:nvSpPr>
          <p:spPr>
            <a:xfrm>
              <a:off x="2337117" y="4757948"/>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App111</a:t>
              </a:r>
            </a:p>
          </p:txBody>
        </p:sp>
        <p:sp>
          <p:nvSpPr>
            <p:cNvPr id="437" name="TextBox 436">
              <a:extLst>
                <a:ext uri="{FF2B5EF4-FFF2-40B4-BE49-F238E27FC236}">
                  <a16:creationId xmlns:a16="http://schemas.microsoft.com/office/drawing/2014/main" id="{48EEEC8D-D8D0-42CC-9C9D-D212D107FC0E}"/>
                </a:ext>
              </a:extLst>
            </p:cNvPr>
            <p:cNvSpPr txBox="1"/>
            <p:nvPr/>
          </p:nvSpPr>
          <p:spPr>
            <a:xfrm>
              <a:off x="2343989" y="488749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App120</a:t>
              </a:r>
            </a:p>
          </p:txBody>
        </p:sp>
        <p:sp>
          <p:nvSpPr>
            <p:cNvPr id="438" name="TextBox 437">
              <a:extLst>
                <a:ext uri="{FF2B5EF4-FFF2-40B4-BE49-F238E27FC236}">
                  <a16:creationId xmlns:a16="http://schemas.microsoft.com/office/drawing/2014/main" id="{418554B1-5E60-4719-824A-1D94EC5EFCA2}"/>
                </a:ext>
              </a:extLst>
            </p:cNvPr>
            <p:cNvSpPr txBox="1"/>
            <p:nvPr/>
          </p:nvSpPr>
          <p:spPr>
            <a:xfrm>
              <a:off x="2345115" y="501865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App121</a:t>
              </a:r>
            </a:p>
          </p:txBody>
        </p:sp>
        <p:sp>
          <p:nvSpPr>
            <p:cNvPr id="439" name="TextBox 438">
              <a:extLst>
                <a:ext uri="{FF2B5EF4-FFF2-40B4-BE49-F238E27FC236}">
                  <a16:creationId xmlns:a16="http://schemas.microsoft.com/office/drawing/2014/main" id="{4372C024-21F0-441C-95E7-2122B3773EC4}"/>
                </a:ext>
              </a:extLst>
            </p:cNvPr>
            <p:cNvSpPr txBox="1"/>
            <p:nvPr/>
          </p:nvSpPr>
          <p:spPr>
            <a:xfrm>
              <a:off x="2344278" y="5157955"/>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App122</a:t>
              </a:r>
            </a:p>
          </p:txBody>
        </p:sp>
        <p:sp>
          <p:nvSpPr>
            <p:cNvPr id="440" name="Rectangle 439">
              <a:extLst>
                <a:ext uri="{FF2B5EF4-FFF2-40B4-BE49-F238E27FC236}">
                  <a16:creationId xmlns:a16="http://schemas.microsoft.com/office/drawing/2014/main" id="{BABA1DEA-B707-4E2D-BD6E-EFAB7CF64C2A}"/>
                </a:ext>
              </a:extLst>
            </p:cNvPr>
            <p:cNvSpPr/>
            <p:nvPr/>
          </p:nvSpPr>
          <p:spPr>
            <a:xfrm>
              <a:off x="2291034" y="5338541"/>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41" name="Rectangle 440">
              <a:extLst>
                <a:ext uri="{FF2B5EF4-FFF2-40B4-BE49-F238E27FC236}">
                  <a16:creationId xmlns:a16="http://schemas.microsoft.com/office/drawing/2014/main" id="{32811EAB-E89F-48A9-BE7D-B7053F8DADFA}"/>
                </a:ext>
              </a:extLst>
            </p:cNvPr>
            <p:cNvSpPr/>
            <p:nvPr/>
          </p:nvSpPr>
          <p:spPr>
            <a:xfrm>
              <a:off x="2291034" y="5472480"/>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42" name="TextBox 441">
              <a:extLst>
                <a:ext uri="{FF2B5EF4-FFF2-40B4-BE49-F238E27FC236}">
                  <a16:creationId xmlns:a16="http://schemas.microsoft.com/office/drawing/2014/main" id="{3A02BBAC-DDB3-4785-BDDB-EF868D2949A8}"/>
                </a:ext>
              </a:extLst>
            </p:cNvPr>
            <p:cNvSpPr txBox="1"/>
            <p:nvPr/>
          </p:nvSpPr>
          <p:spPr>
            <a:xfrm>
              <a:off x="2345115" y="528130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App126</a:t>
              </a:r>
            </a:p>
          </p:txBody>
        </p:sp>
        <p:sp>
          <p:nvSpPr>
            <p:cNvPr id="443" name="TextBox 442">
              <a:extLst>
                <a:ext uri="{FF2B5EF4-FFF2-40B4-BE49-F238E27FC236}">
                  <a16:creationId xmlns:a16="http://schemas.microsoft.com/office/drawing/2014/main" id="{CD0640BA-D211-45A7-82B0-88EA1FE40012}"/>
                </a:ext>
              </a:extLst>
            </p:cNvPr>
            <p:cNvSpPr txBox="1"/>
            <p:nvPr/>
          </p:nvSpPr>
          <p:spPr>
            <a:xfrm>
              <a:off x="2344278" y="5420605"/>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App130</a:t>
              </a:r>
            </a:p>
          </p:txBody>
        </p:sp>
        <p:sp>
          <p:nvSpPr>
            <p:cNvPr id="444" name="Rectangle 443">
              <a:extLst>
                <a:ext uri="{FF2B5EF4-FFF2-40B4-BE49-F238E27FC236}">
                  <a16:creationId xmlns:a16="http://schemas.microsoft.com/office/drawing/2014/main" id="{20673CF9-FD98-4BEA-94E4-854E19764E2B}"/>
                </a:ext>
              </a:extLst>
            </p:cNvPr>
            <p:cNvSpPr/>
            <p:nvPr/>
          </p:nvSpPr>
          <p:spPr>
            <a:xfrm>
              <a:off x="2956191" y="4282006"/>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45" name="Rectangle 444">
              <a:extLst>
                <a:ext uri="{FF2B5EF4-FFF2-40B4-BE49-F238E27FC236}">
                  <a16:creationId xmlns:a16="http://schemas.microsoft.com/office/drawing/2014/main" id="{9BFD755E-E8D3-4108-8D47-73D3E6387A82}"/>
                </a:ext>
              </a:extLst>
            </p:cNvPr>
            <p:cNvSpPr/>
            <p:nvPr/>
          </p:nvSpPr>
          <p:spPr>
            <a:xfrm>
              <a:off x="2956191" y="4415945"/>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46" name="Rectangle 445">
              <a:extLst>
                <a:ext uri="{FF2B5EF4-FFF2-40B4-BE49-F238E27FC236}">
                  <a16:creationId xmlns:a16="http://schemas.microsoft.com/office/drawing/2014/main" id="{7C83AA1A-B49E-4E34-9FE4-81C4003F1825}"/>
                </a:ext>
              </a:extLst>
            </p:cNvPr>
            <p:cNvSpPr/>
            <p:nvPr/>
          </p:nvSpPr>
          <p:spPr>
            <a:xfrm>
              <a:off x="2956191" y="4549884"/>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47" name="Rectangle 446">
              <a:extLst>
                <a:ext uri="{FF2B5EF4-FFF2-40B4-BE49-F238E27FC236}">
                  <a16:creationId xmlns:a16="http://schemas.microsoft.com/office/drawing/2014/main" id="{0844609E-4AC5-491D-9351-DB48A2C4D5F3}"/>
                </a:ext>
              </a:extLst>
            </p:cNvPr>
            <p:cNvSpPr/>
            <p:nvPr/>
          </p:nvSpPr>
          <p:spPr>
            <a:xfrm>
              <a:off x="2956191" y="4683824"/>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48" name="Rectangle 447">
              <a:extLst>
                <a:ext uri="{FF2B5EF4-FFF2-40B4-BE49-F238E27FC236}">
                  <a16:creationId xmlns:a16="http://schemas.microsoft.com/office/drawing/2014/main" id="{84FAA00F-E98A-46AC-BE4C-DC4DF637A86B}"/>
                </a:ext>
              </a:extLst>
            </p:cNvPr>
            <p:cNvSpPr/>
            <p:nvPr/>
          </p:nvSpPr>
          <p:spPr>
            <a:xfrm>
              <a:off x="2956191" y="4808012"/>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49" name="Rectangle 448">
              <a:extLst>
                <a:ext uri="{FF2B5EF4-FFF2-40B4-BE49-F238E27FC236}">
                  <a16:creationId xmlns:a16="http://schemas.microsoft.com/office/drawing/2014/main" id="{C420E35D-2308-47BC-80EF-1942505CA675}"/>
                </a:ext>
              </a:extLst>
            </p:cNvPr>
            <p:cNvSpPr/>
            <p:nvPr/>
          </p:nvSpPr>
          <p:spPr>
            <a:xfrm>
              <a:off x="2956191" y="4941951"/>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50" name="Rectangle 449">
              <a:extLst>
                <a:ext uri="{FF2B5EF4-FFF2-40B4-BE49-F238E27FC236}">
                  <a16:creationId xmlns:a16="http://schemas.microsoft.com/office/drawing/2014/main" id="{237F8057-E181-4977-9B79-AE006537513E}"/>
                </a:ext>
              </a:extLst>
            </p:cNvPr>
            <p:cNvSpPr/>
            <p:nvPr/>
          </p:nvSpPr>
          <p:spPr>
            <a:xfrm>
              <a:off x="2956191" y="5075890"/>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51" name="Rectangle 450">
              <a:extLst>
                <a:ext uri="{FF2B5EF4-FFF2-40B4-BE49-F238E27FC236}">
                  <a16:creationId xmlns:a16="http://schemas.microsoft.com/office/drawing/2014/main" id="{49682C46-9C14-407D-99F5-EE2AACAF0AA1}"/>
                </a:ext>
              </a:extLst>
            </p:cNvPr>
            <p:cNvSpPr/>
            <p:nvPr/>
          </p:nvSpPr>
          <p:spPr>
            <a:xfrm>
              <a:off x="2956191" y="5209830"/>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52" name="TextBox 451">
              <a:extLst>
                <a:ext uri="{FF2B5EF4-FFF2-40B4-BE49-F238E27FC236}">
                  <a16:creationId xmlns:a16="http://schemas.microsoft.com/office/drawing/2014/main" id="{2694EEB5-A3C3-4463-8498-A67FAB2F36A0}"/>
                </a:ext>
              </a:extLst>
            </p:cNvPr>
            <p:cNvSpPr txBox="1"/>
            <p:nvPr/>
          </p:nvSpPr>
          <p:spPr>
            <a:xfrm>
              <a:off x="3009435" y="4226326"/>
              <a:ext cx="519694" cy="200055"/>
            </a:xfrm>
            <a:prstGeom prst="rect">
              <a:avLst/>
            </a:prstGeom>
            <a:noFill/>
            <a:ln>
              <a:noFill/>
            </a:ln>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App238</a:t>
              </a:r>
            </a:p>
          </p:txBody>
        </p:sp>
        <p:sp>
          <p:nvSpPr>
            <p:cNvPr id="453" name="TextBox 452">
              <a:extLst>
                <a:ext uri="{FF2B5EF4-FFF2-40B4-BE49-F238E27FC236}">
                  <a16:creationId xmlns:a16="http://schemas.microsoft.com/office/drawing/2014/main" id="{283A4BCE-4EC8-4BB8-93A8-1FD96074A08D}"/>
                </a:ext>
              </a:extLst>
            </p:cNvPr>
            <p:cNvSpPr txBox="1"/>
            <p:nvPr/>
          </p:nvSpPr>
          <p:spPr>
            <a:xfrm>
              <a:off x="3002271" y="436223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App239</a:t>
              </a:r>
            </a:p>
          </p:txBody>
        </p:sp>
        <p:sp>
          <p:nvSpPr>
            <p:cNvPr id="454" name="TextBox 453">
              <a:extLst>
                <a:ext uri="{FF2B5EF4-FFF2-40B4-BE49-F238E27FC236}">
                  <a16:creationId xmlns:a16="http://schemas.microsoft.com/office/drawing/2014/main" id="{E8A1D532-F96B-4613-B92E-0DF704B8519E}"/>
                </a:ext>
              </a:extLst>
            </p:cNvPr>
            <p:cNvSpPr txBox="1"/>
            <p:nvPr/>
          </p:nvSpPr>
          <p:spPr>
            <a:xfrm>
              <a:off x="3002272" y="449230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App240</a:t>
              </a:r>
            </a:p>
          </p:txBody>
        </p:sp>
        <p:sp>
          <p:nvSpPr>
            <p:cNvPr id="455" name="TextBox 454">
              <a:extLst>
                <a:ext uri="{FF2B5EF4-FFF2-40B4-BE49-F238E27FC236}">
                  <a16:creationId xmlns:a16="http://schemas.microsoft.com/office/drawing/2014/main" id="{8AF1D021-6C7E-4441-AA24-FE437855E4AA}"/>
                </a:ext>
              </a:extLst>
            </p:cNvPr>
            <p:cNvSpPr txBox="1"/>
            <p:nvPr/>
          </p:nvSpPr>
          <p:spPr>
            <a:xfrm>
              <a:off x="3002273" y="4621787"/>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App250</a:t>
              </a:r>
            </a:p>
          </p:txBody>
        </p:sp>
        <p:sp>
          <p:nvSpPr>
            <p:cNvPr id="456" name="TextBox 455">
              <a:extLst>
                <a:ext uri="{FF2B5EF4-FFF2-40B4-BE49-F238E27FC236}">
                  <a16:creationId xmlns:a16="http://schemas.microsoft.com/office/drawing/2014/main" id="{0DF34A56-AD8D-41A2-B102-24981C656FBC}"/>
                </a:ext>
              </a:extLst>
            </p:cNvPr>
            <p:cNvSpPr txBox="1"/>
            <p:nvPr/>
          </p:nvSpPr>
          <p:spPr>
            <a:xfrm>
              <a:off x="3002274" y="4757948"/>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App251</a:t>
              </a:r>
            </a:p>
          </p:txBody>
        </p:sp>
        <p:sp>
          <p:nvSpPr>
            <p:cNvPr id="457" name="TextBox 456">
              <a:extLst>
                <a:ext uri="{FF2B5EF4-FFF2-40B4-BE49-F238E27FC236}">
                  <a16:creationId xmlns:a16="http://schemas.microsoft.com/office/drawing/2014/main" id="{118EB109-48BE-4B6C-802B-843D3F462F74}"/>
                </a:ext>
              </a:extLst>
            </p:cNvPr>
            <p:cNvSpPr txBox="1"/>
            <p:nvPr/>
          </p:nvSpPr>
          <p:spPr>
            <a:xfrm>
              <a:off x="3009146" y="488749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App261</a:t>
              </a:r>
            </a:p>
          </p:txBody>
        </p:sp>
        <p:sp>
          <p:nvSpPr>
            <p:cNvPr id="458" name="TextBox 457">
              <a:extLst>
                <a:ext uri="{FF2B5EF4-FFF2-40B4-BE49-F238E27FC236}">
                  <a16:creationId xmlns:a16="http://schemas.microsoft.com/office/drawing/2014/main" id="{6CD73000-2C83-4887-9BFD-2269F0B55BC5}"/>
                </a:ext>
              </a:extLst>
            </p:cNvPr>
            <p:cNvSpPr txBox="1"/>
            <p:nvPr/>
          </p:nvSpPr>
          <p:spPr>
            <a:xfrm>
              <a:off x="3010272" y="501865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App265</a:t>
              </a:r>
            </a:p>
          </p:txBody>
        </p:sp>
        <p:sp>
          <p:nvSpPr>
            <p:cNvPr id="459" name="TextBox 458">
              <a:extLst>
                <a:ext uri="{FF2B5EF4-FFF2-40B4-BE49-F238E27FC236}">
                  <a16:creationId xmlns:a16="http://schemas.microsoft.com/office/drawing/2014/main" id="{013B2C28-3E62-43A9-B1FA-5D92AF3820BA}"/>
                </a:ext>
              </a:extLst>
            </p:cNvPr>
            <p:cNvSpPr txBox="1"/>
            <p:nvPr/>
          </p:nvSpPr>
          <p:spPr>
            <a:xfrm>
              <a:off x="3009435" y="5157955"/>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App266</a:t>
              </a:r>
            </a:p>
          </p:txBody>
        </p:sp>
        <p:sp>
          <p:nvSpPr>
            <p:cNvPr id="460" name="Rectangle 459">
              <a:extLst>
                <a:ext uri="{FF2B5EF4-FFF2-40B4-BE49-F238E27FC236}">
                  <a16:creationId xmlns:a16="http://schemas.microsoft.com/office/drawing/2014/main" id="{C4C78A53-2987-464C-87B3-304F3E6DFB96}"/>
                </a:ext>
              </a:extLst>
            </p:cNvPr>
            <p:cNvSpPr/>
            <p:nvPr/>
          </p:nvSpPr>
          <p:spPr>
            <a:xfrm>
              <a:off x="3773461" y="4282006"/>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61" name="Rectangle 460">
              <a:extLst>
                <a:ext uri="{FF2B5EF4-FFF2-40B4-BE49-F238E27FC236}">
                  <a16:creationId xmlns:a16="http://schemas.microsoft.com/office/drawing/2014/main" id="{CAA420BA-6FDA-435D-ABAE-367D7E3B5738}"/>
                </a:ext>
              </a:extLst>
            </p:cNvPr>
            <p:cNvSpPr/>
            <p:nvPr/>
          </p:nvSpPr>
          <p:spPr>
            <a:xfrm>
              <a:off x="3773461" y="4415945"/>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62" name="Rectangle 461">
              <a:extLst>
                <a:ext uri="{FF2B5EF4-FFF2-40B4-BE49-F238E27FC236}">
                  <a16:creationId xmlns:a16="http://schemas.microsoft.com/office/drawing/2014/main" id="{C878E0C3-64CB-4E0A-BDA5-286F751EBE9F}"/>
                </a:ext>
              </a:extLst>
            </p:cNvPr>
            <p:cNvSpPr/>
            <p:nvPr/>
          </p:nvSpPr>
          <p:spPr>
            <a:xfrm>
              <a:off x="3773461" y="4549884"/>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63" name="Rectangle 462">
              <a:extLst>
                <a:ext uri="{FF2B5EF4-FFF2-40B4-BE49-F238E27FC236}">
                  <a16:creationId xmlns:a16="http://schemas.microsoft.com/office/drawing/2014/main" id="{62CB9DF5-4A2C-4FD1-9A32-76EFBB83FC42}"/>
                </a:ext>
              </a:extLst>
            </p:cNvPr>
            <p:cNvSpPr/>
            <p:nvPr/>
          </p:nvSpPr>
          <p:spPr>
            <a:xfrm>
              <a:off x="3773461" y="4683824"/>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64" name="Rectangle 463">
              <a:extLst>
                <a:ext uri="{FF2B5EF4-FFF2-40B4-BE49-F238E27FC236}">
                  <a16:creationId xmlns:a16="http://schemas.microsoft.com/office/drawing/2014/main" id="{5DCDA7D8-E887-465F-93C6-E04E248B2902}"/>
                </a:ext>
              </a:extLst>
            </p:cNvPr>
            <p:cNvSpPr/>
            <p:nvPr/>
          </p:nvSpPr>
          <p:spPr>
            <a:xfrm>
              <a:off x="3773461" y="4808012"/>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65" name="Rectangle 464">
              <a:extLst>
                <a:ext uri="{FF2B5EF4-FFF2-40B4-BE49-F238E27FC236}">
                  <a16:creationId xmlns:a16="http://schemas.microsoft.com/office/drawing/2014/main" id="{D7615D10-AC8E-4AE2-A8DC-5A8C051593E9}"/>
                </a:ext>
              </a:extLst>
            </p:cNvPr>
            <p:cNvSpPr/>
            <p:nvPr/>
          </p:nvSpPr>
          <p:spPr>
            <a:xfrm>
              <a:off x="3773461" y="4941951"/>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66" name="Rectangle 465">
              <a:extLst>
                <a:ext uri="{FF2B5EF4-FFF2-40B4-BE49-F238E27FC236}">
                  <a16:creationId xmlns:a16="http://schemas.microsoft.com/office/drawing/2014/main" id="{BF68FA27-6EF7-46D5-A5A1-BC688BF9A58B}"/>
                </a:ext>
              </a:extLst>
            </p:cNvPr>
            <p:cNvSpPr/>
            <p:nvPr/>
          </p:nvSpPr>
          <p:spPr>
            <a:xfrm>
              <a:off x="3773461" y="5075890"/>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67" name="Rectangle 466">
              <a:extLst>
                <a:ext uri="{FF2B5EF4-FFF2-40B4-BE49-F238E27FC236}">
                  <a16:creationId xmlns:a16="http://schemas.microsoft.com/office/drawing/2014/main" id="{B16030BA-8F89-4341-A584-DC20E1350E85}"/>
                </a:ext>
              </a:extLst>
            </p:cNvPr>
            <p:cNvSpPr/>
            <p:nvPr/>
          </p:nvSpPr>
          <p:spPr>
            <a:xfrm>
              <a:off x="3773461" y="5209830"/>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68" name="TextBox 467">
              <a:extLst>
                <a:ext uri="{FF2B5EF4-FFF2-40B4-BE49-F238E27FC236}">
                  <a16:creationId xmlns:a16="http://schemas.microsoft.com/office/drawing/2014/main" id="{DFEA5D90-CBE1-4222-8CFC-B41F550B7B68}"/>
                </a:ext>
              </a:extLst>
            </p:cNvPr>
            <p:cNvSpPr txBox="1"/>
            <p:nvPr/>
          </p:nvSpPr>
          <p:spPr>
            <a:xfrm>
              <a:off x="3826706" y="422632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App141</a:t>
              </a:r>
            </a:p>
          </p:txBody>
        </p:sp>
        <p:sp>
          <p:nvSpPr>
            <p:cNvPr id="469" name="TextBox 468">
              <a:extLst>
                <a:ext uri="{FF2B5EF4-FFF2-40B4-BE49-F238E27FC236}">
                  <a16:creationId xmlns:a16="http://schemas.microsoft.com/office/drawing/2014/main" id="{43F4F788-5A2A-4FA6-98AF-27CC5571130F}"/>
                </a:ext>
              </a:extLst>
            </p:cNvPr>
            <p:cNvSpPr txBox="1"/>
            <p:nvPr/>
          </p:nvSpPr>
          <p:spPr>
            <a:xfrm>
              <a:off x="3819542" y="436223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App142</a:t>
              </a:r>
            </a:p>
          </p:txBody>
        </p:sp>
        <p:sp>
          <p:nvSpPr>
            <p:cNvPr id="470" name="TextBox 469">
              <a:extLst>
                <a:ext uri="{FF2B5EF4-FFF2-40B4-BE49-F238E27FC236}">
                  <a16:creationId xmlns:a16="http://schemas.microsoft.com/office/drawing/2014/main" id="{442A2C14-36A4-4344-8BF1-268C4B9F193B}"/>
                </a:ext>
              </a:extLst>
            </p:cNvPr>
            <p:cNvSpPr txBox="1"/>
            <p:nvPr/>
          </p:nvSpPr>
          <p:spPr>
            <a:xfrm>
              <a:off x="3819543" y="449230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App146</a:t>
              </a:r>
            </a:p>
          </p:txBody>
        </p:sp>
        <p:sp>
          <p:nvSpPr>
            <p:cNvPr id="471" name="TextBox 470">
              <a:extLst>
                <a:ext uri="{FF2B5EF4-FFF2-40B4-BE49-F238E27FC236}">
                  <a16:creationId xmlns:a16="http://schemas.microsoft.com/office/drawing/2014/main" id="{E07AF64C-F99B-4837-B2FE-D4EAB751EEC6}"/>
                </a:ext>
              </a:extLst>
            </p:cNvPr>
            <p:cNvSpPr txBox="1"/>
            <p:nvPr/>
          </p:nvSpPr>
          <p:spPr>
            <a:xfrm>
              <a:off x="3819544" y="4621787"/>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App148</a:t>
              </a:r>
            </a:p>
          </p:txBody>
        </p:sp>
        <p:sp>
          <p:nvSpPr>
            <p:cNvPr id="472" name="TextBox 471">
              <a:extLst>
                <a:ext uri="{FF2B5EF4-FFF2-40B4-BE49-F238E27FC236}">
                  <a16:creationId xmlns:a16="http://schemas.microsoft.com/office/drawing/2014/main" id="{A407B506-4CBD-488A-9969-5C1BD52DFF59}"/>
                </a:ext>
              </a:extLst>
            </p:cNvPr>
            <p:cNvSpPr txBox="1"/>
            <p:nvPr/>
          </p:nvSpPr>
          <p:spPr>
            <a:xfrm>
              <a:off x="3819545" y="4757948"/>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App160</a:t>
              </a:r>
            </a:p>
          </p:txBody>
        </p:sp>
        <p:sp>
          <p:nvSpPr>
            <p:cNvPr id="473" name="TextBox 472">
              <a:extLst>
                <a:ext uri="{FF2B5EF4-FFF2-40B4-BE49-F238E27FC236}">
                  <a16:creationId xmlns:a16="http://schemas.microsoft.com/office/drawing/2014/main" id="{F385F20F-FFCA-4880-8734-104FF5942690}"/>
                </a:ext>
              </a:extLst>
            </p:cNvPr>
            <p:cNvSpPr txBox="1"/>
            <p:nvPr/>
          </p:nvSpPr>
          <p:spPr>
            <a:xfrm>
              <a:off x="3826416" y="488749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App167</a:t>
              </a:r>
            </a:p>
          </p:txBody>
        </p:sp>
        <p:sp>
          <p:nvSpPr>
            <p:cNvPr id="474" name="TextBox 473">
              <a:extLst>
                <a:ext uri="{FF2B5EF4-FFF2-40B4-BE49-F238E27FC236}">
                  <a16:creationId xmlns:a16="http://schemas.microsoft.com/office/drawing/2014/main" id="{6A964CEA-10BA-4873-BEE8-B8CF199BC920}"/>
                </a:ext>
              </a:extLst>
            </p:cNvPr>
            <p:cNvSpPr txBox="1"/>
            <p:nvPr/>
          </p:nvSpPr>
          <p:spPr>
            <a:xfrm>
              <a:off x="3827543" y="501865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App168</a:t>
              </a:r>
            </a:p>
          </p:txBody>
        </p:sp>
        <p:sp>
          <p:nvSpPr>
            <p:cNvPr id="475" name="TextBox 474">
              <a:extLst>
                <a:ext uri="{FF2B5EF4-FFF2-40B4-BE49-F238E27FC236}">
                  <a16:creationId xmlns:a16="http://schemas.microsoft.com/office/drawing/2014/main" id="{A6E7A0B2-B1B5-4371-ACD0-32C7170A15B0}"/>
                </a:ext>
              </a:extLst>
            </p:cNvPr>
            <p:cNvSpPr txBox="1"/>
            <p:nvPr/>
          </p:nvSpPr>
          <p:spPr>
            <a:xfrm>
              <a:off x="3826706" y="5157955"/>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App169</a:t>
              </a:r>
            </a:p>
          </p:txBody>
        </p:sp>
        <p:sp>
          <p:nvSpPr>
            <p:cNvPr id="476" name="Rectangle 475">
              <a:extLst>
                <a:ext uri="{FF2B5EF4-FFF2-40B4-BE49-F238E27FC236}">
                  <a16:creationId xmlns:a16="http://schemas.microsoft.com/office/drawing/2014/main" id="{EE9CB2C9-F390-45B7-B40C-44BCF3CF4EC4}"/>
                </a:ext>
              </a:extLst>
            </p:cNvPr>
            <p:cNvSpPr/>
            <p:nvPr/>
          </p:nvSpPr>
          <p:spPr>
            <a:xfrm>
              <a:off x="3773461" y="5338541"/>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77" name="Rectangle 476">
              <a:extLst>
                <a:ext uri="{FF2B5EF4-FFF2-40B4-BE49-F238E27FC236}">
                  <a16:creationId xmlns:a16="http://schemas.microsoft.com/office/drawing/2014/main" id="{180525B0-893D-4414-BAE9-A046DA87A0C5}"/>
                </a:ext>
              </a:extLst>
            </p:cNvPr>
            <p:cNvSpPr/>
            <p:nvPr/>
          </p:nvSpPr>
          <p:spPr>
            <a:xfrm>
              <a:off x="3773461" y="5472480"/>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78" name="TextBox 477">
              <a:extLst>
                <a:ext uri="{FF2B5EF4-FFF2-40B4-BE49-F238E27FC236}">
                  <a16:creationId xmlns:a16="http://schemas.microsoft.com/office/drawing/2014/main" id="{F1737AF0-8F2A-4CD8-902A-C34450B88923}"/>
                </a:ext>
              </a:extLst>
            </p:cNvPr>
            <p:cNvSpPr txBox="1"/>
            <p:nvPr/>
          </p:nvSpPr>
          <p:spPr>
            <a:xfrm>
              <a:off x="3827543" y="528130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App181</a:t>
              </a:r>
            </a:p>
          </p:txBody>
        </p:sp>
        <p:sp>
          <p:nvSpPr>
            <p:cNvPr id="479" name="TextBox 478">
              <a:extLst>
                <a:ext uri="{FF2B5EF4-FFF2-40B4-BE49-F238E27FC236}">
                  <a16:creationId xmlns:a16="http://schemas.microsoft.com/office/drawing/2014/main" id="{6A13A122-E6D0-4C84-9E80-4D1524CBFC56}"/>
                </a:ext>
              </a:extLst>
            </p:cNvPr>
            <p:cNvSpPr txBox="1"/>
            <p:nvPr/>
          </p:nvSpPr>
          <p:spPr>
            <a:xfrm>
              <a:off x="3826706" y="5420605"/>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App189</a:t>
              </a:r>
            </a:p>
          </p:txBody>
        </p:sp>
        <p:sp>
          <p:nvSpPr>
            <p:cNvPr id="480" name="Rectangle 479">
              <a:extLst>
                <a:ext uri="{FF2B5EF4-FFF2-40B4-BE49-F238E27FC236}">
                  <a16:creationId xmlns:a16="http://schemas.microsoft.com/office/drawing/2014/main" id="{1C0355B7-A031-4B68-B7FF-67985EB6571D}"/>
                </a:ext>
              </a:extLst>
            </p:cNvPr>
            <p:cNvSpPr/>
            <p:nvPr/>
          </p:nvSpPr>
          <p:spPr>
            <a:xfrm>
              <a:off x="4438618" y="4282006"/>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81" name="Rectangle 480">
              <a:extLst>
                <a:ext uri="{FF2B5EF4-FFF2-40B4-BE49-F238E27FC236}">
                  <a16:creationId xmlns:a16="http://schemas.microsoft.com/office/drawing/2014/main" id="{CE606F30-7363-46C8-97F4-C275F28FD136}"/>
                </a:ext>
              </a:extLst>
            </p:cNvPr>
            <p:cNvSpPr/>
            <p:nvPr/>
          </p:nvSpPr>
          <p:spPr>
            <a:xfrm>
              <a:off x="4438618" y="4415945"/>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82" name="Rectangle 481">
              <a:extLst>
                <a:ext uri="{FF2B5EF4-FFF2-40B4-BE49-F238E27FC236}">
                  <a16:creationId xmlns:a16="http://schemas.microsoft.com/office/drawing/2014/main" id="{0F2FA967-0F4F-45AC-8981-E37B7B207243}"/>
                </a:ext>
              </a:extLst>
            </p:cNvPr>
            <p:cNvSpPr/>
            <p:nvPr/>
          </p:nvSpPr>
          <p:spPr>
            <a:xfrm>
              <a:off x="4438618" y="4549884"/>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83" name="Rectangle 482">
              <a:extLst>
                <a:ext uri="{FF2B5EF4-FFF2-40B4-BE49-F238E27FC236}">
                  <a16:creationId xmlns:a16="http://schemas.microsoft.com/office/drawing/2014/main" id="{0994FC94-BB27-453F-B17A-56C9583C8BEB}"/>
                </a:ext>
              </a:extLst>
            </p:cNvPr>
            <p:cNvSpPr/>
            <p:nvPr/>
          </p:nvSpPr>
          <p:spPr>
            <a:xfrm>
              <a:off x="4438618" y="4683824"/>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84" name="TextBox 483">
              <a:extLst>
                <a:ext uri="{FF2B5EF4-FFF2-40B4-BE49-F238E27FC236}">
                  <a16:creationId xmlns:a16="http://schemas.microsoft.com/office/drawing/2014/main" id="{C100D1D8-3774-40C4-A42B-C2EBFFD360E9}"/>
                </a:ext>
              </a:extLst>
            </p:cNvPr>
            <p:cNvSpPr txBox="1"/>
            <p:nvPr/>
          </p:nvSpPr>
          <p:spPr>
            <a:xfrm>
              <a:off x="4491862" y="422632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App392</a:t>
              </a:r>
            </a:p>
          </p:txBody>
        </p:sp>
        <p:sp>
          <p:nvSpPr>
            <p:cNvPr id="485" name="TextBox 484">
              <a:extLst>
                <a:ext uri="{FF2B5EF4-FFF2-40B4-BE49-F238E27FC236}">
                  <a16:creationId xmlns:a16="http://schemas.microsoft.com/office/drawing/2014/main" id="{ABB9E596-68E6-4246-A76E-DA87E82AB349}"/>
                </a:ext>
              </a:extLst>
            </p:cNvPr>
            <p:cNvSpPr txBox="1"/>
            <p:nvPr/>
          </p:nvSpPr>
          <p:spPr>
            <a:xfrm>
              <a:off x="4484699" y="436223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App393</a:t>
              </a:r>
            </a:p>
          </p:txBody>
        </p:sp>
        <p:sp>
          <p:nvSpPr>
            <p:cNvPr id="486" name="TextBox 485">
              <a:extLst>
                <a:ext uri="{FF2B5EF4-FFF2-40B4-BE49-F238E27FC236}">
                  <a16:creationId xmlns:a16="http://schemas.microsoft.com/office/drawing/2014/main" id="{A489E1F4-ADFF-443E-9A86-69ED04A0D73F}"/>
                </a:ext>
              </a:extLst>
            </p:cNvPr>
            <p:cNvSpPr txBox="1"/>
            <p:nvPr/>
          </p:nvSpPr>
          <p:spPr>
            <a:xfrm>
              <a:off x="4484700" y="449230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App397</a:t>
              </a:r>
            </a:p>
          </p:txBody>
        </p:sp>
        <p:sp>
          <p:nvSpPr>
            <p:cNvPr id="487" name="TextBox 486">
              <a:extLst>
                <a:ext uri="{FF2B5EF4-FFF2-40B4-BE49-F238E27FC236}">
                  <a16:creationId xmlns:a16="http://schemas.microsoft.com/office/drawing/2014/main" id="{3C1A269D-D629-4DA1-81BB-868436ED48CD}"/>
                </a:ext>
              </a:extLst>
            </p:cNvPr>
            <p:cNvSpPr txBox="1"/>
            <p:nvPr/>
          </p:nvSpPr>
          <p:spPr>
            <a:xfrm>
              <a:off x="4484701" y="4621787"/>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App399</a:t>
              </a:r>
            </a:p>
          </p:txBody>
        </p:sp>
        <p:sp>
          <p:nvSpPr>
            <p:cNvPr id="488" name="Rectangle 487">
              <a:extLst>
                <a:ext uri="{FF2B5EF4-FFF2-40B4-BE49-F238E27FC236}">
                  <a16:creationId xmlns:a16="http://schemas.microsoft.com/office/drawing/2014/main" id="{30E499F8-AB05-4A91-ADFC-FC3104427D07}"/>
                </a:ext>
              </a:extLst>
            </p:cNvPr>
            <p:cNvSpPr/>
            <p:nvPr/>
          </p:nvSpPr>
          <p:spPr>
            <a:xfrm>
              <a:off x="5232645" y="4280537"/>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89" name="Rectangle 488">
              <a:extLst>
                <a:ext uri="{FF2B5EF4-FFF2-40B4-BE49-F238E27FC236}">
                  <a16:creationId xmlns:a16="http://schemas.microsoft.com/office/drawing/2014/main" id="{D6AB1939-40D6-4152-A258-9D0DD890FA31}"/>
                </a:ext>
              </a:extLst>
            </p:cNvPr>
            <p:cNvSpPr/>
            <p:nvPr/>
          </p:nvSpPr>
          <p:spPr>
            <a:xfrm>
              <a:off x="5232645" y="4414476"/>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90" name="Rectangle 489">
              <a:extLst>
                <a:ext uri="{FF2B5EF4-FFF2-40B4-BE49-F238E27FC236}">
                  <a16:creationId xmlns:a16="http://schemas.microsoft.com/office/drawing/2014/main" id="{9DF0DF26-2A79-4D4B-9DF8-8521586B8863}"/>
                </a:ext>
              </a:extLst>
            </p:cNvPr>
            <p:cNvSpPr/>
            <p:nvPr/>
          </p:nvSpPr>
          <p:spPr>
            <a:xfrm>
              <a:off x="5232645" y="4548415"/>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91" name="Rectangle 490">
              <a:extLst>
                <a:ext uri="{FF2B5EF4-FFF2-40B4-BE49-F238E27FC236}">
                  <a16:creationId xmlns:a16="http://schemas.microsoft.com/office/drawing/2014/main" id="{86B7A0F6-2A1B-440A-93A2-AA9ED0F6ADD7}"/>
                </a:ext>
              </a:extLst>
            </p:cNvPr>
            <p:cNvSpPr/>
            <p:nvPr/>
          </p:nvSpPr>
          <p:spPr>
            <a:xfrm>
              <a:off x="5232645" y="4682355"/>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92" name="Rectangle 491">
              <a:extLst>
                <a:ext uri="{FF2B5EF4-FFF2-40B4-BE49-F238E27FC236}">
                  <a16:creationId xmlns:a16="http://schemas.microsoft.com/office/drawing/2014/main" id="{E06CFED9-3829-41E5-96D6-0653741624A1}"/>
                </a:ext>
              </a:extLst>
            </p:cNvPr>
            <p:cNvSpPr/>
            <p:nvPr/>
          </p:nvSpPr>
          <p:spPr>
            <a:xfrm>
              <a:off x="5232645" y="4806543"/>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93" name="Rectangle 492">
              <a:extLst>
                <a:ext uri="{FF2B5EF4-FFF2-40B4-BE49-F238E27FC236}">
                  <a16:creationId xmlns:a16="http://schemas.microsoft.com/office/drawing/2014/main" id="{87BFD322-349B-475A-9702-47FF3177B5B8}"/>
                </a:ext>
              </a:extLst>
            </p:cNvPr>
            <p:cNvSpPr/>
            <p:nvPr/>
          </p:nvSpPr>
          <p:spPr>
            <a:xfrm>
              <a:off x="5232645" y="4940482"/>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94" name="Rectangle 493">
              <a:extLst>
                <a:ext uri="{FF2B5EF4-FFF2-40B4-BE49-F238E27FC236}">
                  <a16:creationId xmlns:a16="http://schemas.microsoft.com/office/drawing/2014/main" id="{52A052C3-6346-43DB-AD33-0A78D6A597EE}"/>
                </a:ext>
              </a:extLst>
            </p:cNvPr>
            <p:cNvSpPr/>
            <p:nvPr/>
          </p:nvSpPr>
          <p:spPr>
            <a:xfrm>
              <a:off x="5232645" y="5074421"/>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95" name="Rectangle 494">
              <a:extLst>
                <a:ext uri="{FF2B5EF4-FFF2-40B4-BE49-F238E27FC236}">
                  <a16:creationId xmlns:a16="http://schemas.microsoft.com/office/drawing/2014/main" id="{66240337-3DE6-4209-810E-BE90F1AC7969}"/>
                </a:ext>
              </a:extLst>
            </p:cNvPr>
            <p:cNvSpPr/>
            <p:nvPr/>
          </p:nvSpPr>
          <p:spPr>
            <a:xfrm>
              <a:off x="5232645" y="5208361"/>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496" name="TextBox 495">
              <a:extLst>
                <a:ext uri="{FF2B5EF4-FFF2-40B4-BE49-F238E27FC236}">
                  <a16:creationId xmlns:a16="http://schemas.microsoft.com/office/drawing/2014/main" id="{016EA6FB-CE86-4F54-8C40-9DF81AF50245}"/>
                </a:ext>
              </a:extLst>
            </p:cNvPr>
            <p:cNvSpPr txBox="1"/>
            <p:nvPr/>
          </p:nvSpPr>
          <p:spPr>
            <a:xfrm>
              <a:off x="5285889" y="421849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App204</a:t>
              </a:r>
            </a:p>
          </p:txBody>
        </p:sp>
        <p:sp>
          <p:nvSpPr>
            <p:cNvPr id="497" name="TextBox 496">
              <a:extLst>
                <a:ext uri="{FF2B5EF4-FFF2-40B4-BE49-F238E27FC236}">
                  <a16:creationId xmlns:a16="http://schemas.microsoft.com/office/drawing/2014/main" id="{1AA41243-BC16-4A72-9C17-3A65150CEC76}"/>
                </a:ext>
              </a:extLst>
            </p:cNvPr>
            <p:cNvSpPr txBox="1"/>
            <p:nvPr/>
          </p:nvSpPr>
          <p:spPr>
            <a:xfrm>
              <a:off x="5278725" y="436076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App205</a:t>
              </a:r>
            </a:p>
          </p:txBody>
        </p:sp>
        <p:sp>
          <p:nvSpPr>
            <p:cNvPr id="498" name="TextBox 497">
              <a:extLst>
                <a:ext uri="{FF2B5EF4-FFF2-40B4-BE49-F238E27FC236}">
                  <a16:creationId xmlns:a16="http://schemas.microsoft.com/office/drawing/2014/main" id="{34688227-582B-4412-A05E-DF2F812F26C2}"/>
                </a:ext>
              </a:extLst>
            </p:cNvPr>
            <p:cNvSpPr txBox="1"/>
            <p:nvPr/>
          </p:nvSpPr>
          <p:spPr>
            <a:xfrm>
              <a:off x="5278726" y="4490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App214</a:t>
              </a:r>
            </a:p>
          </p:txBody>
        </p:sp>
        <p:sp>
          <p:nvSpPr>
            <p:cNvPr id="499" name="TextBox 498">
              <a:extLst>
                <a:ext uri="{FF2B5EF4-FFF2-40B4-BE49-F238E27FC236}">
                  <a16:creationId xmlns:a16="http://schemas.microsoft.com/office/drawing/2014/main" id="{FBF20F68-C357-4DEF-84D2-F702399337BF}"/>
                </a:ext>
              </a:extLst>
            </p:cNvPr>
            <p:cNvSpPr txBox="1"/>
            <p:nvPr/>
          </p:nvSpPr>
          <p:spPr>
            <a:xfrm>
              <a:off x="5278727" y="4620318"/>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App215</a:t>
              </a:r>
            </a:p>
          </p:txBody>
        </p:sp>
        <p:sp>
          <p:nvSpPr>
            <p:cNvPr id="500" name="TextBox 499">
              <a:extLst>
                <a:ext uri="{FF2B5EF4-FFF2-40B4-BE49-F238E27FC236}">
                  <a16:creationId xmlns:a16="http://schemas.microsoft.com/office/drawing/2014/main" id="{C6A5C0CE-3D66-491E-95E1-6EE0767F9BDE}"/>
                </a:ext>
              </a:extLst>
            </p:cNvPr>
            <p:cNvSpPr txBox="1"/>
            <p:nvPr/>
          </p:nvSpPr>
          <p:spPr>
            <a:xfrm>
              <a:off x="5278728" y="475647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App216</a:t>
              </a:r>
            </a:p>
          </p:txBody>
        </p:sp>
        <p:sp>
          <p:nvSpPr>
            <p:cNvPr id="501" name="TextBox 500">
              <a:extLst>
                <a:ext uri="{FF2B5EF4-FFF2-40B4-BE49-F238E27FC236}">
                  <a16:creationId xmlns:a16="http://schemas.microsoft.com/office/drawing/2014/main" id="{BE965BE4-3BB2-4D56-B94E-BB8AC95BB378}"/>
                </a:ext>
              </a:extLst>
            </p:cNvPr>
            <p:cNvSpPr txBox="1"/>
            <p:nvPr/>
          </p:nvSpPr>
          <p:spPr>
            <a:xfrm>
              <a:off x="5285599" y="4886030"/>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App217</a:t>
              </a:r>
            </a:p>
          </p:txBody>
        </p:sp>
        <p:sp>
          <p:nvSpPr>
            <p:cNvPr id="502" name="TextBox 501">
              <a:extLst>
                <a:ext uri="{FF2B5EF4-FFF2-40B4-BE49-F238E27FC236}">
                  <a16:creationId xmlns:a16="http://schemas.microsoft.com/office/drawing/2014/main" id="{781E0481-9941-4B0B-A152-5EE402E84DA1}"/>
                </a:ext>
              </a:extLst>
            </p:cNvPr>
            <p:cNvSpPr txBox="1"/>
            <p:nvPr/>
          </p:nvSpPr>
          <p:spPr>
            <a:xfrm>
              <a:off x="5286726" y="501718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App243</a:t>
              </a:r>
            </a:p>
          </p:txBody>
        </p:sp>
        <p:sp>
          <p:nvSpPr>
            <p:cNvPr id="503" name="TextBox 502">
              <a:extLst>
                <a:ext uri="{FF2B5EF4-FFF2-40B4-BE49-F238E27FC236}">
                  <a16:creationId xmlns:a16="http://schemas.microsoft.com/office/drawing/2014/main" id="{46B3CFAA-1E1D-46D9-BDAD-780D1C4EAAE7}"/>
                </a:ext>
              </a:extLst>
            </p:cNvPr>
            <p:cNvSpPr txBox="1"/>
            <p:nvPr/>
          </p:nvSpPr>
          <p:spPr>
            <a:xfrm>
              <a:off x="5285889" y="515648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App247</a:t>
              </a:r>
            </a:p>
          </p:txBody>
        </p:sp>
        <p:sp>
          <p:nvSpPr>
            <p:cNvPr id="504" name="Rectangle 503">
              <a:extLst>
                <a:ext uri="{FF2B5EF4-FFF2-40B4-BE49-F238E27FC236}">
                  <a16:creationId xmlns:a16="http://schemas.microsoft.com/office/drawing/2014/main" id="{F1A7EF36-101E-4DCF-8E40-B663F8ACFE46}"/>
                </a:ext>
              </a:extLst>
            </p:cNvPr>
            <p:cNvSpPr/>
            <p:nvPr/>
          </p:nvSpPr>
          <p:spPr>
            <a:xfrm>
              <a:off x="5232645" y="5337072"/>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05" name="Rectangle 504">
              <a:extLst>
                <a:ext uri="{FF2B5EF4-FFF2-40B4-BE49-F238E27FC236}">
                  <a16:creationId xmlns:a16="http://schemas.microsoft.com/office/drawing/2014/main" id="{A2F7497B-9758-4B96-A729-86B5298FD778}"/>
                </a:ext>
              </a:extLst>
            </p:cNvPr>
            <p:cNvSpPr/>
            <p:nvPr/>
          </p:nvSpPr>
          <p:spPr>
            <a:xfrm>
              <a:off x="5232645" y="5471011"/>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06" name="TextBox 505">
              <a:extLst>
                <a:ext uri="{FF2B5EF4-FFF2-40B4-BE49-F238E27FC236}">
                  <a16:creationId xmlns:a16="http://schemas.microsoft.com/office/drawing/2014/main" id="{3AA734EF-DF93-469C-9EE7-DC4C9649D20E}"/>
                </a:ext>
              </a:extLst>
            </p:cNvPr>
            <p:cNvSpPr txBox="1"/>
            <p:nvPr/>
          </p:nvSpPr>
          <p:spPr>
            <a:xfrm>
              <a:off x="5286726" y="5279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App249</a:t>
              </a:r>
            </a:p>
          </p:txBody>
        </p:sp>
        <p:sp>
          <p:nvSpPr>
            <p:cNvPr id="507" name="TextBox 506">
              <a:extLst>
                <a:ext uri="{FF2B5EF4-FFF2-40B4-BE49-F238E27FC236}">
                  <a16:creationId xmlns:a16="http://schemas.microsoft.com/office/drawing/2014/main" id="{D28D9CC5-5C6D-4BF2-B084-72AB8310928D}"/>
                </a:ext>
              </a:extLst>
            </p:cNvPr>
            <p:cNvSpPr txBox="1"/>
            <p:nvPr/>
          </p:nvSpPr>
          <p:spPr>
            <a:xfrm>
              <a:off x="5285889" y="541913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App250</a:t>
              </a:r>
            </a:p>
          </p:txBody>
        </p:sp>
        <p:sp>
          <p:nvSpPr>
            <p:cNvPr id="508" name="Rectangle 507">
              <a:extLst>
                <a:ext uri="{FF2B5EF4-FFF2-40B4-BE49-F238E27FC236}">
                  <a16:creationId xmlns:a16="http://schemas.microsoft.com/office/drawing/2014/main" id="{74FE9877-FE4E-4D67-AFEC-161DA143671C}"/>
                </a:ext>
              </a:extLst>
            </p:cNvPr>
            <p:cNvSpPr/>
            <p:nvPr/>
          </p:nvSpPr>
          <p:spPr>
            <a:xfrm>
              <a:off x="5897801" y="4280537"/>
              <a:ext cx="106486" cy="89004"/>
            </a:xfrm>
            <a:prstGeom prst="rect">
              <a:avLst/>
            </a:prstGeom>
            <a:solidFill>
              <a:srgbClr val="C893C7"/>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09" name="Rectangle 508">
              <a:extLst>
                <a:ext uri="{FF2B5EF4-FFF2-40B4-BE49-F238E27FC236}">
                  <a16:creationId xmlns:a16="http://schemas.microsoft.com/office/drawing/2014/main" id="{B41FFF2B-58B5-4465-9AD2-6549F41249B6}"/>
                </a:ext>
              </a:extLst>
            </p:cNvPr>
            <p:cNvSpPr/>
            <p:nvPr/>
          </p:nvSpPr>
          <p:spPr>
            <a:xfrm>
              <a:off x="5897801" y="4414476"/>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10" name="Rectangle 509">
              <a:extLst>
                <a:ext uri="{FF2B5EF4-FFF2-40B4-BE49-F238E27FC236}">
                  <a16:creationId xmlns:a16="http://schemas.microsoft.com/office/drawing/2014/main" id="{96F47648-0AC2-45C5-9526-1BBD8E9ADF60}"/>
                </a:ext>
              </a:extLst>
            </p:cNvPr>
            <p:cNvSpPr/>
            <p:nvPr/>
          </p:nvSpPr>
          <p:spPr>
            <a:xfrm>
              <a:off x="5897801" y="4548415"/>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11" name="Rectangle 510">
              <a:extLst>
                <a:ext uri="{FF2B5EF4-FFF2-40B4-BE49-F238E27FC236}">
                  <a16:creationId xmlns:a16="http://schemas.microsoft.com/office/drawing/2014/main" id="{97A5C324-49C6-4596-89D6-52B0746C4FC8}"/>
                </a:ext>
              </a:extLst>
            </p:cNvPr>
            <p:cNvSpPr/>
            <p:nvPr/>
          </p:nvSpPr>
          <p:spPr>
            <a:xfrm>
              <a:off x="5897801" y="4682355"/>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12" name="Rectangle 511">
              <a:extLst>
                <a:ext uri="{FF2B5EF4-FFF2-40B4-BE49-F238E27FC236}">
                  <a16:creationId xmlns:a16="http://schemas.microsoft.com/office/drawing/2014/main" id="{3EA19D46-501D-45B8-B389-53A2F320AD43}"/>
                </a:ext>
              </a:extLst>
            </p:cNvPr>
            <p:cNvSpPr/>
            <p:nvPr/>
          </p:nvSpPr>
          <p:spPr>
            <a:xfrm>
              <a:off x="5897801" y="4806543"/>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13" name="Rectangle 512">
              <a:extLst>
                <a:ext uri="{FF2B5EF4-FFF2-40B4-BE49-F238E27FC236}">
                  <a16:creationId xmlns:a16="http://schemas.microsoft.com/office/drawing/2014/main" id="{011FF31C-44AD-495A-9427-52C8018491EB}"/>
                </a:ext>
              </a:extLst>
            </p:cNvPr>
            <p:cNvSpPr/>
            <p:nvPr/>
          </p:nvSpPr>
          <p:spPr>
            <a:xfrm>
              <a:off x="5897801" y="4940482"/>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14" name="TextBox 513">
              <a:extLst>
                <a:ext uri="{FF2B5EF4-FFF2-40B4-BE49-F238E27FC236}">
                  <a16:creationId xmlns:a16="http://schemas.microsoft.com/office/drawing/2014/main" id="{C429D04A-3D4E-485F-932E-28C70995E8DB}"/>
                </a:ext>
              </a:extLst>
            </p:cNvPr>
            <p:cNvSpPr txBox="1"/>
            <p:nvPr/>
          </p:nvSpPr>
          <p:spPr>
            <a:xfrm>
              <a:off x="5951045" y="421849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App401</a:t>
              </a:r>
            </a:p>
          </p:txBody>
        </p:sp>
        <p:sp>
          <p:nvSpPr>
            <p:cNvPr id="515" name="TextBox 514">
              <a:extLst>
                <a:ext uri="{FF2B5EF4-FFF2-40B4-BE49-F238E27FC236}">
                  <a16:creationId xmlns:a16="http://schemas.microsoft.com/office/drawing/2014/main" id="{C91431D3-7E3F-40A4-8825-5C7F83216ECF}"/>
                </a:ext>
              </a:extLst>
            </p:cNvPr>
            <p:cNvSpPr txBox="1"/>
            <p:nvPr/>
          </p:nvSpPr>
          <p:spPr>
            <a:xfrm>
              <a:off x="5943882" y="436076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App403</a:t>
              </a:r>
            </a:p>
          </p:txBody>
        </p:sp>
        <p:sp>
          <p:nvSpPr>
            <p:cNvPr id="516" name="TextBox 515">
              <a:extLst>
                <a:ext uri="{FF2B5EF4-FFF2-40B4-BE49-F238E27FC236}">
                  <a16:creationId xmlns:a16="http://schemas.microsoft.com/office/drawing/2014/main" id="{7CABDF7D-F5E8-44C4-BC36-F146716736B1}"/>
                </a:ext>
              </a:extLst>
            </p:cNvPr>
            <p:cNvSpPr txBox="1"/>
            <p:nvPr/>
          </p:nvSpPr>
          <p:spPr>
            <a:xfrm>
              <a:off x="5943883" y="4490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App408</a:t>
              </a:r>
            </a:p>
          </p:txBody>
        </p:sp>
        <p:sp>
          <p:nvSpPr>
            <p:cNvPr id="517" name="TextBox 516">
              <a:extLst>
                <a:ext uri="{FF2B5EF4-FFF2-40B4-BE49-F238E27FC236}">
                  <a16:creationId xmlns:a16="http://schemas.microsoft.com/office/drawing/2014/main" id="{4E34F8BB-1688-49A4-8F36-F7C201EBE51B}"/>
                </a:ext>
              </a:extLst>
            </p:cNvPr>
            <p:cNvSpPr txBox="1"/>
            <p:nvPr/>
          </p:nvSpPr>
          <p:spPr>
            <a:xfrm>
              <a:off x="5943884" y="4620318"/>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App411</a:t>
              </a:r>
            </a:p>
          </p:txBody>
        </p:sp>
        <p:sp>
          <p:nvSpPr>
            <p:cNvPr id="518" name="TextBox 517">
              <a:extLst>
                <a:ext uri="{FF2B5EF4-FFF2-40B4-BE49-F238E27FC236}">
                  <a16:creationId xmlns:a16="http://schemas.microsoft.com/office/drawing/2014/main" id="{619819D5-BE3F-4EE1-8106-440D6EAD72D3}"/>
                </a:ext>
              </a:extLst>
            </p:cNvPr>
            <p:cNvSpPr txBox="1"/>
            <p:nvPr/>
          </p:nvSpPr>
          <p:spPr>
            <a:xfrm>
              <a:off x="5943885" y="475647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App416</a:t>
              </a:r>
            </a:p>
          </p:txBody>
        </p:sp>
        <p:sp>
          <p:nvSpPr>
            <p:cNvPr id="519" name="TextBox 518">
              <a:extLst>
                <a:ext uri="{FF2B5EF4-FFF2-40B4-BE49-F238E27FC236}">
                  <a16:creationId xmlns:a16="http://schemas.microsoft.com/office/drawing/2014/main" id="{36E8C466-18B2-4C54-BFCD-B2619450B528}"/>
                </a:ext>
              </a:extLst>
            </p:cNvPr>
            <p:cNvSpPr txBox="1"/>
            <p:nvPr/>
          </p:nvSpPr>
          <p:spPr>
            <a:xfrm>
              <a:off x="5950756" y="4886030"/>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App417</a:t>
              </a:r>
            </a:p>
          </p:txBody>
        </p:sp>
        <p:sp>
          <p:nvSpPr>
            <p:cNvPr id="520" name="Rectangle 519">
              <a:extLst>
                <a:ext uri="{FF2B5EF4-FFF2-40B4-BE49-F238E27FC236}">
                  <a16:creationId xmlns:a16="http://schemas.microsoft.com/office/drawing/2014/main" id="{3B0A1A40-FA92-49E1-8EF9-01F97F1A3CEC}"/>
                </a:ext>
              </a:extLst>
            </p:cNvPr>
            <p:cNvSpPr/>
            <p:nvPr/>
          </p:nvSpPr>
          <p:spPr>
            <a:xfrm>
              <a:off x="6702356" y="4280537"/>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21" name="Rectangle 520">
              <a:extLst>
                <a:ext uri="{FF2B5EF4-FFF2-40B4-BE49-F238E27FC236}">
                  <a16:creationId xmlns:a16="http://schemas.microsoft.com/office/drawing/2014/main" id="{A49CBF57-43BB-4B99-9F92-687F9B8AC19F}"/>
                </a:ext>
              </a:extLst>
            </p:cNvPr>
            <p:cNvSpPr/>
            <p:nvPr/>
          </p:nvSpPr>
          <p:spPr>
            <a:xfrm>
              <a:off x="6702356" y="4414476"/>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22" name="Rectangle 521">
              <a:extLst>
                <a:ext uri="{FF2B5EF4-FFF2-40B4-BE49-F238E27FC236}">
                  <a16:creationId xmlns:a16="http://schemas.microsoft.com/office/drawing/2014/main" id="{DA3E59E4-D9E1-4FE6-AF00-EA2348B5855C}"/>
                </a:ext>
              </a:extLst>
            </p:cNvPr>
            <p:cNvSpPr/>
            <p:nvPr/>
          </p:nvSpPr>
          <p:spPr>
            <a:xfrm>
              <a:off x="6702356" y="4548415"/>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23" name="Rectangle 522">
              <a:extLst>
                <a:ext uri="{FF2B5EF4-FFF2-40B4-BE49-F238E27FC236}">
                  <a16:creationId xmlns:a16="http://schemas.microsoft.com/office/drawing/2014/main" id="{0BF64067-080E-4719-B977-3A6E8765A348}"/>
                </a:ext>
              </a:extLst>
            </p:cNvPr>
            <p:cNvSpPr/>
            <p:nvPr/>
          </p:nvSpPr>
          <p:spPr>
            <a:xfrm>
              <a:off x="6702356" y="4682355"/>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24" name="Rectangle 523">
              <a:extLst>
                <a:ext uri="{FF2B5EF4-FFF2-40B4-BE49-F238E27FC236}">
                  <a16:creationId xmlns:a16="http://schemas.microsoft.com/office/drawing/2014/main" id="{01B050E9-0401-4D21-8049-3E5074C2D785}"/>
                </a:ext>
              </a:extLst>
            </p:cNvPr>
            <p:cNvSpPr/>
            <p:nvPr/>
          </p:nvSpPr>
          <p:spPr>
            <a:xfrm>
              <a:off x="6702356" y="4806543"/>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25" name="Rectangle 524">
              <a:extLst>
                <a:ext uri="{FF2B5EF4-FFF2-40B4-BE49-F238E27FC236}">
                  <a16:creationId xmlns:a16="http://schemas.microsoft.com/office/drawing/2014/main" id="{0C0B5163-0F0C-4B10-A33A-F3F7839488C0}"/>
                </a:ext>
              </a:extLst>
            </p:cNvPr>
            <p:cNvSpPr/>
            <p:nvPr/>
          </p:nvSpPr>
          <p:spPr>
            <a:xfrm>
              <a:off x="6702356" y="4940482"/>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26" name="Rectangle 525">
              <a:extLst>
                <a:ext uri="{FF2B5EF4-FFF2-40B4-BE49-F238E27FC236}">
                  <a16:creationId xmlns:a16="http://schemas.microsoft.com/office/drawing/2014/main" id="{C07300F3-5A03-4F16-B19C-4C7236232B76}"/>
                </a:ext>
              </a:extLst>
            </p:cNvPr>
            <p:cNvSpPr/>
            <p:nvPr/>
          </p:nvSpPr>
          <p:spPr>
            <a:xfrm>
              <a:off x="6702356" y="5074421"/>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27" name="Rectangle 526">
              <a:extLst>
                <a:ext uri="{FF2B5EF4-FFF2-40B4-BE49-F238E27FC236}">
                  <a16:creationId xmlns:a16="http://schemas.microsoft.com/office/drawing/2014/main" id="{1CBF4073-9D84-4602-AA43-96E58AFACA3F}"/>
                </a:ext>
              </a:extLst>
            </p:cNvPr>
            <p:cNvSpPr/>
            <p:nvPr/>
          </p:nvSpPr>
          <p:spPr>
            <a:xfrm>
              <a:off x="6702356" y="5208361"/>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28" name="TextBox 527">
              <a:extLst>
                <a:ext uri="{FF2B5EF4-FFF2-40B4-BE49-F238E27FC236}">
                  <a16:creationId xmlns:a16="http://schemas.microsoft.com/office/drawing/2014/main" id="{8A2FC83A-6359-4A9D-A31B-7B83A0396100}"/>
                </a:ext>
              </a:extLst>
            </p:cNvPr>
            <p:cNvSpPr txBox="1"/>
            <p:nvPr/>
          </p:nvSpPr>
          <p:spPr>
            <a:xfrm>
              <a:off x="6755601" y="421849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App150</a:t>
              </a:r>
            </a:p>
          </p:txBody>
        </p:sp>
        <p:sp>
          <p:nvSpPr>
            <p:cNvPr id="529" name="TextBox 528">
              <a:extLst>
                <a:ext uri="{FF2B5EF4-FFF2-40B4-BE49-F238E27FC236}">
                  <a16:creationId xmlns:a16="http://schemas.microsoft.com/office/drawing/2014/main" id="{267E2CD4-8EBD-4234-9A3C-0FBE73094D14}"/>
                </a:ext>
              </a:extLst>
            </p:cNvPr>
            <p:cNvSpPr txBox="1"/>
            <p:nvPr/>
          </p:nvSpPr>
          <p:spPr>
            <a:xfrm>
              <a:off x="6748437" y="436076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App151</a:t>
              </a:r>
            </a:p>
          </p:txBody>
        </p:sp>
        <p:sp>
          <p:nvSpPr>
            <p:cNvPr id="530" name="TextBox 529">
              <a:extLst>
                <a:ext uri="{FF2B5EF4-FFF2-40B4-BE49-F238E27FC236}">
                  <a16:creationId xmlns:a16="http://schemas.microsoft.com/office/drawing/2014/main" id="{FF2C7A3A-3C80-4F65-BE65-B44B8C69536D}"/>
                </a:ext>
              </a:extLst>
            </p:cNvPr>
            <p:cNvSpPr txBox="1"/>
            <p:nvPr/>
          </p:nvSpPr>
          <p:spPr>
            <a:xfrm>
              <a:off x="6748438" y="4490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App152</a:t>
              </a:r>
            </a:p>
          </p:txBody>
        </p:sp>
        <p:sp>
          <p:nvSpPr>
            <p:cNvPr id="531" name="TextBox 530">
              <a:extLst>
                <a:ext uri="{FF2B5EF4-FFF2-40B4-BE49-F238E27FC236}">
                  <a16:creationId xmlns:a16="http://schemas.microsoft.com/office/drawing/2014/main" id="{B79D3ACB-EC18-4ED8-901D-7E9E316813DD}"/>
                </a:ext>
              </a:extLst>
            </p:cNvPr>
            <p:cNvSpPr txBox="1"/>
            <p:nvPr/>
          </p:nvSpPr>
          <p:spPr>
            <a:xfrm>
              <a:off x="6748439" y="4620318"/>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App153</a:t>
              </a:r>
            </a:p>
          </p:txBody>
        </p:sp>
        <p:sp>
          <p:nvSpPr>
            <p:cNvPr id="532" name="TextBox 531">
              <a:extLst>
                <a:ext uri="{FF2B5EF4-FFF2-40B4-BE49-F238E27FC236}">
                  <a16:creationId xmlns:a16="http://schemas.microsoft.com/office/drawing/2014/main" id="{8167949C-CF35-4A83-9137-70682A40CB66}"/>
                </a:ext>
              </a:extLst>
            </p:cNvPr>
            <p:cNvSpPr txBox="1"/>
            <p:nvPr/>
          </p:nvSpPr>
          <p:spPr>
            <a:xfrm>
              <a:off x="6748440" y="475647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App154</a:t>
              </a:r>
            </a:p>
          </p:txBody>
        </p:sp>
        <p:sp>
          <p:nvSpPr>
            <p:cNvPr id="533" name="TextBox 532">
              <a:extLst>
                <a:ext uri="{FF2B5EF4-FFF2-40B4-BE49-F238E27FC236}">
                  <a16:creationId xmlns:a16="http://schemas.microsoft.com/office/drawing/2014/main" id="{17F1E458-01F5-4DC1-A5ED-3B94188CAF1E}"/>
                </a:ext>
              </a:extLst>
            </p:cNvPr>
            <p:cNvSpPr txBox="1"/>
            <p:nvPr/>
          </p:nvSpPr>
          <p:spPr>
            <a:xfrm>
              <a:off x="6755311" y="4886030"/>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App155</a:t>
              </a:r>
            </a:p>
          </p:txBody>
        </p:sp>
        <p:sp>
          <p:nvSpPr>
            <p:cNvPr id="534" name="TextBox 533">
              <a:extLst>
                <a:ext uri="{FF2B5EF4-FFF2-40B4-BE49-F238E27FC236}">
                  <a16:creationId xmlns:a16="http://schemas.microsoft.com/office/drawing/2014/main" id="{F247BCD5-37A2-471D-8BA6-D38C8A1183BD}"/>
                </a:ext>
              </a:extLst>
            </p:cNvPr>
            <p:cNvSpPr txBox="1"/>
            <p:nvPr/>
          </p:nvSpPr>
          <p:spPr>
            <a:xfrm>
              <a:off x="6756438" y="501718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App156</a:t>
              </a:r>
            </a:p>
          </p:txBody>
        </p:sp>
        <p:sp>
          <p:nvSpPr>
            <p:cNvPr id="535" name="TextBox 534">
              <a:extLst>
                <a:ext uri="{FF2B5EF4-FFF2-40B4-BE49-F238E27FC236}">
                  <a16:creationId xmlns:a16="http://schemas.microsoft.com/office/drawing/2014/main" id="{D55E323B-FB39-447C-A31A-FC07DF873EDA}"/>
                </a:ext>
              </a:extLst>
            </p:cNvPr>
            <p:cNvSpPr txBox="1"/>
            <p:nvPr/>
          </p:nvSpPr>
          <p:spPr>
            <a:xfrm>
              <a:off x="6755601" y="515648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App157</a:t>
              </a:r>
            </a:p>
          </p:txBody>
        </p:sp>
        <p:sp>
          <p:nvSpPr>
            <p:cNvPr id="536" name="Rectangle 535">
              <a:extLst>
                <a:ext uri="{FF2B5EF4-FFF2-40B4-BE49-F238E27FC236}">
                  <a16:creationId xmlns:a16="http://schemas.microsoft.com/office/drawing/2014/main" id="{3FA901D5-D63C-401E-81F7-E6A3189EC4BC}"/>
                </a:ext>
              </a:extLst>
            </p:cNvPr>
            <p:cNvSpPr/>
            <p:nvPr/>
          </p:nvSpPr>
          <p:spPr>
            <a:xfrm>
              <a:off x="6702356" y="5337072"/>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37" name="Rectangle 536">
              <a:extLst>
                <a:ext uri="{FF2B5EF4-FFF2-40B4-BE49-F238E27FC236}">
                  <a16:creationId xmlns:a16="http://schemas.microsoft.com/office/drawing/2014/main" id="{3140494B-A28A-47F5-97FF-89F99B245A28}"/>
                </a:ext>
              </a:extLst>
            </p:cNvPr>
            <p:cNvSpPr/>
            <p:nvPr/>
          </p:nvSpPr>
          <p:spPr>
            <a:xfrm>
              <a:off x="6702356" y="5471011"/>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38" name="TextBox 537">
              <a:extLst>
                <a:ext uri="{FF2B5EF4-FFF2-40B4-BE49-F238E27FC236}">
                  <a16:creationId xmlns:a16="http://schemas.microsoft.com/office/drawing/2014/main" id="{4B40FC90-7A47-4938-88CB-C9B419BA7CA9}"/>
                </a:ext>
              </a:extLst>
            </p:cNvPr>
            <p:cNvSpPr txBox="1"/>
            <p:nvPr/>
          </p:nvSpPr>
          <p:spPr>
            <a:xfrm>
              <a:off x="6756438" y="5279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App158</a:t>
              </a:r>
            </a:p>
          </p:txBody>
        </p:sp>
        <p:sp>
          <p:nvSpPr>
            <p:cNvPr id="539" name="TextBox 538">
              <a:extLst>
                <a:ext uri="{FF2B5EF4-FFF2-40B4-BE49-F238E27FC236}">
                  <a16:creationId xmlns:a16="http://schemas.microsoft.com/office/drawing/2014/main" id="{05B6A6FE-0683-42A2-AB79-8F98A5905A5A}"/>
                </a:ext>
              </a:extLst>
            </p:cNvPr>
            <p:cNvSpPr txBox="1"/>
            <p:nvPr/>
          </p:nvSpPr>
          <p:spPr>
            <a:xfrm>
              <a:off x="6755601" y="541913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App159</a:t>
              </a:r>
            </a:p>
          </p:txBody>
        </p:sp>
        <p:sp>
          <p:nvSpPr>
            <p:cNvPr id="540" name="Rectangle 539">
              <a:extLst>
                <a:ext uri="{FF2B5EF4-FFF2-40B4-BE49-F238E27FC236}">
                  <a16:creationId xmlns:a16="http://schemas.microsoft.com/office/drawing/2014/main" id="{455DFF9B-9299-4AAA-8F69-5349BD3BDCDE}"/>
                </a:ext>
              </a:extLst>
            </p:cNvPr>
            <p:cNvSpPr/>
            <p:nvPr/>
          </p:nvSpPr>
          <p:spPr>
            <a:xfrm>
              <a:off x="7310297" y="4280537"/>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41" name="Rectangle 540">
              <a:extLst>
                <a:ext uri="{FF2B5EF4-FFF2-40B4-BE49-F238E27FC236}">
                  <a16:creationId xmlns:a16="http://schemas.microsoft.com/office/drawing/2014/main" id="{9E94F95E-7979-4A42-8DE3-0C4B2776B235}"/>
                </a:ext>
              </a:extLst>
            </p:cNvPr>
            <p:cNvSpPr/>
            <p:nvPr/>
          </p:nvSpPr>
          <p:spPr>
            <a:xfrm>
              <a:off x="7310297" y="4414476"/>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42" name="Rectangle 541">
              <a:extLst>
                <a:ext uri="{FF2B5EF4-FFF2-40B4-BE49-F238E27FC236}">
                  <a16:creationId xmlns:a16="http://schemas.microsoft.com/office/drawing/2014/main" id="{AE28495F-D5C8-4222-9357-2B58B9950AF8}"/>
                </a:ext>
              </a:extLst>
            </p:cNvPr>
            <p:cNvSpPr/>
            <p:nvPr/>
          </p:nvSpPr>
          <p:spPr>
            <a:xfrm>
              <a:off x="7310297" y="4548415"/>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43" name="Rectangle 542">
              <a:extLst>
                <a:ext uri="{FF2B5EF4-FFF2-40B4-BE49-F238E27FC236}">
                  <a16:creationId xmlns:a16="http://schemas.microsoft.com/office/drawing/2014/main" id="{5DB8445C-D485-4346-ACC9-46F6D7C9C5A8}"/>
                </a:ext>
              </a:extLst>
            </p:cNvPr>
            <p:cNvSpPr/>
            <p:nvPr/>
          </p:nvSpPr>
          <p:spPr>
            <a:xfrm>
              <a:off x="7310297" y="4682355"/>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44" name="Rectangle 543">
              <a:extLst>
                <a:ext uri="{FF2B5EF4-FFF2-40B4-BE49-F238E27FC236}">
                  <a16:creationId xmlns:a16="http://schemas.microsoft.com/office/drawing/2014/main" id="{703083B3-6985-434D-8ADE-0C0C996F4460}"/>
                </a:ext>
              </a:extLst>
            </p:cNvPr>
            <p:cNvSpPr/>
            <p:nvPr/>
          </p:nvSpPr>
          <p:spPr>
            <a:xfrm>
              <a:off x="7310297" y="4806543"/>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45" name="Rectangle 544">
              <a:extLst>
                <a:ext uri="{FF2B5EF4-FFF2-40B4-BE49-F238E27FC236}">
                  <a16:creationId xmlns:a16="http://schemas.microsoft.com/office/drawing/2014/main" id="{BCC57E38-67D5-435E-979B-8095D5E9992F}"/>
                </a:ext>
              </a:extLst>
            </p:cNvPr>
            <p:cNvSpPr/>
            <p:nvPr/>
          </p:nvSpPr>
          <p:spPr>
            <a:xfrm>
              <a:off x="7310297" y="4940482"/>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46" name="Rectangle 545">
              <a:extLst>
                <a:ext uri="{FF2B5EF4-FFF2-40B4-BE49-F238E27FC236}">
                  <a16:creationId xmlns:a16="http://schemas.microsoft.com/office/drawing/2014/main" id="{DC5BFF4D-CCCC-4F57-B2E0-7A0E9E2335AF}"/>
                </a:ext>
              </a:extLst>
            </p:cNvPr>
            <p:cNvSpPr/>
            <p:nvPr/>
          </p:nvSpPr>
          <p:spPr>
            <a:xfrm>
              <a:off x="7310297" y="5074421"/>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47" name="Rectangle 546">
              <a:extLst>
                <a:ext uri="{FF2B5EF4-FFF2-40B4-BE49-F238E27FC236}">
                  <a16:creationId xmlns:a16="http://schemas.microsoft.com/office/drawing/2014/main" id="{61AE6C0B-C219-4C8D-A377-22D7D8143771}"/>
                </a:ext>
              </a:extLst>
            </p:cNvPr>
            <p:cNvSpPr/>
            <p:nvPr/>
          </p:nvSpPr>
          <p:spPr>
            <a:xfrm>
              <a:off x="7310297" y="5208361"/>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48" name="TextBox 547">
              <a:extLst>
                <a:ext uri="{FF2B5EF4-FFF2-40B4-BE49-F238E27FC236}">
                  <a16:creationId xmlns:a16="http://schemas.microsoft.com/office/drawing/2014/main" id="{5CC1E3EF-F9E7-4450-AFE1-039274418BD7}"/>
                </a:ext>
              </a:extLst>
            </p:cNvPr>
            <p:cNvSpPr txBox="1"/>
            <p:nvPr/>
          </p:nvSpPr>
          <p:spPr>
            <a:xfrm>
              <a:off x="7363541" y="421849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App241</a:t>
              </a:r>
            </a:p>
          </p:txBody>
        </p:sp>
        <p:sp>
          <p:nvSpPr>
            <p:cNvPr id="549" name="TextBox 548">
              <a:extLst>
                <a:ext uri="{FF2B5EF4-FFF2-40B4-BE49-F238E27FC236}">
                  <a16:creationId xmlns:a16="http://schemas.microsoft.com/office/drawing/2014/main" id="{77284C72-D7DE-4056-B673-EF102DA6F2D6}"/>
                </a:ext>
              </a:extLst>
            </p:cNvPr>
            <p:cNvSpPr txBox="1"/>
            <p:nvPr/>
          </p:nvSpPr>
          <p:spPr>
            <a:xfrm>
              <a:off x="7356378" y="436076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App242</a:t>
              </a:r>
            </a:p>
          </p:txBody>
        </p:sp>
        <p:sp>
          <p:nvSpPr>
            <p:cNvPr id="550" name="TextBox 549">
              <a:extLst>
                <a:ext uri="{FF2B5EF4-FFF2-40B4-BE49-F238E27FC236}">
                  <a16:creationId xmlns:a16="http://schemas.microsoft.com/office/drawing/2014/main" id="{29393246-6F4D-43B5-916E-815787BE3650}"/>
                </a:ext>
              </a:extLst>
            </p:cNvPr>
            <p:cNvSpPr txBox="1"/>
            <p:nvPr/>
          </p:nvSpPr>
          <p:spPr>
            <a:xfrm>
              <a:off x="7356379" y="4490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App243</a:t>
              </a:r>
            </a:p>
          </p:txBody>
        </p:sp>
        <p:sp>
          <p:nvSpPr>
            <p:cNvPr id="551" name="TextBox 550">
              <a:extLst>
                <a:ext uri="{FF2B5EF4-FFF2-40B4-BE49-F238E27FC236}">
                  <a16:creationId xmlns:a16="http://schemas.microsoft.com/office/drawing/2014/main" id="{04C80BBE-3173-4FD8-A8AB-29DD17095CE4}"/>
                </a:ext>
              </a:extLst>
            </p:cNvPr>
            <p:cNvSpPr txBox="1"/>
            <p:nvPr/>
          </p:nvSpPr>
          <p:spPr>
            <a:xfrm>
              <a:off x="7356380" y="4620318"/>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App244</a:t>
              </a:r>
            </a:p>
          </p:txBody>
        </p:sp>
        <p:sp>
          <p:nvSpPr>
            <p:cNvPr id="552" name="TextBox 551">
              <a:extLst>
                <a:ext uri="{FF2B5EF4-FFF2-40B4-BE49-F238E27FC236}">
                  <a16:creationId xmlns:a16="http://schemas.microsoft.com/office/drawing/2014/main" id="{8B1976CF-10FC-4AAE-95EC-A33712576D01}"/>
                </a:ext>
              </a:extLst>
            </p:cNvPr>
            <p:cNvSpPr txBox="1"/>
            <p:nvPr/>
          </p:nvSpPr>
          <p:spPr>
            <a:xfrm>
              <a:off x="7356381" y="475647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App245</a:t>
              </a:r>
            </a:p>
          </p:txBody>
        </p:sp>
        <p:sp>
          <p:nvSpPr>
            <p:cNvPr id="553" name="TextBox 552">
              <a:extLst>
                <a:ext uri="{FF2B5EF4-FFF2-40B4-BE49-F238E27FC236}">
                  <a16:creationId xmlns:a16="http://schemas.microsoft.com/office/drawing/2014/main" id="{93FF1D65-D84F-474A-9440-C05B942A78F9}"/>
                </a:ext>
              </a:extLst>
            </p:cNvPr>
            <p:cNvSpPr txBox="1"/>
            <p:nvPr/>
          </p:nvSpPr>
          <p:spPr>
            <a:xfrm>
              <a:off x="7363252" y="4886030"/>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App246</a:t>
              </a:r>
            </a:p>
          </p:txBody>
        </p:sp>
        <p:sp>
          <p:nvSpPr>
            <p:cNvPr id="554" name="TextBox 553">
              <a:extLst>
                <a:ext uri="{FF2B5EF4-FFF2-40B4-BE49-F238E27FC236}">
                  <a16:creationId xmlns:a16="http://schemas.microsoft.com/office/drawing/2014/main" id="{DE4F15C9-5EAD-45A9-AE39-9BCEA66B2AC7}"/>
                </a:ext>
              </a:extLst>
            </p:cNvPr>
            <p:cNvSpPr txBox="1"/>
            <p:nvPr/>
          </p:nvSpPr>
          <p:spPr>
            <a:xfrm>
              <a:off x="7364379" y="501718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App248</a:t>
              </a:r>
            </a:p>
          </p:txBody>
        </p:sp>
        <p:sp>
          <p:nvSpPr>
            <p:cNvPr id="555" name="TextBox 554">
              <a:extLst>
                <a:ext uri="{FF2B5EF4-FFF2-40B4-BE49-F238E27FC236}">
                  <a16:creationId xmlns:a16="http://schemas.microsoft.com/office/drawing/2014/main" id="{D0A6A425-84F4-4289-825A-B5377A321E7C}"/>
                </a:ext>
              </a:extLst>
            </p:cNvPr>
            <p:cNvSpPr txBox="1"/>
            <p:nvPr/>
          </p:nvSpPr>
          <p:spPr>
            <a:xfrm>
              <a:off x="7363541" y="515648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App251</a:t>
              </a:r>
            </a:p>
          </p:txBody>
        </p:sp>
        <p:sp>
          <p:nvSpPr>
            <p:cNvPr id="556" name="Rectangle 555">
              <a:extLst>
                <a:ext uri="{FF2B5EF4-FFF2-40B4-BE49-F238E27FC236}">
                  <a16:creationId xmlns:a16="http://schemas.microsoft.com/office/drawing/2014/main" id="{70097CD3-7D84-4E98-BE5D-D1DA4D907866}"/>
                </a:ext>
              </a:extLst>
            </p:cNvPr>
            <p:cNvSpPr/>
            <p:nvPr/>
          </p:nvSpPr>
          <p:spPr>
            <a:xfrm>
              <a:off x="7310297" y="5337072"/>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57" name="Rectangle 556">
              <a:extLst>
                <a:ext uri="{FF2B5EF4-FFF2-40B4-BE49-F238E27FC236}">
                  <a16:creationId xmlns:a16="http://schemas.microsoft.com/office/drawing/2014/main" id="{95B962C8-955E-4E19-85F7-C25D09C502B6}"/>
                </a:ext>
              </a:extLst>
            </p:cNvPr>
            <p:cNvSpPr/>
            <p:nvPr/>
          </p:nvSpPr>
          <p:spPr>
            <a:xfrm>
              <a:off x="7310297" y="5471011"/>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58" name="TextBox 557">
              <a:extLst>
                <a:ext uri="{FF2B5EF4-FFF2-40B4-BE49-F238E27FC236}">
                  <a16:creationId xmlns:a16="http://schemas.microsoft.com/office/drawing/2014/main" id="{8E46D0C7-E68D-4337-8B2E-FC3BCA2FD2B5}"/>
                </a:ext>
              </a:extLst>
            </p:cNvPr>
            <p:cNvSpPr txBox="1"/>
            <p:nvPr/>
          </p:nvSpPr>
          <p:spPr>
            <a:xfrm>
              <a:off x="7364379" y="5279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App252</a:t>
              </a:r>
            </a:p>
          </p:txBody>
        </p:sp>
        <p:sp>
          <p:nvSpPr>
            <p:cNvPr id="559" name="TextBox 558">
              <a:extLst>
                <a:ext uri="{FF2B5EF4-FFF2-40B4-BE49-F238E27FC236}">
                  <a16:creationId xmlns:a16="http://schemas.microsoft.com/office/drawing/2014/main" id="{FC519DD9-D54B-44A1-ADB8-81F8F7ADAC1B}"/>
                </a:ext>
              </a:extLst>
            </p:cNvPr>
            <p:cNvSpPr txBox="1"/>
            <p:nvPr/>
          </p:nvSpPr>
          <p:spPr>
            <a:xfrm>
              <a:off x="7363541" y="541913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App253</a:t>
              </a:r>
            </a:p>
          </p:txBody>
        </p:sp>
        <p:sp>
          <p:nvSpPr>
            <p:cNvPr id="560" name="Rectangle 559">
              <a:extLst>
                <a:ext uri="{FF2B5EF4-FFF2-40B4-BE49-F238E27FC236}">
                  <a16:creationId xmlns:a16="http://schemas.microsoft.com/office/drawing/2014/main" id="{EF6894DE-FDE9-416A-8B4B-C46E2360E21A}"/>
                </a:ext>
              </a:extLst>
            </p:cNvPr>
            <p:cNvSpPr/>
            <p:nvPr/>
          </p:nvSpPr>
          <p:spPr>
            <a:xfrm>
              <a:off x="7929182" y="4280537"/>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61" name="Rectangle 560">
              <a:extLst>
                <a:ext uri="{FF2B5EF4-FFF2-40B4-BE49-F238E27FC236}">
                  <a16:creationId xmlns:a16="http://schemas.microsoft.com/office/drawing/2014/main" id="{A2DCC19F-D6F7-4CE2-94E0-1E7077F7F9DA}"/>
                </a:ext>
              </a:extLst>
            </p:cNvPr>
            <p:cNvSpPr/>
            <p:nvPr/>
          </p:nvSpPr>
          <p:spPr>
            <a:xfrm>
              <a:off x="7929182" y="4414476"/>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62" name="Rectangle 561">
              <a:extLst>
                <a:ext uri="{FF2B5EF4-FFF2-40B4-BE49-F238E27FC236}">
                  <a16:creationId xmlns:a16="http://schemas.microsoft.com/office/drawing/2014/main" id="{35DDB9BF-0972-4983-A6C2-7309F8797ED3}"/>
                </a:ext>
              </a:extLst>
            </p:cNvPr>
            <p:cNvSpPr/>
            <p:nvPr/>
          </p:nvSpPr>
          <p:spPr>
            <a:xfrm>
              <a:off x="7929182" y="4548415"/>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63" name="Rectangle 562">
              <a:extLst>
                <a:ext uri="{FF2B5EF4-FFF2-40B4-BE49-F238E27FC236}">
                  <a16:creationId xmlns:a16="http://schemas.microsoft.com/office/drawing/2014/main" id="{D69859B0-2DC3-4959-A2E3-4EED146DAC45}"/>
                </a:ext>
              </a:extLst>
            </p:cNvPr>
            <p:cNvSpPr/>
            <p:nvPr/>
          </p:nvSpPr>
          <p:spPr>
            <a:xfrm>
              <a:off x="7929182" y="4682355"/>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64" name="Rectangle 563">
              <a:extLst>
                <a:ext uri="{FF2B5EF4-FFF2-40B4-BE49-F238E27FC236}">
                  <a16:creationId xmlns:a16="http://schemas.microsoft.com/office/drawing/2014/main" id="{375030F2-B5C9-45ED-986C-A449FEC798A8}"/>
                </a:ext>
              </a:extLst>
            </p:cNvPr>
            <p:cNvSpPr/>
            <p:nvPr/>
          </p:nvSpPr>
          <p:spPr>
            <a:xfrm>
              <a:off x="7929182" y="4806543"/>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65" name="Rectangle 564">
              <a:extLst>
                <a:ext uri="{FF2B5EF4-FFF2-40B4-BE49-F238E27FC236}">
                  <a16:creationId xmlns:a16="http://schemas.microsoft.com/office/drawing/2014/main" id="{EC85B48E-E70B-4D52-B47E-7E6B3A313494}"/>
                </a:ext>
              </a:extLst>
            </p:cNvPr>
            <p:cNvSpPr/>
            <p:nvPr/>
          </p:nvSpPr>
          <p:spPr>
            <a:xfrm>
              <a:off x="7929182" y="4940482"/>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66" name="Rectangle 565">
              <a:extLst>
                <a:ext uri="{FF2B5EF4-FFF2-40B4-BE49-F238E27FC236}">
                  <a16:creationId xmlns:a16="http://schemas.microsoft.com/office/drawing/2014/main" id="{D61227D8-F967-40A0-BF26-31523084CC38}"/>
                </a:ext>
              </a:extLst>
            </p:cNvPr>
            <p:cNvSpPr/>
            <p:nvPr/>
          </p:nvSpPr>
          <p:spPr>
            <a:xfrm>
              <a:off x="7929182" y="5074421"/>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67" name="Rectangle 566">
              <a:extLst>
                <a:ext uri="{FF2B5EF4-FFF2-40B4-BE49-F238E27FC236}">
                  <a16:creationId xmlns:a16="http://schemas.microsoft.com/office/drawing/2014/main" id="{7E4988DE-F3D3-4609-B929-DF8A0DF241D0}"/>
                </a:ext>
              </a:extLst>
            </p:cNvPr>
            <p:cNvSpPr/>
            <p:nvPr/>
          </p:nvSpPr>
          <p:spPr>
            <a:xfrm>
              <a:off x="7929182" y="5208361"/>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68" name="TextBox 567">
              <a:extLst>
                <a:ext uri="{FF2B5EF4-FFF2-40B4-BE49-F238E27FC236}">
                  <a16:creationId xmlns:a16="http://schemas.microsoft.com/office/drawing/2014/main" id="{D92288D9-3D05-4424-9841-8BC36FB676E5}"/>
                </a:ext>
              </a:extLst>
            </p:cNvPr>
            <p:cNvSpPr txBox="1"/>
            <p:nvPr/>
          </p:nvSpPr>
          <p:spPr>
            <a:xfrm>
              <a:off x="7982426" y="421849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App301</a:t>
              </a:r>
            </a:p>
          </p:txBody>
        </p:sp>
        <p:sp>
          <p:nvSpPr>
            <p:cNvPr id="569" name="TextBox 568">
              <a:extLst>
                <a:ext uri="{FF2B5EF4-FFF2-40B4-BE49-F238E27FC236}">
                  <a16:creationId xmlns:a16="http://schemas.microsoft.com/office/drawing/2014/main" id="{A9581C2E-105D-41F6-A56E-7A99EBB50353}"/>
                </a:ext>
              </a:extLst>
            </p:cNvPr>
            <p:cNvSpPr txBox="1"/>
            <p:nvPr/>
          </p:nvSpPr>
          <p:spPr>
            <a:xfrm>
              <a:off x="7975263" y="436076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App303</a:t>
              </a:r>
            </a:p>
          </p:txBody>
        </p:sp>
        <p:sp>
          <p:nvSpPr>
            <p:cNvPr id="570" name="TextBox 569">
              <a:extLst>
                <a:ext uri="{FF2B5EF4-FFF2-40B4-BE49-F238E27FC236}">
                  <a16:creationId xmlns:a16="http://schemas.microsoft.com/office/drawing/2014/main" id="{6A45663B-750C-4979-A5A1-A547477F46B4}"/>
                </a:ext>
              </a:extLst>
            </p:cNvPr>
            <p:cNvSpPr txBox="1"/>
            <p:nvPr/>
          </p:nvSpPr>
          <p:spPr>
            <a:xfrm>
              <a:off x="7975264" y="4490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App305</a:t>
              </a:r>
            </a:p>
          </p:txBody>
        </p:sp>
        <p:sp>
          <p:nvSpPr>
            <p:cNvPr id="571" name="TextBox 570">
              <a:extLst>
                <a:ext uri="{FF2B5EF4-FFF2-40B4-BE49-F238E27FC236}">
                  <a16:creationId xmlns:a16="http://schemas.microsoft.com/office/drawing/2014/main" id="{24554903-2F16-4BA1-ACFB-41F07BCA7E05}"/>
                </a:ext>
              </a:extLst>
            </p:cNvPr>
            <p:cNvSpPr txBox="1"/>
            <p:nvPr/>
          </p:nvSpPr>
          <p:spPr>
            <a:xfrm>
              <a:off x="7975265" y="4620318"/>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App306</a:t>
              </a:r>
            </a:p>
          </p:txBody>
        </p:sp>
        <p:sp>
          <p:nvSpPr>
            <p:cNvPr id="572" name="TextBox 571">
              <a:extLst>
                <a:ext uri="{FF2B5EF4-FFF2-40B4-BE49-F238E27FC236}">
                  <a16:creationId xmlns:a16="http://schemas.microsoft.com/office/drawing/2014/main" id="{6D63385D-79B5-4FA9-B79B-E3F78A14B7B0}"/>
                </a:ext>
              </a:extLst>
            </p:cNvPr>
            <p:cNvSpPr txBox="1"/>
            <p:nvPr/>
          </p:nvSpPr>
          <p:spPr>
            <a:xfrm>
              <a:off x="7975266" y="475647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App307</a:t>
              </a:r>
            </a:p>
          </p:txBody>
        </p:sp>
        <p:sp>
          <p:nvSpPr>
            <p:cNvPr id="573" name="TextBox 572">
              <a:extLst>
                <a:ext uri="{FF2B5EF4-FFF2-40B4-BE49-F238E27FC236}">
                  <a16:creationId xmlns:a16="http://schemas.microsoft.com/office/drawing/2014/main" id="{5EC0F51C-1F5B-4DDB-8438-851FED56F6D8}"/>
                </a:ext>
              </a:extLst>
            </p:cNvPr>
            <p:cNvSpPr txBox="1"/>
            <p:nvPr/>
          </p:nvSpPr>
          <p:spPr>
            <a:xfrm>
              <a:off x="7982137" y="4886030"/>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App308</a:t>
              </a:r>
            </a:p>
          </p:txBody>
        </p:sp>
        <p:sp>
          <p:nvSpPr>
            <p:cNvPr id="574" name="TextBox 573">
              <a:extLst>
                <a:ext uri="{FF2B5EF4-FFF2-40B4-BE49-F238E27FC236}">
                  <a16:creationId xmlns:a16="http://schemas.microsoft.com/office/drawing/2014/main" id="{3A7B89BB-ED8A-4CA3-B7E4-0CA341AD43B8}"/>
                </a:ext>
              </a:extLst>
            </p:cNvPr>
            <p:cNvSpPr txBox="1"/>
            <p:nvPr/>
          </p:nvSpPr>
          <p:spPr>
            <a:xfrm>
              <a:off x="7983264" y="5017183"/>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App309</a:t>
              </a:r>
            </a:p>
          </p:txBody>
        </p:sp>
        <p:sp>
          <p:nvSpPr>
            <p:cNvPr id="575" name="TextBox 574">
              <a:extLst>
                <a:ext uri="{FF2B5EF4-FFF2-40B4-BE49-F238E27FC236}">
                  <a16:creationId xmlns:a16="http://schemas.microsoft.com/office/drawing/2014/main" id="{7D81322E-FA57-48FD-AD80-61A3FE207157}"/>
                </a:ext>
              </a:extLst>
            </p:cNvPr>
            <p:cNvSpPr txBox="1"/>
            <p:nvPr/>
          </p:nvSpPr>
          <p:spPr>
            <a:xfrm>
              <a:off x="7982426" y="515648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App310</a:t>
              </a:r>
            </a:p>
          </p:txBody>
        </p:sp>
        <p:sp>
          <p:nvSpPr>
            <p:cNvPr id="576" name="Rectangle 575">
              <a:extLst>
                <a:ext uri="{FF2B5EF4-FFF2-40B4-BE49-F238E27FC236}">
                  <a16:creationId xmlns:a16="http://schemas.microsoft.com/office/drawing/2014/main" id="{13EFB6E7-35F6-4752-9BF8-816960240486}"/>
                </a:ext>
              </a:extLst>
            </p:cNvPr>
            <p:cNvSpPr/>
            <p:nvPr/>
          </p:nvSpPr>
          <p:spPr>
            <a:xfrm>
              <a:off x="7929182" y="5337072"/>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77" name="Rectangle 576">
              <a:extLst>
                <a:ext uri="{FF2B5EF4-FFF2-40B4-BE49-F238E27FC236}">
                  <a16:creationId xmlns:a16="http://schemas.microsoft.com/office/drawing/2014/main" id="{86CF0D31-191B-44F2-9DB1-88BF9FDAC6B4}"/>
                </a:ext>
              </a:extLst>
            </p:cNvPr>
            <p:cNvSpPr/>
            <p:nvPr/>
          </p:nvSpPr>
          <p:spPr>
            <a:xfrm>
              <a:off x="7929182" y="5471011"/>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78" name="TextBox 577">
              <a:extLst>
                <a:ext uri="{FF2B5EF4-FFF2-40B4-BE49-F238E27FC236}">
                  <a16:creationId xmlns:a16="http://schemas.microsoft.com/office/drawing/2014/main" id="{BD8A6723-012D-4B69-8397-C0626784D96D}"/>
                </a:ext>
              </a:extLst>
            </p:cNvPr>
            <p:cNvSpPr txBox="1"/>
            <p:nvPr/>
          </p:nvSpPr>
          <p:spPr>
            <a:xfrm>
              <a:off x="7983264" y="5279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App311</a:t>
              </a:r>
            </a:p>
          </p:txBody>
        </p:sp>
        <p:sp>
          <p:nvSpPr>
            <p:cNvPr id="579" name="TextBox 578">
              <a:extLst>
                <a:ext uri="{FF2B5EF4-FFF2-40B4-BE49-F238E27FC236}">
                  <a16:creationId xmlns:a16="http://schemas.microsoft.com/office/drawing/2014/main" id="{8567D8E9-EE82-4639-B5EB-CEF9A8B8FFD7}"/>
                </a:ext>
              </a:extLst>
            </p:cNvPr>
            <p:cNvSpPr txBox="1"/>
            <p:nvPr/>
          </p:nvSpPr>
          <p:spPr>
            <a:xfrm>
              <a:off x="7982426" y="5419136"/>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App312</a:t>
              </a:r>
            </a:p>
          </p:txBody>
        </p:sp>
        <p:sp>
          <p:nvSpPr>
            <p:cNvPr id="580" name="Rectangle 579">
              <a:extLst>
                <a:ext uri="{FF2B5EF4-FFF2-40B4-BE49-F238E27FC236}">
                  <a16:creationId xmlns:a16="http://schemas.microsoft.com/office/drawing/2014/main" id="{29296CD8-C127-462B-A324-FC3BA49266AF}"/>
                </a:ext>
              </a:extLst>
            </p:cNvPr>
            <p:cNvSpPr/>
            <p:nvPr/>
          </p:nvSpPr>
          <p:spPr>
            <a:xfrm>
              <a:off x="8543480" y="4280537"/>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81" name="Rectangle 580">
              <a:extLst>
                <a:ext uri="{FF2B5EF4-FFF2-40B4-BE49-F238E27FC236}">
                  <a16:creationId xmlns:a16="http://schemas.microsoft.com/office/drawing/2014/main" id="{8B28E81E-D652-422D-95D5-0C194FA2276F}"/>
                </a:ext>
              </a:extLst>
            </p:cNvPr>
            <p:cNvSpPr/>
            <p:nvPr/>
          </p:nvSpPr>
          <p:spPr>
            <a:xfrm>
              <a:off x="8543480" y="4414476"/>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82" name="Rectangle 581">
              <a:extLst>
                <a:ext uri="{FF2B5EF4-FFF2-40B4-BE49-F238E27FC236}">
                  <a16:creationId xmlns:a16="http://schemas.microsoft.com/office/drawing/2014/main" id="{CB4F5195-7D93-480F-BE30-5549B67B3DC1}"/>
                </a:ext>
              </a:extLst>
            </p:cNvPr>
            <p:cNvSpPr/>
            <p:nvPr/>
          </p:nvSpPr>
          <p:spPr>
            <a:xfrm>
              <a:off x="8543480" y="4548415"/>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83" name="Rectangle 582">
              <a:extLst>
                <a:ext uri="{FF2B5EF4-FFF2-40B4-BE49-F238E27FC236}">
                  <a16:creationId xmlns:a16="http://schemas.microsoft.com/office/drawing/2014/main" id="{E2F11B0C-5A7D-43BA-A0EE-A97619A5F326}"/>
                </a:ext>
              </a:extLst>
            </p:cNvPr>
            <p:cNvSpPr/>
            <p:nvPr/>
          </p:nvSpPr>
          <p:spPr>
            <a:xfrm>
              <a:off x="8543480" y="4682355"/>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84" name="Rectangle 583">
              <a:extLst>
                <a:ext uri="{FF2B5EF4-FFF2-40B4-BE49-F238E27FC236}">
                  <a16:creationId xmlns:a16="http://schemas.microsoft.com/office/drawing/2014/main" id="{8596619C-0D55-43CC-97CF-56E45342A8CA}"/>
                </a:ext>
              </a:extLst>
            </p:cNvPr>
            <p:cNvSpPr/>
            <p:nvPr/>
          </p:nvSpPr>
          <p:spPr>
            <a:xfrm>
              <a:off x="8543480" y="4806543"/>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85" name="Rectangle 584">
              <a:extLst>
                <a:ext uri="{FF2B5EF4-FFF2-40B4-BE49-F238E27FC236}">
                  <a16:creationId xmlns:a16="http://schemas.microsoft.com/office/drawing/2014/main" id="{4D0E4B67-3DE5-410C-9C28-281BD91A2DDC}"/>
                </a:ext>
              </a:extLst>
            </p:cNvPr>
            <p:cNvSpPr/>
            <p:nvPr/>
          </p:nvSpPr>
          <p:spPr>
            <a:xfrm>
              <a:off x="8543480" y="4940482"/>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586" name="TextBox 585">
              <a:extLst>
                <a:ext uri="{FF2B5EF4-FFF2-40B4-BE49-F238E27FC236}">
                  <a16:creationId xmlns:a16="http://schemas.microsoft.com/office/drawing/2014/main" id="{3E424181-66F6-42E4-AAF2-196A0615E61E}"/>
                </a:ext>
              </a:extLst>
            </p:cNvPr>
            <p:cNvSpPr txBox="1"/>
            <p:nvPr/>
          </p:nvSpPr>
          <p:spPr>
            <a:xfrm>
              <a:off x="8596724" y="421849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App418</a:t>
              </a:r>
            </a:p>
          </p:txBody>
        </p:sp>
        <p:sp>
          <p:nvSpPr>
            <p:cNvPr id="587" name="TextBox 586">
              <a:extLst>
                <a:ext uri="{FF2B5EF4-FFF2-40B4-BE49-F238E27FC236}">
                  <a16:creationId xmlns:a16="http://schemas.microsoft.com/office/drawing/2014/main" id="{05C8ED2E-DBBA-4125-A617-2A55AC68C167}"/>
                </a:ext>
              </a:extLst>
            </p:cNvPr>
            <p:cNvSpPr txBox="1"/>
            <p:nvPr/>
          </p:nvSpPr>
          <p:spPr>
            <a:xfrm>
              <a:off x="8589561" y="436076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App419</a:t>
              </a:r>
            </a:p>
          </p:txBody>
        </p:sp>
        <p:sp>
          <p:nvSpPr>
            <p:cNvPr id="588" name="TextBox 587">
              <a:extLst>
                <a:ext uri="{FF2B5EF4-FFF2-40B4-BE49-F238E27FC236}">
                  <a16:creationId xmlns:a16="http://schemas.microsoft.com/office/drawing/2014/main" id="{FDEB3B4B-E8F9-49DF-82DF-B2788003A21F}"/>
                </a:ext>
              </a:extLst>
            </p:cNvPr>
            <p:cNvSpPr txBox="1"/>
            <p:nvPr/>
          </p:nvSpPr>
          <p:spPr>
            <a:xfrm>
              <a:off x="8589562" y="4490834"/>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App420</a:t>
              </a:r>
            </a:p>
          </p:txBody>
        </p:sp>
        <p:sp>
          <p:nvSpPr>
            <p:cNvPr id="589" name="TextBox 588">
              <a:extLst>
                <a:ext uri="{FF2B5EF4-FFF2-40B4-BE49-F238E27FC236}">
                  <a16:creationId xmlns:a16="http://schemas.microsoft.com/office/drawing/2014/main" id="{9C154BF6-276F-409A-B100-8784276540CA}"/>
                </a:ext>
              </a:extLst>
            </p:cNvPr>
            <p:cNvSpPr txBox="1"/>
            <p:nvPr/>
          </p:nvSpPr>
          <p:spPr>
            <a:xfrm>
              <a:off x="8589563" y="4620318"/>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App421</a:t>
              </a:r>
            </a:p>
          </p:txBody>
        </p:sp>
        <p:sp>
          <p:nvSpPr>
            <p:cNvPr id="590" name="TextBox 589">
              <a:extLst>
                <a:ext uri="{FF2B5EF4-FFF2-40B4-BE49-F238E27FC236}">
                  <a16:creationId xmlns:a16="http://schemas.microsoft.com/office/drawing/2014/main" id="{EF66A986-A383-4251-ACBA-93D3E8D5D3B7}"/>
                </a:ext>
              </a:extLst>
            </p:cNvPr>
            <p:cNvSpPr txBox="1"/>
            <p:nvPr/>
          </p:nvSpPr>
          <p:spPr>
            <a:xfrm>
              <a:off x="8589564" y="4756479"/>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App422</a:t>
              </a:r>
            </a:p>
          </p:txBody>
        </p:sp>
        <p:sp>
          <p:nvSpPr>
            <p:cNvPr id="591" name="TextBox 590">
              <a:extLst>
                <a:ext uri="{FF2B5EF4-FFF2-40B4-BE49-F238E27FC236}">
                  <a16:creationId xmlns:a16="http://schemas.microsoft.com/office/drawing/2014/main" id="{D920BB61-8817-4091-A55C-0FBC6F6B197E}"/>
                </a:ext>
              </a:extLst>
            </p:cNvPr>
            <p:cNvSpPr txBox="1"/>
            <p:nvPr/>
          </p:nvSpPr>
          <p:spPr>
            <a:xfrm>
              <a:off x="8596435" y="4886030"/>
              <a:ext cx="519694"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App423</a:t>
              </a:r>
            </a:p>
          </p:txBody>
        </p:sp>
        <p:sp>
          <p:nvSpPr>
            <p:cNvPr id="592" name="Rectangle 591">
              <a:extLst>
                <a:ext uri="{FF2B5EF4-FFF2-40B4-BE49-F238E27FC236}">
                  <a16:creationId xmlns:a16="http://schemas.microsoft.com/office/drawing/2014/main" id="{AD877D8E-4756-4EAC-8F60-D1AC47857BC0}"/>
                </a:ext>
              </a:extLst>
            </p:cNvPr>
            <p:cNvSpPr/>
            <p:nvPr/>
          </p:nvSpPr>
          <p:spPr>
            <a:xfrm>
              <a:off x="5241881" y="3617229"/>
              <a:ext cx="516881" cy="250011"/>
            </a:xfrm>
            <a:prstGeom prst="rect">
              <a:avLst/>
            </a:prstGeom>
            <a:solidFill>
              <a:srgbClr val="00B0F0"/>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593" name="TextBox 592">
              <a:extLst>
                <a:ext uri="{FF2B5EF4-FFF2-40B4-BE49-F238E27FC236}">
                  <a16:creationId xmlns:a16="http://schemas.microsoft.com/office/drawing/2014/main" id="{9FDD754C-BFCB-4EF7-B552-2571A81B9687}"/>
                </a:ext>
              </a:extLst>
            </p:cNvPr>
            <p:cNvSpPr txBox="1"/>
            <p:nvPr/>
          </p:nvSpPr>
          <p:spPr>
            <a:xfrm>
              <a:off x="5155375" y="3596087"/>
              <a:ext cx="676464" cy="307777"/>
            </a:xfrm>
            <a:prstGeom prst="rect">
              <a:avLst/>
            </a:prstGeom>
            <a:noFill/>
          </p:spPr>
          <p:txBody>
            <a:bodyPr wrap="square" rtlCol="0">
              <a:spAutoFit/>
            </a:bodyPr>
            <a:lstStyle/>
            <a:p>
              <a:pPr algn="ctr">
                <a:buClr>
                  <a:srgbClr val="646464"/>
                </a:buClr>
              </a:pPr>
              <a:r>
                <a:rPr lang="en-US" sz="700" b="1" dirty="0">
                  <a:solidFill>
                    <a:srgbClr val="000000"/>
                  </a:solidFill>
                  <a:latin typeface="EYInterstate" panose="02000503020000020004" pitchFamily="2" charset="0"/>
                </a:rPr>
                <a:t>Business Func#2</a:t>
              </a:r>
            </a:p>
          </p:txBody>
        </p:sp>
        <p:sp>
          <p:nvSpPr>
            <p:cNvPr id="594" name="Rectangle 593">
              <a:extLst>
                <a:ext uri="{FF2B5EF4-FFF2-40B4-BE49-F238E27FC236}">
                  <a16:creationId xmlns:a16="http://schemas.microsoft.com/office/drawing/2014/main" id="{CF53D9B6-11FD-4177-A21D-9206D66291F5}"/>
                </a:ext>
              </a:extLst>
            </p:cNvPr>
            <p:cNvSpPr/>
            <p:nvPr/>
          </p:nvSpPr>
          <p:spPr>
            <a:xfrm>
              <a:off x="7275791" y="3610467"/>
              <a:ext cx="516881" cy="250011"/>
            </a:xfrm>
            <a:prstGeom prst="rect">
              <a:avLst/>
            </a:prstGeom>
            <a:solidFill>
              <a:srgbClr val="00B0F0"/>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595" name="TextBox 594">
              <a:extLst>
                <a:ext uri="{FF2B5EF4-FFF2-40B4-BE49-F238E27FC236}">
                  <a16:creationId xmlns:a16="http://schemas.microsoft.com/office/drawing/2014/main" id="{C11282AE-75A8-4B8A-8B82-D70F37A864D8}"/>
                </a:ext>
              </a:extLst>
            </p:cNvPr>
            <p:cNvSpPr txBox="1"/>
            <p:nvPr/>
          </p:nvSpPr>
          <p:spPr>
            <a:xfrm>
              <a:off x="7189285" y="3589325"/>
              <a:ext cx="676464" cy="307777"/>
            </a:xfrm>
            <a:prstGeom prst="rect">
              <a:avLst/>
            </a:prstGeom>
            <a:noFill/>
          </p:spPr>
          <p:txBody>
            <a:bodyPr wrap="square" rtlCol="0">
              <a:spAutoFit/>
            </a:bodyPr>
            <a:lstStyle/>
            <a:p>
              <a:pPr algn="ctr">
                <a:buClr>
                  <a:srgbClr val="646464"/>
                </a:buClr>
              </a:pPr>
              <a:r>
                <a:rPr lang="en-US" sz="700" b="1" dirty="0">
                  <a:solidFill>
                    <a:srgbClr val="000000"/>
                  </a:solidFill>
                  <a:latin typeface="EYInterstate" panose="02000503020000020004" pitchFamily="2" charset="0"/>
                </a:rPr>
                <a:t>Business Func#2</a:t>
              </a:r>
            </a:p>
          </p:txBody>
        </p:sp>
        <p:sp>
          <p:nvSpPr>
            <p:cNvPr id="596" name="Rectangle 595">
              <a:extLst>
                <a:ext uri="{FF2B5EF4-FFF2-40B4-BE49-F238E27FC236}">
                  <a16:creationId xmlns:a16="http://schemas.microsoft.com/office/drawing/2014/main" id="{76CF260A-FD2B-4084-A302-6C32078D4451}"/>
                </a:ext>
              </a:extLst>
            </p:cNvPr>
            <p:cNvSpPr/>
            <p:nvPr/>
          </p:nvSpPr>
          <p:spPr>
            <a:xfrm>
              <a:off x="3752651" y="3617229"/>
              <a:ext cx="516881" cy="250011"/>
            </a:xfrm>
            <a:prstGeom prst="rect">
              <a:avLst/>
            </a:prstGeom>
            <a:solidFill>
              <a:srgbClr val="FFC000"/>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597" name="TextBox 596">
              <a:extLst>
                <a:ext uri="{FF2B5EF4-FFF2-40B4-BE49-F238E27FC236}">
                  <a16:creationId xmlns:a16="http://schemas.microsoft.com/office/drawing/2014/main" id="{ACD3B0F2-FC91-4B4B-B165-1929924543E5}"/>
                </a:ext>
              </a:extLst>
            </p:cNvPr>
            <p:cNvSpPr txBox="1"/>
            <p:nvPr/>
          </p:nvSpPr>
          <p:spPr>
            <a:xfrm>
              <a:off x="3678860" y="3596087"/>
              <a:ext cx="676464" cy="307777"/>
            </a:xfrm>
            <a:prstGeom prst="rect">
              <a:avLst/>
            </a:prstGeom>
            <a:noFill/>
          </p:spPr>
          <p:txBody>
            <a:bodyPr wrap="square" rtlCol="0">
              <a:spAutoFit/>
            </a:bodyPr>
            <a:lstStyle/>
            <a:p>
              <a:pPr algn="ctr">
                <a:buClr>
                  <a:srgbClr val="646464"/>
                </a:buClr>
              </a:pPr>
              <a:r>
                <a:rPr lang="en-US" sz="700" b="1" dirty="0">
                  <a:solidFill>
                    <a:srgbClr val="000000"/>
                  </a:solidFill>
                  <a:latin typeface="EYInterstate" panose="02000503020000020004" pitchFamily="2" charset="0"/>
                </a:rPr>
                <a:t>Business Func#1</a:t>
              </a:r>
            </a:p>
          </p:txBody>
        </p:sp>
        <p:sp>
          <p:nvSpPr>
            <p:cNvPr id="598" name="Rectangle 597">
              <a:extLst>
                <a:ext uri="{FF2B5EF4-FFF2-40B4-BE49-F238E27FC236}">
                  <a16:creationId xmlns:a16="http://schemas.microsoft.com/office/drawing/2014/main" id="{9B11212E-8E06-43B8-898B-F183E759A5B0}"/>
                </a:ext>
              </a:extLst>
            </p:cNvPr>
            <p:cNvSpPr/>
            <p:nvPr/>
          </p:nvSpPr>
          <p:spPr>
            <a:xfrm>
              <a:off x="6684638" y="3611916"/>
              <a:ext cx="516881" cy="250011"/>
            </a:xfrm>
            <a:prstGeom prst="rect">
              <a:avLst/>
            </a:prstGeom>
            <a:solidFill>
              <a:srgbClr val="FFC000"/>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599" name="TextBox 598">
              <a:extLst>
                <a:ext uri="{FF2B5EF4-FFF2-40B4-BE49-F238E27FC236}">
                  <a16:creationId xmlns:a16="http://schemas.microsoft.com/office/drawing/2014/main" id="{09E8570D-A684-46EA-81EC-FACC445F626D}"/>
                </a:ext>
              </a:extLst>
            </p:cNvPr>
            <p:cNvSpPr txBox="1"/>
            <p:nvPr/>
          </p:nvSpPr>
          <p:spPr>
            <a:xfrm>
              <a:off x="6610847" y="3590773"/>
              <a:ext cx="676464" cy="307777"/>
            </a:xfrm>
            <a:prstGeom prst="rect">
              <a:avLst/>
            </a:prstGeom>
            <a:noFill/>
          </p:spPr>
          <p:txBody>
            <a:bodyPr wrap="square" rtlCol="0">
              <a:spAutoFit/>
            </a:bodyPr>
            <a:lstStyle/>
            <a:p>
              <a:pPr algn="ctr">
                <a:buClr>
                  <a:srgbClr val="646464"/>
                </a:buClr>
              </a:pPr>
              <a:r>
                <a:rPr lang="en-US" sz="700" b="1" dirty="0">
                  <a:solidFill>
                    <a:srgbClr val="000000"/>
                  </a:solidFill>
                  <a:latin typeface="EYInterstate" panose="02000503020000020004" pitchFamily="2" charset="0"/>
                </a:rPr>
                <a:t>Business Func#1</a:t>
              </a:r>
            </a:p>
          </p:txBody>
        </p:sp>
        <p:sp>
          <p:nvSpPr>
            <p:cNvPr id="600" name="Rectangle 599">
              <a:extLst>
                <a:ext uri="{FF2B5EF4-FFF2-40B4-BE49-F238E27FC236}">
                  <a16:creationId xmlns:a16="http://schemas.microsoft.com/office/drawing/2014/main" id="{43D91019-775D-4222-9134-8154BD385359}"/>
                </a:ext>
              </a:extLst>
            </p:cNvPr>
            <p:cNvSpPr/>
            <p:nvPr/>
          </p:nvSpPr>
          <p:spPr>
            <a:xfrm>
              <a:off x="7891209" y="3620046"/>
              <a:ext cx="516881" cy="250011"/>
            </a:xfrm>
            <a:prstGeom prst="rect">
              <a:avLst/>
            </a:prstGeom>
            <a:solidFill>
              <a:srgbClr val="92D050"/>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601" name="TextBox 600">
              <a:extLst>
                <a:ext uri="{FF2B5EF4-FFF2-40B4-BE49-F238E27FC236}">
                  <a16:creationId xmlns:a16="http://schemas.microsoft.com/office/drawing/2014/main" id="{77DBE049-E96B-4F30-A058-EB6C826450C7}"/>
                </a:ext>
              </a:extLst>
            </p:cNvPr>
            <p:cNvSpPr txBox="1"/>
            <p:nvPr/>
          </p:nvSpPr>
          <p:spPr>
            <a:xfrm>
              <a:off x="7817417" y="3598904"/>
              <a:ext cx="676464" cy="307777"/>
            </a:xfrm>
            <a:prstGeom prst="rect">
              <a:avLst/>
            </a:prstGeom>
            <a:noFill/>
          </p:spPr>
          <p:txBody>
            <a:bodyPr wrap="square" rtlCol="0">
              <a:spAutoFit/>
            </a:bodyPr>
            <a:lstStyle/>
            <a:p>
              <a:pPr algn="ctr">
                <a:buClr>
                  <a:srgbClr val="646464"/>
                </a:buClr>
              </a:pPr>
              <a:r>
                <a:rPr lang="en-US" sz="700" b="1" dirty="0">
                  <a:solidFill>
                    <a:srgbClr val="000000"/>
                  </a:solidFill>
                  <a:latin typeface="EYInterstate" panose="02000503020000020004" pitchFamily="2" charset="0"/>
                </a:rPr>
                <a:t>Business Func#3</a:t>
              </a:r>
            </a:p>
          </p:txBody>
        </p:sp>
        <p:sp>
          <p:nvSpPr>
            <p:cNvPr id="602" name="Rectangle 601">
              <a:extLst>
                <a:ext uri="{FF2B5EF4-FFF2-40B4-BE49-F238E27FC236}">
                  <a16:creationId xmlns:a16="http://schemas.microsoft.com/office/drawing/2014/main" id="{C3847FD0-2AD9-4199-AC3C-49A681827D1B}"/>
                </a:ext>
              </a:extLst>
            </p:cNvPr>
            <p:cNvSpPr/>
            <p:nvPr/>
          </p:nvSpPr>
          <p:spPr>
            <a:xfrm>
              <a:off x="8485806" y="3617818"/>
              <a:ext cx="516881" cy="250011"/>
            </a:xfrm>
            <a:prstGeom prst="rect">
              <a:avLst/>
            </a:prstGeom>
            <a:solidFill>
              <a:srgbClr val="C893C7"/>
            </a:solidFill>
            <a:ln w="3175" cap="flat" cmpd="sng" algn="ctr">
              <a:solidFill>
                <a:srgbClr val="000000">
                  <a:lumMod val="65000"/>
                  <a:lumOff val="35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EYInterstate" panose="02000503020000020004" pitchFamily="2" charset="0"/>
                <a:ea typeface="+mn-ea"/>
                <a:cs typeface="+mn-cs"/>
              </a:endParaRPr>
            </a:p>
          </p:txBody>
        </p:sp>
        <p:sp>
          <p:nvSpPr>
            <p:cNvPr id="603" name="TextBox 602">
              <a:extLst>
                <a:ext uri="{FF2B5EF4-FFF2-40B4-BE49-F238E27FC236}">
                  <a16:creationId xmlns:a16="http://schemas.microsoft.com/office/drawing/2014/main" id="{264BD266-C40F-45F5-92FC-06E7575EC9F8}"/>
                </a:ext>
              </a:extLst>
            </p:cNvPr>
            <p:cNvSpPr txBox="1"/>
            <p:nvPr/>
          </p:nvSpPr>
          <p:spPr>
            <a:xfrm>
              <a:off x="8405658" y="3596676"/>
              <a:ext cx="676464" cy="307777"/>
            </a:xfrm>
            <a:prstGeom prst="rect">
              <a:avLst/>
            </a:prstGeom>
            <a:noFill/>
          </p:spPr>
          <p:txBody>
            <a:bodyPr wrap="square" rtlCol="0">
              <a:spAutoFit/>
            </a:bodyPr>
            <a:lstStyle/>
            <a:p>
              <a:pPr algn="ctr">
                <a:buClr>
                  <a:srgbClr val="646464"/>
                </a:buClr>
              </a:pPr>
              <a:r>
                <a:rPr lang="en-US" sz="700" b="1" dirty="0">
                  <a:solidFill>
                    <a:srgbClr val="000000"/>
                  </a:solidFill>
                  <a:latin typeface="EYInterstate" panose="02000503020000020004" pitchFamily="2" charset="0"/>
                </a:rPr>
                <a:t>Business Func#4</a:t>
              </a:r>
            </a:p>
          </p:txBody>
        </p:sp>
        <p:sp>
          <p:nvSpPr>
            <p:cNvPr id="604" name="Rectangle 603">
              <a:extLst>
                <a:ext uri="{FF2B5EF4-FFF2-40B4-BE49-F238E27FC236}">
                  <a16:creationId xmlns:a16="http://schemas.microsoft.com/office/drawing/2014/main" id="{317B2471-8E12-4E05-ADDC-F63D698C44DA}"/>
                </a:ext>
              </a:extLst>
            </p:cNvPr>
            <p:cNvSpPr/>
            <p:nvPr/>
          </p:nvSpPr>
          <p:spPr>
            <a:xfrm>
              <a:off x="3526736" y="3957798"/>
              <a:ext cx="4050717" cy="276999"/>
            </a:xfrm>
            <a:prstGeom prst="rect">
              <a:avLst/>
            </a:prstGeom>
          </p:spPr>
          <p:txBody>
            <a:bodyPr wrap="square">
              <a:spAutoFit/>
            </a:bodyPr>
            <a:lstStyle/>
            <a:p>
              <a:pPr algn="ctr"/>
              <a:r>
                <a:rPr lang="en-US" sz="1200" b="1" dirty="0">
                  <a:solidFill>
                    <a:srgbClr val="FFFFFF"/>
                  </a:solidFill>
                  <a:ea typeface="Arial"/>
                  <a:cs typeface="Arial" panose="020B0604020202020204" pitchFamily="34" charset="0"/>
                </a:rPr>
                <a:t>Enterprise Critical Path</a:t>
              </a:r>
            </a:p>
          </p:txBody>
        </p:sp>
        <p:sp>
          <p:nvSpPr>
            <p:cNvPr id="605" name="TextBox 604">
              <a:extLst>
                <a:ext uri="{FF2B5EF4-FFF2-40B4-BE49-F238E27FC236}">
                  <a16:creationId xmlns:a16="http://schemas.microsoft.com/office/drawing/2014/main" id="{0C8F36C2-E414-4140-96DA-94B64984C37E}"/>
                </a:ext>
              </a:extLst>
            </p:cNvPr>
            <p:cNvSpPr txBox="1"/>
            <p:nvPr/>
          </p:nvSpPr>
          <p:spPr>
            <a:xfrm>
              <a:off x="1725754" y="2666720"/>
              <a:ext cx="574307" cy="415498"/>
            </a:xfrm>
            <a:prstGeom prst="rect">
              <a:avLst/>
            </a:prstGeom>
            <a:noFill/>
          </p:spPr>
          <p:txBody>
            <a:bodyPr wrap="square" rtlCol="0">
              <a:spAutoFit/>
            </a:bodyPr>
            <a:lstStyle/>
            <a:p>
              <a:pPr>
                <a:buClr>
                  <a:srgbClr val="646464"/>
                </a:buClr>
              </a:pPr>
              <a:r>
                <a:rPr lang="en-US" sz="700" dirty="0">
                  <a:solidFill>
                    <a:srgbClr val="000000">
                      <a:lumMod val="75000"/>
                      <a:lumOff val="25000"/>
                    </a:srgbClr>
                  </a:solidFill>
                  <a:latin typeface="EYInterstate" panose="02000503020000020004" pitchFamily="2" charset="0"/>
                </a:rPr>
                <a:t>BP = Business Process</a:t>
              </a:r>
            </a:p>
          </p:txBody>
        </p:sp>
        <p:sp>
          <p:nvSpPr>
            <p:cNvPr id="606" name="TextBox 605">
              <a:extLst>
                <a:ext uri="{FF2B5EF4-FFF2-40B4-BE49-F238E27FC236}">
                  <a16:creationId xmlns:a16="http://schemas.microsoft.com/office/drawing/2014/main" id="{A847C785-F1C7-498D-91FA-4B4C3D3A760D}"/>
                </a:ext>
              </a:extLst>
            </p:cNvPr>
            <p:cNvSpPr txBox="1"/>
            <p:nvPr/>
          </p:nvSpPr>
          <p:spPr>
            <a:xfrm>
              <a:off x="1946105" y="2071261"/>
              <a:ext cx="1596557"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1050" b="1" i="0" u="none" strike="noStrike" kern="0" cap="none" spc="0" normalizeH="0" baseline="0" noProof="0" dirty="0">
                  <a:ln>
                    <a:noFill/>
                  </a:ln>
                  <a:solidFill>
                    <a:srgbClr val="000000">
                      <a:lumMod val="65000"/>
                      <a:lumOff val="35000"/>
                    </a:srgbClr>
                  </a:solidFill>
                  <a:effectLst/>
                  <a:uLnTx/>
                  <a:uFillTx/>
                  <a:latin typeface="EYInterstate" panose="02000503020000020004" pitchFamily="2" charset="0"/>
                </a:rPr>
                <a:t>Mission Critical </a:t>
              </a:r>
            </a:p>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1050" b="0" i="0" u="none" strike="noStrike" kern="0" cap="none" spc="0" normalizeH="0" baseline="0" noProof="0" dirty="0">
                  <a:ln>
                    <a:noFill/>
                  </a:ln>
                  <a:solidFill>
                    <a:srgbClr val="717074"/>
                  </a:solidFill>
                  <a:effectLst/>
                  <a:uLnTx/>
                  <a:uFillTx/>
                </a:rPr>
                <a:t>(RTO &lt;= n)</a:t>
              </a:r>
            </a:p>
          </p:txBody>
        </p:sp>
        <p:sp>
          <p:nvSpPr>
            <p:cNvPr id="607" name="TextBox 606">
              <a:extLst>
                <a:ext uri="{FF2B5EF4-FFF2-40B4-BE49-F238E27FC236}">
                  <a16:creationId xmlns:a16="http://schemas.microsoft.com/office/drawing/2014/main" id="{5A8F13C8-9DAB-4B2B-BCF2-79F64EB8797E}"/>
                </a:ext>
              </a:extLst>
            </p:cNvPr>
            <p:cNvSpPr txBox="1"/>
            <p:nvPr/>
          </p:nvSpPr>
          <p:spPr>
            <a:xfrm>
              <a:off x="3578351" y="2063857"/>
              <a:ext cx="1496448" cy="430887"/>
            </a:xfrm>
            <a:prstGeom prst="rect">
              <a:avLst/>
            </a:prstGeom>
            <a:noFill/>
          </p:spPr>
          <p:txBody>
            <a:bodyPr wrap="square" rtlCol="0">
              <a:spAutoFit/>
            </a:bodyPr>
            <a:lstStyle>
              <a:defPPr>
                <a:defRPr lang="en-US"/>
              </a:defPPr>
              <a:lvl1pPr algn="ctr">
                <a:spcBef>
                  <a:spcPts val="0"/>
                </a:spcBef>
                <a:spcAft>
                  <a:spcPts val="0"/>
                </a:spcAft>
                <a:buClr>
                  <a:schemeClr val="bg1"/>
                </a:buClr>
                <a:defRPr sz="1200" b="1">
                  <a:solidFill>
                    <a:srgbClr val="717074"/>
                  </a:solidFill>
                  <a:latin typeface="+mn-lt"/>
                </a:defRPr>
              </a:lvl1p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1050" b="1" i="0" u="none" strike="noStrike" kern="0" cap="none" spc="0" normalizeH="0" baseline="0" noProof="0" dirty="0">
                  <a:ln>
                    <a:noFill/>
                  </a:ln>
                  <a:solidFill>
                    <a:srgbClr val="000000">
                      <a:lumMod val="65000"/>
                      <a:lumOff val="35000"/>
                    </a:srgbClr>
                  </a:solidFill>
                  <a:effectLst/>
                  <a:uLnTx/>
                  <a:uFillTx/>
                  <a:latin typeface="EYInterstate" panose="02000503020000020004" pitchFamily="2" charset="0"/>
                </a:rPr>
                <a:t>Business Critical </a:t>
              </a:r>
            </a:p>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1050" b="0" i="0" u="none" strike="noStrike" kern="0" cap="none" spc="0" normalizeH="0" baseline="0" noProof="0" dirty="0">
                  <a:ln>
                    <a:noFill/>
                  </a:ln>
                  <a:solidFill>
                    <a:srgbClr val="717074"/>
                  </a:solidFill>
                  <a:effectLst/>
                  <a:uLnTx/>
                  <a:uFillTx/>
                  <a:latin typeface="Arial"/>
                </a:rPr>
                <a:t>(RTO &gt; n &amp; &lt;= n)</a:t>
              </a:r>
            </a:p>
          </p:txBody>
        </p:sp>
        <p:sp>
          <p:nvSpPr>
            <p:cNvPr id="608" name="TextBox 607">
              <a:extLst>
                <a:ext uri="{FF2B5EF4-FFF2-40B4-BE49-F238E27FC236}">
                  <a16:creationId xmlns:a16="http://schemas.microsoft.com/office/drawing/2014/main" id="{2D5987E9-EC8A-4895-8B3A-1C29CD91DC85}"/>
                </a:ext>
              </a:extLst>
            </p:cNvPr>
            <p:cNvSpPr txBox="1"/>
            <p:nvPr/>
          </p:nvSpPr>
          <p:spPr>
            <a:xfrm>
              <a:off x="5056662" y="2077834"/>
              <a:ext cx="1456543" cy="415498"/>
            </a:xfrm>
            <a:prstGeom prst="rect">
              <a:avLst/>
            </a:prstGeom>
            <a:noFill/>
          </p:spPr>
          <p:txBody>
            <a:bodyPr wrap="square" rtlCol="0">
              <a:spAutoFit/>
            </a:bodyPr>
            <a:lstStyle>
              <a:defPPr>
                <a:defRPr lang="en-US"/>
              </a:defPPr>
              <a:lvl1pPr algn="ctr">
                <a:spcBef>
                  <a:spcPts val="0"/>
                </a:spcBef>
                <a:spcAft>
                  <a:spcPts val="0"/>
                </a:spcAft>
                <a:buClr>
                  <a:schemeClr val="bg1"/>
                </a:buClr>
                <a:defRPr sz="1200" b="1">
                  <a:solidFill>
                    <a:srgbClr val="717074"/>
                  </a:solidFill>
                  <a:latin typeface="+mn-lt"/>
                </a:defRPr>
              </a:lvl1p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1050" b="1" i="0" u="none" strike="noStrike" kern="0" cap="none" spc="0" normalizeH="0" baseline="0" noProof="0" dirty="0">
                  <a:ln>
                    <a:noFill/>
                  </a:ln>
                  <a:solidFill>
                    <a:srgbClr val="000000">
                      <a:lumMod val="65000"/>
                      <a:lumOff val="35000"/>
                    </a:srgbClr>
                  </a:solidFill>
                  <a:effectLst/>
                  <a:uLnTx/>
                  <a:uFillTx/>
                  <a:latin typeface="EYInterstate" panose="02000503020000020004" pitchFamily="2" charset="0"/>
                </a:rPr>
                <a:t>Business Important </a:t>
              </a:r>
              <a:r>
                <a:rPr kumimoji="0" lang="en-US" sz="1050" b="0" i="0" u="none" strike="noStrike" kern="0" cap="none" spc="0" normalizeH="0" baseline="0" noProof="0" dirty="0">
                  <a:ln>
                    <a:noFill/>
                  </a:ln>
                  <a:solidFill>
                    <a:srgbClr val="717074"/>
                  </a:solidFill>
                  <a:effectLst/>
                  <a:uLnTx/>
                  <a:uFillTx/>
                  <a:latin typeface="Arial"/>
                </a:rPr>
                <a:t>(RTO &gt; n &amp; &lt;= n)</a:t>
              </a:r>
            </a:p>
          </p:txBody>
        </p:sp>
        <p:sp>
          <p:nvSpPr>
            <p:cNvPr id="609" name="TextBox 608">
              <a:extLst>
                <a:ext uri="{FF2B5EF4-FFF2-40B4-BE49-F238E27FC236}">
                  <a16:creationId xmlns:a16="http://schemas.microsoft.com/office/drawing/2014/main" id="{56705157-2BE1-41D3-BE48-7168FA3AB45D}"/>
                </a:ext>
              </a:extLst>
            </p:cNvPr>
            <p:cNvSpPr txBox="1"/>
            <p:nvPr/>
          </p:nvSpPr>
          <p:spPr>
            <a:xfrm>
              <a:off x="6702356" y="2083342"/>
              <a:ext cx="2381642" cy="430887"/>
            </a:xfrm>
            <a:prstGeom prst="rect">
              <a:avLst/>
            </a:prstGeom>
            <a:noFill/>
          </p:spPr>
          <p:txBody>
            <a:bodyPr wrap="square" rtlCol="0">
              <a:spAutoFit/>
            </a:bodyPr>
            <a:lstStyle>
              <a:defPPr>
                <a:defRPr lang="en-US"/>
              </a:defPPr>
              <a:lvl1pPr algn="ctr">
                <a:spcBef>
                  <a:spcPts val="0"/>
                </a:spcBef>
                <a:spcAft>
                  <a:spcPts val="0"/>
                </a:spcAft>
                <a:buClr>
                  <a:schemeClr val="bg1"/>
                </a:buClr>
                <a:defRPr sz="1200" b="1">
                  <a:solidFill>
                    <a:srgbClr val="717074"/>
                  </a:solidFill>
                  <a:latin typeface="+mn-lt"/>
                </a:defRPr>
              </a:lvl1p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1050" b="1" i="0" u="none" strike="noStrike" kern="0" cap="none" spc="0" normalizeH="0" baseline="0" noProof="0" dirty="0">
                  <a:ln>
                    <a:noFill/>
                  </a:ln>
                  <a:solidFill>
                    <a:srgbClr val="000000">
                      <a:lumMod val="65000"/>
                      <a:lumOff val="35000"/>
                    </a:srgbClr>
                  </a:solidFill>
                  <a:effectLst/>
                  <a:uLnTx/>
                  <a:uFillTx/>
                  <a:latin typeface="EYInterstate" panose="02000503020000020004" pitchFamily="2" charset="0"/>
                </a:rPr>
                <a:t>Business Supportive </a:t>
              </a:r>
            </a:p>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1050" b="0" i="0" u="none" strike="noStrike" kern="0" cap="none" spc="0" normalizeH="0" baseline="0" noProof="0" dirty="0">
                  <a:ln>
                    <a:noFill/>
                  </a:ln>
                  <a:solidFill>
                    <a:srgbClr val="717074"/>
                  </a:solidFill>
                  <a:effectLst/>
                  <a:uLnTx/>
                  <a:uFillTx/>
                  <a:latin typeface="Arial"/>
                </a:rPr>
                <a:t>(RTO &gt; n)</a:t>
              </a:r>
            </a:p>
          </p:txBody>
        </p:sp>
        <p:grpSp>
          <p:nvGrpSpPr>
            <p:cNvPr id="610" name="Group 609">
              <a:extLst>
                <a:ext uri="{FF2B5EF4-FFF2-40B4-BE49-F238E27FC236}">
                  <a16:creationId xmlns:a16="http://schemas.microsoft.com/office/drawing/2014/main" id="{61949D28-0DAE-47CC-8968-7463C35A6F2B}"/>
                </a:ext>
              </a:extLst>
            </p:cNvPr>
            <p:cNvGrpSpPr/>
            <p:nvPr/>
          </p:nvGrpSpPr>
          <p:grpSpPr>
            <a:xfrm>
              <a:off x="8487802" y="2664120"/>
              <a:ext cx="512677" cy="199745"/>
              <a:chOff x="7885676" y="2274397"/>
              <a:chExt cx="585230" cy="228013"/>
            </a:xfrm>
          </p:grpSpPr>
          <p:sp>
            <p:nvSpPr>
              <p:cNvPr id="611" name="Rectangle 610">
                <a:extLst>
                  <a:ext uri="{FF2B5EF4-FFF2-40B4-BE49-F238E27FC236}">
                    <a16:creationId xmlns:a16="http://schemas.microsoft.com/office/drawing/2014/main" id="{C4DCB95B-CAF7-4AAD-B69B-92C0570B4AB8}"/>
                  </a:ext>
                </a:extLst>
              </p:cNvPr>
              <p:cNvSpPr/>
              <p:nvPr/>
            </p:nvSpPr>
            <p:spPr>
              <a:xfrm>
                <a:off x="7927508" y="2274397"/>
                <a:ext cx="501567" cy="217707"/>
              </a:xfrm>
              <a:prstGeom prst="rect">
                <a:avLst/>
              </a:prstGeom>
              <a:solidFill>
                <a:srgbClr val="646464">
                  <a:lumMod val="40000"/>
                  <a:lumOff val="60000"/>
                </a:srgbClr>
              </a:solidFill>
              <a:ln w="3175" cap="flat" cmpd="sng" algn="ctr">
                <a:solidFill>
                  <a:srgbClr val="FFE600">
                    <a:shade val="50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612" name="TextBox 611">
                <a:extLst>
                  <a:ext uri="{FF2B5EF4-FFF2-40B4-BE49-F238E27FC236}">
                    <a16:creationId xmlns:a16="http://schemas.microsoft.com/office/drawing/2014/main" id="{9695D4A1-F5B0-419B-9627-7916C3EA642A}"/>
                  </a:ext>
                </a:extLst>
              </p:cNvPr>
              <p:cNvSpPr txBox="1"/>
              <p:nvPr/>
            </p:nvSpPr>
            <p:spPr>
              <a:xfrm>
                <a:off x="7885676" y="2275525"/>
                <a:ext cx="585230" cy="226885"/>
              </a:xfrm>
              <a:prstGeom prst="rect">
                <a:avLst/>
              </a:prstGeom>
              <a:noFill/>
              <a:ln>
                <a:solidFill>
                  <a:srgbClr val="000000"/>
                </a:solidFill>
              </a:ln>
            </p:spPr>
            <p:txBody>
              <a:bodyPr wrap="square" bIns="73152"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4.10</a:t>
                </a:r>
              </a:p>
            </p:txBody>
          </p:sp>
        </p:grpSp>
        <p:grpSp>
          <p:nvGrpSpPr>
            <p:cNvPr id="613" name="Group 612">
              <a:extLst>
                <a:ext uri="{FF2B5EF4-FFF2-40B4-BE49-F238E27FC236}">
                  <a16:creationId xmlns:a16="http://schemas.microsoft.com/office/drawing/2014/main" id="{596ED0AE-42B0-4F81-A10D-6358289FB091}"/>
                </a:ext>
              </a:extLst>
            </p:cNvPr>
            <p:cNvGrpSpPr/>
            <p:nvPr/>
          </p:nvGrpSpPr>
          <p:grpSpPr>
            <a:xfrm>
              <a:off x="8487802" y="2900293"/>
              <a:ext cx="512677" cy="201044"/>
              <a:chOff x="7885676" y="2543985"/>
              <a:chExt cx="585230" cy="229495"/>
            </a:xfrm>
          </p:grpSpPr>
          <p:sp>
            <p:nvSpPr>
              <p:cNvPr id="614" name="Rectangle 613">
                <a:extLst>
                  <a:ext uri="{FF2B5EF4-FFF2-40B4-BE49-F238E27FC236}">
                    <a16:creationId xmlns:a16="http://schemas.microsoft.com/office/drawing/2014/main" id="{3E7A45B5-F14B-4786-8F70-E1A47595CC81}"/>
                  </a:ext>
                </a:extLst>
              </p:cNvPr>
              <p:cNvSpPr/>
              <p:nvPr/>
            </p:nvSpPr>
            <p:spPr>
              <a:xfrm>
                <a:off x="7927508" y="2543985"/>
                <a:ext cx="501567" cy="217707"/>
              </a:xfrm>
              <a:prstGeom prst="rect">
                <a:avLst/>
              </a:prstGeom>
              <a:solidFill>
                <a:srgbClr val="646464">
                  <a:lumMod val="40000"/>
                  <a:lumOff val="60000"/>
                </a:srgbClr>
              </a:solidFill>
              <a:ln w="3175" cap="flat" cmpd="sng" algn="ctr">
                <a:solidFill>
                  <a:srgbClr val="FFE600">
                    <a:shade val="50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615" name="TextBox 614">
                <a:extLst>
                  <a:ext uri="{FF2B5EF4-FFF2-40B4-BE49-F238E27FC236}">
                    <a16:creationId xmlns:a16="http://schemas.microsoft.com/office/drawing/2014/main" id="{F3FD8BB1-CB15-49C2-A127-590A6417BAA4}"/>
                  </a:ext>
                </a:extLst>
              </p:cNvPr>
              <p:cNvSpPr txBox="1"/>
              <p:nvPr/>
            </p:nvSpPr>
            <p:spPr>
              <a:xfrm>
                <a:off x="7885676" y="2545113"/>
                <a:ext cx="585230" cy="228367"/>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4.4</a:t>
                </a:r>
              </a:p>
            </p:txBody>
          </p:sp>
        </p:grpSp>
        <p:grpSp>
          <p:nvGrpSpPr>
            <p:cNvPr id="616" name="Group 615">
              <a:extLst>
                <a:ext uri="{FF2B5EF4-FFF2-40B4-BE49-F238E27FC236}">
                  <a16:creationId xmlns:a16="http://schemas.microsoft.com/office/drawing/2014/main" id="{FA019F2B-7751-4882-8F25-1DDE0FE884F1}"/>
                </a:ext>
              </a:extLst>
            </p:cNvPr>
            <p:cNvGrpSpPr/>
            <p:nvPr/>
          </p:nvGrpSpPr>
          <p:grpSpPr>
            <a:xfrm>
              <a:off x="8487802" y="3361056"/>
              <a:ext cx="512677" cy="201044"/>
              <a:chOff x="7885676" y="3069953"/>
              <a:chExt cx="585230" cy="229495"/>
            </a:xfrm>
          </p:grpSpPr>
          <p:sp>
            <p:nvSpPr>
              <p:cNvPr id="617" name="Rectangle 616">
                <a:extLst>
                  <a:ext uri="{FF2B5EF4-FFF2-40B4-BE49-F238E27FC236}">
                    <a16:creationId xmlns:a16="http://schemas.microsoft.com/office/drawing/2014/main" id="{D13B2498-DA42-4716-B261-940BAAE4EB1E}"/>
                  </a:ext>
                </a:extLst>
              </p:cNvPr>
              <p:cNvSpPr/>
              <p:nvPr/>
            </p:nvSpPr>
            <p:spPr>
              <a:xfrm>
                <a:off x="7927508" y="3069953"/>
                <a:ext cx="501567" cy="217707"/>
              </a:xfrm>
              <a:prstGeom prst="rect">
                <a:avLst/>
              </a:prstGeom>
              <a:solidFill>
                <a:srgbClr val="646464">
                  <a:lumMod val="40000"/>
                  <a:lumOff val="60000"/>
                </a:srgbClr>
              </a:solidFill>
              <a:ln w="3175" cap="flat" cmpd="sng" algn="ctr">
                <a:solidFill>
                  <a:srgbClr val="FFE600">
                    <a:shade val="50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618" name="TextBox 617">
                <a:extLst>
                  <a:ext uri="{FF2B5EF4-FFF2-40B4-BE49-F238E27FC236}">
                    <a16:creationId xmlns:a16="http://schemas.microsoft.com/office/drawing/2014/main" id="{D59D2D20-F667-4649-9F51-7ED80E000D59}"/>
                  </a:ext>
                </a:extLst>
              </p:cNvPr>
              <p:cNvSpPr txBox="1"/>
              <p:nvPr/>
            </p:nvSpPr>
            <p:spPr>
              <a:xfrm>
                <a:off x="7885676" y="3071081"/>
                <a:ext cx="585230" cy="228367"/>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4.2</a:t>
                </a:r>
              </a:p>
            </p:txBody>
          </p:sp>
        </p:grpSp>
        <p:grpSp>
          <p:nvGrpSpPr>
            <p:cNvPr id="619" name="Group 618">
              <a:extLst>
                <a:ext uri="{FF2B5EF4-FFF2-40B4-BE49-F238E27FC236}">
                  <a16:creationId xmlns:a16="http://schemas.microsoft.com/office/drawing/2014/main" id="{F76155EF-EA60-4903-9DB7-C7DA4E5BD8D3}"/>
                </a:ext>
              </a:extLst>
            </p:cNvPr>
            <p:cNvGrpSpPr/>
            <p:nvPr/>
          </p:nvGrpSpPr>
          <p:grpSpPr>
            <a:xfrm>
              <a:off x="8488505" y="3132424"/>
              <a:ext cx="512677" cy="201044"/>
              <a:chOff x="7886479" y="2808965"/>
              <a:chExt cx="585230" cy="229495"/>
            </a:xfrm>
          </p:grpSpPr>
          <p:sp>
            <p:nvSpPr>
              <p:cNvPr id="620" name="Rectangle 619">
                <a:extLst>
                  <a:ext uri="{FF2B5EF4-FFF2-40B4-BE49-F238E27FC236}">
                    <a16:creationId xmlns:a16="http://schemas.microsoft.com/office/drawing/2014/main" id="{7A5F7D4B-C2A1-42F5-B262-398378DF54D7}"/>
                  </a:ext>
                </a:extLst>
              </p:cNvPr>
              <p:cNvSpPr/>
              <p:nvPr/>
            </p:nvSpPr>
            <p:spPr>
              <a:xfrm>
                <a:off x="7928311" y="2808965"/>
                <a:ext cx="501567" cy="217707"/>
              </a:xfrm>
              <a:prstGeom prst="rect">
                <a:avLst/>
              </a:prstGeom>
              <a:solidFill>
                <a:srgbClr val="646464">
                  <a:lumMod val="40000"/>
                  <a:lumOff val="60000"/>
                </a:srgbClr>
              </a:solidFill>
              <a:ln w="3175" cap="flat" cmpd="sng" algn="ctr">
                <a:solidFill>
                  <a:srgbClr val="FFE600">
                    <a:shade val="50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621" name="TextBox 620">
                <a:extLst>
                  <a:ext uri="{FF2B5EF4-FFF2-40B4-BE49-F238E27FC236}">
                    <a16:creationId xmlns:a16="http://schemas.microsoft.com/office/drawing/2014/main" id="{CF1C66A1-9F18-4915-81AC-CE6EA88A4779}"/>
                  </a:ext>
                </a:extLst>
              </p:cNvPr>
              <p:cNvSpPr txBox="1"/>
              <p:nvPr/>
            </p:nvSpPr>
            <p:spPr>
              <a:xfrm>
                <a:off x="7886479" y="2810093"/>
                <a:ext cx="585230" cy="228367"/>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4.3</a:t>
                </a:r>
              </a:p>
            </p:txBody>
          </p:sp>
        </p:grpSp>
        <p:grpSp>
          <p:nvGrpSpPr>
            <p:cNvPr id="622" name="Group 621">
              <a:extLst>
                <a:ext uri="{FF2B5EF4-FFF2-40B4-BE49-F238E27FC236}">
                  <a16:creationId xmlns:a16="http://schemas.microsoft.com/office/drawing/2014/main" id="{54694C60-DD2F-40BF-85BC-A3FACDBBB6E6}"/>
                </a:ext>
              </a:extLst>
            </p:cNvPr>
            <p:cNvGrpSpPr/>
            <p:nvPr/>
          </p:nvGrpSpPr>
          <p:grpSpPr>
            <a:xfrm>
              <a:off x="8487802" y="2436482"/>
              <a:ext cx="512677" cy="199745"/>
              <a:chOff x="7885676" y="2014544"/>
              <a:chExt cx="585230" cy="228013"/>
            </a:xfrm>
          </p:grpSpPr>
          <p:sp>
            <p:nvSpPr>
              <p:cNvPr id="623" name="Rectangle 622">
                <a:extLst>
                  <a:ext uri="{FF2B5EF4-FFF2-40B4-BE49-F238E27FC236}">
                    <a16:creationId xmlns:a16="http://schemas.microsoft.com/office/drawing/2014/main" id="{E1296996-607E-4964-8036-D38369DD5A7C}"/>
                  </a:ext>
                </a:extLst>
              </p:cNvPr>
              <p:cNvSpPr/>
              <p:nvPr/>
            </p:nvSpPr>
            <p:spPr>
              <a:xfrm>
                <a:off x="7927508" y="2014544"/>
                <a:ext cx="501567" cy="217707"/>
              </a:xfrm>
              <a:prstGeom prst="rect">
                <a:avLst/>
              </a:prstGeom>
              <a:solidFill>
                <a:srgbClr val="646464">
                  <a:lumMod val="40000"/>
                  <a:lumOff val="60000"/>
                </a:srgbClr>
              </a:solidFill>
              <a:ln w="3175" cap="flat" cmpd="sng" algn="ctr">
                <a:solidFill>
                  <a:srgbClr val="FFE600">
                    <a:shade val="50000"/>
                  </a:srgbClr>
                </a:solidFill>
                <a:prstDash val="solid"/>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ea typeface="+mn-ea"/>
                  <a:cs typeface="+mn-cs"/>
                </a:endParaRPr>
              </a:p>
            </p:txBody>
          </p:sp>
          <p:sp>
            <p:nvSpPr>
              <p:cNvPr id="624" name="TextBox 623">
                <a:extLst>
                  <a:ext uri="{FF2B5EF4-FFF2-40B4-BE49-F238E27FC236}">
                    <a16:creationId xmlns:a16="http://schemas.microsoft.com/office/drawing/2014/main" id="{88C95848-8942-44C6-8DD8-3315AAA27E3B}"/>
                  </a:ext>
                </a:extLst>
              </p:cNvPr>
              <p:cNvSpPr txBox="1"/>
              <p:nvPr/>
            </p:nvSpPr>
            <p:spPr>
              <a:xfrm>
                <a:off x="7885676" y="2015672"/>
                <a:ext cx="585230" cy="226885"/>
              </a:xfrm>
              <a:prstGeom prst="rect">
                <a:avLst/>
              </a:prstGeom>
              <a:noFill/>
              <a:ln>
                <a:solidFill>
                  <a:srgbClr val="000000"/>
                </a:solidFill>
              </a:ln>
            </p:spPr>
            <p:txBody>
              <a:bodyPr wrap="square" bIns="73152" rtlCol="0">
                <a:spAutoFit/>
              </a:bodyPr>
              <a:lstStyle/>
              <a:p>
                <a:pPr marL="0" marR="0" lvl="0" indent="0" algn="ctr" defTabSz="914400" eaLnBrk="1" fontAlgn="auto" latinLnBrk="0" hangingPunct="1">
                  <a:lnSpc>
                    <a:spcPct val="100000"/>
                  </a:lnSpc>
                  <a:spcBef>
                    <a:spcPts val="0"/>
                  </a:spcBef>
                  <a:spcAft>
                    <a:spcPts val="0"/>
                  </a:spcAft>
                  <a:buClr>
                    <a:srgbClr val="646464"/>
                  </a:buClr>
                  <a:buSzTx/>
                  <a:buFontTx/>
                  <a:buNone/>
                  <a:tabLst/>
                  <a:defRPr/>
                </a:pPr>
                <a:r>
                  <a:rPr kumimoji="0" lang="en-US" sz="700" b="0" i="0" u="none" strike="noStrike" kern="0" cap="none" spc="0" normalizeH="0" baseline="0" noProof="0" dirty="0">
                    <a:ln>
                      <a:noFill/>
                    </a:ln>
                    <a:solidFill>
                      <a:srgbClr val="000000">
                        <a:lumMod val="75000"/>
                        <a:lumOff val="25000"/>
                      </a:srgbClr>
                    </a:solidFill>
                    <a:effectLst/>
                    <a:uLnTx/>
                    <a:uFillTx/>
                    <a:latin typeface="EYInterstate" panose="02000503020000020004" pitchFamily="2" charset="0"/>
                  </a:rPr>
                  <a:t>BP 4.11</a:t>
                </a:r>
              </a:p>
            </p:txBody>
          </p:sp>
        </p:grpSp>
        <p:cxnSp>
          <p:nvCxnSpPr>
            <p:cNvPr id="625" name="Straight Connector 624">
              <a:extLst>
                <a:ext uri="{FF2B5EF4-FFF2-40B4-BE49-F238E27FC236}">
                  <a16:creationId xmlns:a16="http://schemas.microsoft.com/office/drawing/2014/main" id="{8B1943AE-BBFE-40A5-A268-C207810942CC}"/>
                </a:ext>
              </a:extLst>
            </p:cNvPr>
            <p:cNvCxnSpPr>
              <a:stCxn id="638" idx="0"/>
            </p:cNvCxnSpPr>
            <p:nvPr/>
          </p:nvCxnSpPr>
          <p:spPr>
            <a:xfrm flipV="1">
              <a:off x="2835161" y="3546197"/>
              <a:ext cx="327680" cy="1756866"/>
            </a:xfrm>
            <a:prstGeom prst="line">
              <a:avLst/>
            </a:prstGeom>
            <a:noFill/>
            <a:ln w="3175" cap="flat" cmpd="sng" algn="ctr">
              <a:solidFill>
                <a:srgbClr val="FF0000"/>
              </a:solidFill>
              <a:prstDash val="solid"/>
            </a:ln>
            <a:effectLst/>
          </p:spPr>
        </p:cxnSp>
        <p:cxnSp>
          <p:nvCxnSpPr>
            <p:cNvPr id="626" name="Straight Connector 625">
              <a:extLst>
                <a:ext uri="{FF2B5EF4-FFF2-40B4-BE49-F238E27FC236}">
                  <a16:creationId xmlns:a16="http://schemas.microsoft.com/office/drawing/2014/main" id="{D9E902E2-B6CA-4FE9-A695-49D5AFF6D846}"/>
                </a:ext>
              </a:extLst>
            </p:cNvPr>
            <p:cNvCxnSpPr>
              <a:stCxn id="638" idx="0"/>
            </p:cNvCxnSpPr>
            <p:nvPr/>
          </p:nvCxnSpPr>
          <p:spPr>
            <a:xfrm flipV="1">
              <a:off x="2835160" y="3545201"/>
              <a:ext cx="1209572" cy="1757860"/>
            </a:xfrm>
            <a:prstGeom prst="line">
              <a:avLst/>
            </a:prstGeom>
            <a:noFill/>
            <a:ln w="3175" cap="flat" cmpd="sng" algn="ctr">
              <a:solidFill>
                <a:srgbClr val="FF0000"/>
              </a:solidFill>
              <a:prstDash val="solid"/>
            </a:ln>
            <a:effectLst/>
          </p:spPr>
        </p:cxnSp>
        <p:cxnSp>
          <p:nvCxnSpPr>
            <p:cNvPr id="627" name="Straight Connector 626">
              <a:extLst>
                <a:ext uri="{FF2B5EF4-FFF2-40B4-BE49-F238E27FC236}">
                  <a16:creationId xmlns:a16="http://schemas.microsoft.com/office/drawing/2014/main" id="{7C116185-34D6-4C4B-B9D5-747152C9A472}"/>
                </a:ext>
              </a:extLst>
            </p:cNvPr>
            <p:cNvCxnSpPr/>
            <p:nvPr/>
          </p:nvCxnSpPr>
          <p:spPr>
            <a:xfrm flipV="1">
              <a:off x="2855206" y="3317564"/>
              <a:ext cx="1784589" cy="1994595"/>
            </a:xfrm>
            <a:prstGeom prst="line">
              <a:avLst/>
            </a:prstGeom>
            <a:noFill/>
            <a:ln w="3175" cap="flat" cmpd="sng" algn="ctr">
              <a:solidFill>
                <a:srgbClr val="FF0000"/>
              </a:solidFill>
              <a:prstDash val="solid"/>
            </a:ln>
            <a:effectLst/>
          </p:spPr>
        </p:cxnSp>
        <p:cxnSp>
          <p:nvCxnSpPr>
            <p:cNvPr id="628" name="Straight Connector 627">
              <a:extLst>
                <a:ext uri="{FF2B5EF4-FFF2-40B4-BE49-F238E27FC236}">
                  <a16:creationId xmlns:a16="http://schemas.microsoft.com/office/drawing/2014/main" id="{90264E4A-87BE-4C9E-B265-405CB4D122C7}"/>
                </a:ext>
              </a:extLst>
            </p:cNvPr>
            <p:cNvCxnSpPr>
              <a:stCxn id="638" idx="0"/>
            </p:cNvCxnSpPr>
            <p:nvPr/>
          </p:nvCxnSpPr>
          <p:spPr>
            <a:xfrm flipV="1">
              <a:off x="2835161" y="3084439"/>
              <a:ext cx="1803931" cy="2218622"/>
            </a:xfrm>
            <a:prstGeom prst="line">
              <a:avLst/>
            </a:prstGeom>
            <a:noFill/>
            <a:ln w="3175" cap="flat" cmpd="sng" algn="ctr">
              <a:solidFill>
                <a:srgbClr val="FF0000"/>
              </a:solidFill>
              <a:prstDash val="solid"/>
            </a:ln>
            <a:effectLst/>
          </p:spPr>
        </p:cxnSp>
        <p:cxnSp>
          <p:nvCxnSpPr>
            <p:cNvPr id="629" name="Straight Connector 628">
              <a:extLst>
                <a:ext uri="{FF2B5EF4-FFF2-40B4-BE49-F238E27FC236}">
                  <a16:creationId xmlns:a16="http://schemas.microsoft.com/office/drawing/2014/main" id="{D9CB9CC9-6482-4821-80F6-902904223CEA}"/>
                </a:ext>
              </a:extLst>
            </p:cNvPr>
            <p:cNvCxnSpPr/>
            <p:nvPr/>
          </p:nvCxnSpPr>
          <p:spPr>
            <a:xfrm flipV="1">
              <a:off x="2872152" y="3081235"/>
              <a:ext cx="2652549" cy="2214987"/>
            </a:xfrm>
            <a:prstGeom prst="line">
              <a:avLst/>
            </a:prstGeom>
            <a:noFill/>
            <a:ln w="3175" cap="flat" cmpd="sng" algn="ctr">
              <a:solidFill>
                <a:srgbClr val="FF0000"/>
              </a:solidFill>
              <a:prstDash val="solid"/>
            </a:ln>
            <a:effectLst/>
          </p:spPr>
        </p:cxnSp>
        <p:cxnSp>
          <p:nvCxnSpPr>
            <p:cNvPr id="630" name="Straight Connector 629">
              <a:extLst>
                <a:ext uri="{FF2B5EF4-FFF2-40B4-BE49-F238E27FC236}">
                  <a16:creationId xmlns:a16="http://schemas.microsoft.com/office/drawing/2014/main" id="{D5ADFD99-43BB-43A9-B7B6-F4A57269D87A}"/>
                </a:ext>
              </a:extLst>
            </p:cNvPr>
            <p:cNvCxnSpPr/>
            <p:nvPr/>
          </p:nvCxnSpPr>
          <p:spPr>
            <a:xfrm flipV="1">
              <a:off x="2838402" y="3545203"/>
              <a:ext cx="3280656" cy="1829136"/>
            </a:xfrm>
            <a:prstGeom prst="line">
              <a:avLst/>
            </a:prstGeom>
            <a:noFill/>
            <a:ln w="3175" cap="flat" cmpd="sng" algn="ctr">
              <a:solidFill>
                <a:srgbClr val="FF0000"/>
              </a:solidFill>
              <a:prstDash val="solid"/>
            </a:ln>
            <a:effectLst/>
          </p:spPr>
        </p:cxnSp>
        <p:cxnSp>
          <p:nvCxnSpPr>
            <p:cNvPr id="631" name="Straight Connector 630">
              <a:extLst>
                <a:ext uri="{FF2B5EF4-FFF2-40B4-BE49-F238E27FC236}">
                  <a16:creationId xmlns:a16="http://schemas.microsoft.com/office/drawing/2014/main" id="{1C366B4C-D18E-4C88-899E-8EDC25EA5EDF}"/>
                </a:ext>
              </a:extLst>
            </p:cNvPr>
            <p:cNvCxnSpPr>
              <a:stCxn id="638" idx="2"/>
            </p:cNvCxnSpPr>
            <p:nvPr/>
          </p:nvCxnSpPr>
          <p:spPr>
            <a:xfrm flipV="1">
              <a:off x="2780981" y="3084439"/>
              <a:ext cx="3338078" cy="2274898"/>
            </a:xfrm>
            <a:prstGeom prst="line">
              <a:avLst/>
            </a:prstGeom>
            <a:noFill/>
            <a:ln w="3175" cap="flat" cmpd="sng" algn="ctr">
              <a:solidFill>
                <a:srgbClr val="FF0000"/>
              </a:solidFill>
              <a:prstDash val="solid"/>
            </a:ln>
            <a:effectLst/>
          </p:spPr>
        </p:cxnSp>
        <p:cxnSp>
          <p:nvCxnSpPr>
            <p:cNvPr id="632" name="Straight Connector 631">
              <a:extLst>
                <a:ext uri="{FF2B5EF4-FFF2-40B4-BE49-F238E27FC236}">
                  <a16:creationId xmlns:a16="http://schemas.microsoft.com/office/drawing/2014/main" id="{CD513C27-80FC-4342-A520-BC16C6DFBC05}"/>
                </a:ext>
              </a:extLst>
            </p:cNvPr>
            <p:cNvCxnSpPr>
              <a:stCxn id="638" idx="7"/>
            </p:cNvCxnSpPr>
            <p:nvPr/>
          </p:nvCxnSpPr>
          <p:spPr>
            <a:xfrm flipV="1">
              <a:off x="2873472" y="2848274"/>
              <a:ext cx="3245587" cy="2471271"/>
            </a:xfrm>
            <a:prstGeom prst="line">
              <a:avLst/>
            </a:prstGeom>
            <a:noFill/>
            <a:ln w="3175" cap="flat" cmpd="sng" algn="ctr">
              <a:solidFill>
                <a:srgbClr val="FF0000"/>
              </a:solidFill>
              <a:prstDash val="solid"/>
            </a:ln>
            <a:effectLst/>
          </p:spPr>
        </p:cxnSp>
        <p:cxnSp>
          <p:nvCxnSpPr>
            <p:cNvPr id="633" name="Straight Connector 632">
              <a:extLst>
                <a:ext uri="{FF2B5EF4-FFF2-40B4-BE49-F238E27FC236}">
                  <a16:creationId xmlns:a16="http://schemas.microsoft.com/office/drawing/2014/main" id="{A5EC1054-7706-43B0-9A92-5BB60889CD4B}"/>
                </a:ext>
              </a:extLst>
            </p:cNvPr>
            <p:cNvCxnSpPr>
              <a:stCxn id="638" idx="0"/>
            </p:cNvCxnSpPr>
            <p:nvPr/>
          </p:nvCxnSpPr>
          <p:spPr>
            <a:xfrm flipV="1">
              <a:off x="2835161" y="3316568"/>
              <a:ext cx="4134529" cy="1986492"/>
            </a:xfrm>
            <a:prstGeom prst="line">
              <a:avLst/>
            </a:prstGeom>
            <a:noFill/>
            <a:ln w="3175" cap="flat" cmpd="sng" algn="ctr">
              <a:solidFill>
                <a:srgbClr val="FF0000"/>
              </a:solidFill>
              <a:prstDash val="solid"/>
            </a:ln>
            <a:effectLst/>
          </p:spPr>
        </p:cxnSp>
        <p:cxnSp>
          <p:nvCxnSpPr>
            <p:cNvPr id="634" name="Straight Connector 633">
              <a:extLst>
                <a:ext uri="{FF2B5EF4-FFF2-40B4-BE49-F238E27FC236}">
                  <a16:creationId xmlns:a16="http://schemas.microsoft.com/office/drawing/2014/main" id="{552FC502-91AC-42CB-8A6D-0A08219CF144}"/>
                </a:ext>
              </a:extLst>
            </p:cNvPr>
            <p:cNvCxnSpPr>
              <a:stCxn id="638" idx="6"/>
            </p:cNvCxnSpPr>
            <p:nvPr/>
          </p:nvCxnSpPr>
          <p:spPr>
            <a:xfrm flipV="1">
              <a:off x="2889341" y="3574338"/>
              <a:ext cx="5278084" cy="1785000"/>
            </a:xfrm>
            <a:prstGeom prst="line">
              <a:avLst/>
            </a:prstGeom>
            <a:noFill/>
            <a:ln w="3175" cap="flat" cmpd="sng" algn="ctr">
              <a:solidFill>
                <a:srgbClr val="FF0000"/>
              </a:solidFill>
              <a:prstDash val="solid"/>
            </a:ln>
            <a:effectLst/>
          </p:spPr>
        </p:cxnSp>
        <p:cxnSp>
          <p:nvCxnSpPr>
            <p:cNvPr id="635" name="Straight Connector 634">
              <a:extLst>
                <a:ext uri="{FF2B5EF4-FFF2-40B4-BE49-F238E27FC236}">
                  <a16:creationId xmlns:a16="http://schemas.microsoft.com/office/drawing/2014/main" id="{7BFEDA39-B5FF-4995-8F7E-5BA6188F8A0B}"/>
                </a:ext>
              </a:extLst>
            </p:cNvPr>
            <p:cNvCxnSpPr>
              <a:stCxn id="638" idx="3"/>
            </p:cNvCxnSpPr>
            <p:nvPr/>
          </p:nvCxnSpPr>
          <p:spPr>
            <a:xfrm flipV="1">
              <a:off x="2796848" y="3544208"/>
              <a:ext cx="5973555" cy="1854923"/>
            </a:xfrm>
            <a:prstGeom prst="line">
              <a:avLst/>
            </a:prstGeom>
            <a:noFill/>
            <a:ln w="3175" cap="flat" cmpd="sng" algn="ctr">
              <a:solidFill>
                <a:srgbClr val="FF0000"/>
              </a:solidFill>
              <a:prstDash val="solid"/>
            </a:ln>
            <a:effectLst/>
          </p:spPr>
        </p:cxnSp>
        <p:cxnSp>
          <p:nvCxnSpPr>
            <p:cNvPr id="636" name="Straight Connector 635">
              <a:extLst>
                <a:ext uri="{FF2B5EF4-FFF2-40B4-BE49-F238E27FC236}">
                  <a16:creationId xmlns:a16="http://schemas.microsoft.com/office/drawing/2014/main" id="{D3F0C406-5C4C-4282-8AB5-6C5D18C13CF2}"/>
                </a:ext>
              </a:extLst>
            </p:cNvPr>
            <p:cNvCxnSpPr>
              <a:stCxn id="638" idx="6"/>
            </p:cNvCxnSpPr>
            <p:nvPr/>
          </p:nvCxnSpPr>
          <p:spPr>
            <a:xfrm flipV="1">
              <a:off x="2889339" y="3083446"/>
              <a:ext cx="5881064" cy="2275892"/>
            </a:xfrm>
            <a:prstGeom prst="line">
              <a:avLst/>
            </a:prstGeom>
            <a:noFill/>
            <a:ln w="3175" cap="flat" cmpd="sng" algn="ctr">
              <a:solidFill>
                <a:srgbClr val="FF0000"/>
              </a:solidFill>
              <a:prstDash val="solid"/>
            </a:ln>
            <a:effectLst/>
          </p:spPr>
        </p:cxnSp>
        <p:cxnSp>
          <p:nvCxnSpPr>
            <p:cNvPr id="637" name="Straight Connector 636">
              <a:extLst>
                <a:ext uri="{FF2B5EF4-FFF2-40B4-BE49-F238E27FC236}">
                  <a16:creationId xmlns:a16="http://schemas.microsoft.com/office/drawing/2014/main" id="{C4052633-951F-43C5-A624-0758A99C8D0C}"/>
                </a:ext>
              </a:extLst>
            </p:cNvPr>
            <p:cNvCxnSpPr>
              <a:stCxn id="638" idx="0"/>
            </p:cNvCxnSpPr>
            <p:nvPr/>
          </p:nvCxnSpPr>
          <p:spPr>
            <a:xfrm flipV="1">
              <a:off x="2835160" y="2620636"/>
              <a:ext cx="5935245" cy="2682427"/>
            </a:xfrm>
            <a:prstGeom prst="line">
              <a:avLst/>
            </a:prstGeom>
            <a:noFill/>
            <a:ln w="3175" cap="flat" cmpd="sng" algn="ctr">
              <a:solidFill>
                <a:srgbClr val="FF0000"/>
              </a:solidFill>
              <a:prstDash val="solid"/>
            </a:ln>
            <a:effectLst/>
          </p:spPr>
        </p:cxnSp>
        <p:sp>
          <p:nvSpPr>
            <p:cNvPr id="638" name="Oval 637">
              <a:extLst>
                <a:ext uri="{FF2B5EF4-FFF2-40B4-BE49-F238E27FC236}">
                  <a16:creationId xmlns:a16="http://schemas.microsoft.com/office/drawing/2014/main" id="{431E531B-463B-4CBA-A667-385DF08BE918}"/>
                </a:ext>
              </a:extLst>
            </p:cNvPr>
            <p:cNvSpPr/>
            <p:nvPr/>
          </p:nvSpPr>
          <p:spPr>
            <a:xfrm>
              <a:off x="2780981" y="5303063"/>
              <a:ext cx="108360" cy="112551"/>
            </a:xfrm>
            <a:prstGeom prst="ellipse">
              <a:avLst/>
            </a:prstGeom>
            <a:solidFill>
              <a:srgbClr val="000000"/>
            </a:solidFill>
            <a:ln w="12700" cmpd="sng">
              <a:noFill/>
            </a:ln>
            <a:effectLst/>
          </p:spPr>
          <p:txBody>
            <a:bodyPr wrap="square" lIns="182880" tIns="137160" rIns="137160" bIns="137160" rtlCol="0" anchor="ctr">
              <a:noAutofit/>
            </a:bodyPr>
            <a:lstStyle/>
            <a:p>
              <a:pPr algn="ctr">
                <a:lnSpc>
                  <a:spcPct val="90000"/>
                </a:lnSpc>
                <a:spcBef>
                  <a:spcPts val="600"/>
                </a:spcBef>
              </a:pPr>
              <a:endParaRPr lang="en-US" dirty="0" err="1">
                <a:solidFill>
                  <a:srgbClr val="FFFFFF"/>
                </a:solidFill>
                <a:latin typeface="Arial"/>
              </a:endParaRPr>
            </a:p>
          </p:txBody>
        </p:sp>
        <p:cxnSp>
          <p:nvCxnSpPr>
            <p:cNvPr id="639" name="Straight Connector 638">
              <a:extLst>
                <a:ext uri="{FF2B5EF4-FFF2-40B4-BE49-F238E27FC236}">
                  <a16:creationId xmlns:a16="http://schemas.microsoft.com/office/drawing/2014/main" id="{DC85C525-31EA-439B-9DB8-A7964979C593}"/>
                </a:ext>
              </a:extLst>
            </p:cNvPr>
            <p:cNvCxnSpPr>
              <a:stCxn id="638" idx="0"/>
            </p:cNvCxnSpPr>
            <p:nvPr/>
          </p:nvCxnSpPr>
          <p:spPr>
            <a:xfrm flipV="1">
              <a:off x="2835160" y="3309041"/>
              <a:ext cx="269860" cy="1994022"/>
            </a:xfrm>
            <a:prstGeom prst="line">
              <a:avLst/>
            </a:prstGeom>
            <a:noFill/>
            <a:ln w="3175" cap="flat" cmpd="sng" algn="ctr">
              <a:solidFill>
                <a:srgbClr val="FF0000"/>
              </a:solidFill>
              <a:prstDash val="solid"/>
            </a:ln>
            <a:effectLst/>
          </p:spPr>
        </p:cxnSp>
        <p:cxnSp>
          <p:nvCxnSpPr>
            <p:cNvPr id="640" name="Straight Connector 639">
              <a:extLst>
                <a:ext uri="{FF2B5EF4-FFF2-40B4-BE49-F238E27FC236}">
                  <a16:creationId xmlns:a16="http://schemas.microsoft.com/office/drawing/2014/main" id="{6831DF6C-262F-4A9E-B0C6-B683B9C05BDA}"/>
                </a:ext>
              </a:extLst>
            </p:cNvPr>
            <p:cNvCxnSpPr>
              <a:stCxn id="638" idx="0"/>
            </p:cNvCxnSpPr>
            <p:nvPr/>
          </p:nvCxnSpPr>
          <p:spPr>
            <a:xfrm flipH="1" flipV="1">
              <a:off x="2582513" y="3086897"/>
              <a:ext cx="252649" cy="2216164"/>
            </a:xfrm>
            <a:prstGeom prst="line">
              <a:avLst/>
            </a:prstGeom>
            <a:noFill/>
            <a:ln w="3175" cap="flat" cmpd="sng" algn="ctr">
              <a:solidFill>
                <a:srgbClr val="FF0000"/>
              </a:solidFill>
              <a:prstDash val="solid"/>
            </a:ln>
            <a:effectLst/>
          </p:spPr>
        </p:cxnSp>
        <p:sp>
          <p:nvSpPr>
            <p:cNvPr id="641" name="Rectangle 640">
              <a:extLst>
                <a:ext uri="{FF2B5EF4-FFF2-40B4-BE49-F238E27FC236}">
                  <a16:creationId xmlns:a16="http://schemas.microsoft.com/office/drawing/2014/main" id="{A5396B46-755E-4D31-AC38-F2E5589012F4}"/>
                </a:ext>
              </a:extLst>
            </p:cNvPr>
            <p:cNvSpPr/>
            <p:nvPr/>
          </p:nvSpPr>
          <p:spPr>
            <a:xfrm>
              <a:off x="5668105" y="6149452"/>
              <a:ext cx="106486" cy="89004"/>
            </a:xfrm>
            <a:prstGeom prst="rect">
              <a:avLst/>
            </a:prstGeom>
            <a:solidFill>
              <a:srgbClr val="FFFF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642" name="Rectangle 641">
              <a:extLst>
                <a:ext uri="{FF2B5EF4-FFF2-40B4-BE49-F238E27FC236}">
                  <a16:creationId xmlns:a16="http://schemas.microsoft.com/office/drawing/2014/main" id="{17E39C43-EC99-4FFC-B890-1739349829E6}"/>
                </a:ext>
              </a:extLst>
            </p:cNvPr>
            <p:cNvSpPr/>
            <p:nvPr/>
          </p:nvSpPr>
          <p:spPr>
            <a:xfrm>
              <a:off x="5027914" y="6149452"/>
              <a:ext cx="106486" cy="89004"/>
            </a:xfrm>
            <a:prstGeom prst="rect">
              <a:avLst/>
            </a:prstGeom>
            <a:solidFill>
              <a:srgbClr val="66FF33"/>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643" name="Rectangle 642">
              <a:extLst>
                <a:ext uri="{FF2B5EF4-FFF2-40B4-BE49-F238E27FC236}">
                  <a16:creationId xmlns:a16="http://schemas.microsoft.com/office/drawing/2014/main" id="{C496582D-16FA-49FF-AF6C-ED288F30E815}"/>
                </a:ext>
              </a:extLst>
            </p:cNvPr>
            <p:cNvSpPr/>
            <p:nvPr/>
          </p:nvSpPr>
          <p:spPr>
            <a:xfrm>
              <a:off x="6406717" y="6149452"/>
              <a:ext cx="106486" cy="89004"/>
            </a:xfrm>
            <a:prstGeom prst="rect">
              <a:avLst/>
            </a:prstGeom>
            <a:solidFill>
              <a:srgbClr val="FF0000"/>
            </a:solidFill>
            <a:ln w="12700" cmpd="sng">
              <a:solidFill>
                <a:srgbClr val="000000">
                  <a:lumMod val="65000"/>
                  <a:lumOff val="35000"/>
                </a:srgbClr>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644" name="TextBox 643">
              <a:extLst>
                <a:ext uri="{FF2B5EF4-FFF2-40B4-BE49-F238E27FC236}">
                  <a16:creationId xmlns:a16="http://schemas.microsoft.com/office/drawing/2014/main" id="{8211CAE2-F0CB-4A8A-AE7F-00950D4A13C5}"/>
                </a:ext>
              </a:extLst>
            </p:cNvPr>
            <p:cNvSpPr txBox="1"/>
            <p:nvPr/>
          </p:nvSpPr>
          <p:spPr>
            <a:xfrm>
              <a:off x="5074800" y="6096335"/>
              <a:ext cx="486030" cy="200055"/>
            </a:xfrm>
            <a:prstGeom prst="rect">
              <a:avLst/>
            </a:prstGeom>
            <a:noFill/>
          </p:spPr>
          <p:txBody>
            <a:bodyPr wrap="none" rtlCol="0">
              <a:spAutoFit/>
            </a:bodyPr>
            <a:lstStyle/>
            <a:p>
              <a:pPr>
                <a:buClr>
                  <a:srgbClr val="646464"/>
                </a:buClr>
              </a:pPr>
              <a:r>
                <a:rPr lang="en-US" sz="700" dirty="0">
                  <a:solidFill>
                    <a:srgbClr val="000000">
                      <a:lumMod val="65000"/>
                      <a:lumOff val="35000"/>
                    </a:srgbClr>
                  </a:solidFill>
                  <a:latin typeface="EYInterstate" panose="02000503020000020004" pitchFamily="2" charset="0"/>
                </a:rPr>
                <a:t>No Gap</a:t>
              </a:r>
            </a:p>
          </p:txBody>
        </p:sp>
        <p:sp>
          <p:nvSpPr>
            <p:cNvPr id="645" name="TextBox 644">
              <a:extLst>
                <a:ext uri="{FF2B5EF4-FFF2-40B4-BE49-F238E27FC236}">
                  <a16:creationId xmlns:a16="http://schemas.microsoft.com/office/drawing/2014/main" id="{E10C4FCA-A9D5-4D72-8A88-0592D6261A81}"/>
                </a:ext>
              </a:extLst>
            </p:cNvPr>
            <p:cNvSpPr txBox="1"/>
            <p:nvPr/>
          </p:nvSpPr>
          <p:spPr>
            <a:xfrm>
              <a:off x="5718050" y="6096078"/>
              <a:ext cx="740908" cy="200055"/>
            </a:xfrm>
            <a:prstGeom prst="rect">
              <a:avLst/>
            </a:prstGeom>
            <a:noFill/>
          </p:spPr>
          <p:txBody>
            <a:bodyPr wrap="none" rtlCol="0">
              <a:spAutoFit/>
            </a:bodyPr>
            <a:lstStyle/>
            <a:p>
              <a:pPr>
                <a:buClr>
                  <a:srgbClr val="646464"/>
                </a:buClr>
              </a:pPr>
              <a:r>
                <a:rPr lang="en-US" sz="700" dirty="0">
                  <a:solidFill>
                    <a:srgbClr val="000000">
                      <a:lumMod val="65000"/>
                      <a:lumOff val="35000"/>
                    </a:srgbClr>
                  </a:solidFill>
                  <a:latin typeface="EYInterstate" panose="02000503020000020004" pitchFamily="2" charset="0"/>
                </a:rPr>
                <a:t>Misalignment</a:t>
              </a:r>
            </a:p>
          </p:txBody>
        </p:sp>
        <p:sp>
          <p:nvSpPr>
            <p:cNvPr id="646" name="TextBox 645">
              <a:extLst>
                <a:ext uri="{FF2B5EF4-FFF2-40B4-BE49-F238E27FC236}">
                  <a16:creationId xmlns:a16="http://schemas.microsoft.com/office/drawing/2014/main" id="{117005D0-0A2B-4277-A63D-EC1CDCC7CA69}"/>
                </a:ext>
              </a:extLst>
            </p:cNvPr>
            <p:cNvSpPr txBox="1"/>
            <p:nvPr/>
          </p:nvSpPr>
          <p:spPr>
            <a:xfrm>
              <a:off x="6467062" y="6096078"/>
              <a:ext cx="346570" cy="200055"/>
            </a:xfrm>
            <a:prstGeom prst="rect">
              <a:avLst/>
            </a:prstGeom>
            <a:noFill/>
          </p:spPr>
          <p:txBody>
            <a:bodyPr wrap="none" rtlCol="0">
              <a:spAutoFit/>
            </a:bodyPr>
            <a:lstStyle/>
            <a:p>
              <a:pPr>
                <a:buClr>
                  <a:srgbClr val="646464"/>
                </a:buClr>
              </a:pPr>
              <a:r>
                <a:rPr lang="en-US" sz="700" dirty="0">
                  <a:solidFill>
                    <a:srgbClr val="000000">
                      <a:lumMod val="65000"/>
                      <a:lumOff val="35000"/>
                    </a:srgbClr>
                  </a:solidFill>
                  <a:latin typeface="EYInterstate" panose="02000503020000020004" pitchFamily="2" charset="0"/>
                </a:rPr>
                <a:t>Gap</a:t>
              </a:r>
            </a:p>
          </p:txBody>
        </p:sp>
        <p:sp>
          <p:nvSpPr>
            <p:cNvPr id="647" name="Rectangle 646">
              <a:extLst>
                <a:ext uri="{FF2B5EF4-FFF2-40B4-BE49-F238E27FC236}">
                  <a16:creationId xmlns:a16="http://schemas.microsoft.com/office/drawing/2014/main" id="{BA317ECA-3622-427F-B74F-3ACAF572DC5E}"/>
                </a:ext>
              </a:extLst>
            </p:cNvPr>
            <p:cNvSpPr/>
            <p:nvPr/>
          </p:nvSpPr>
          <p:spPr>
            <a:xfrm>
              <a:off x="3865433" y="6096078"/>
              <a:ext cx="2934722" cy="203783"/>
            </a:xfrm>
            <a:prstGeom prst="rect">
              <a:avLst/>
            </a:prstGeom>
            <a:noFill/>
            <a:ln w="12700" cmpd="sng">
              <a:solidFill>
                <a:srgbClr val="646464"/>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b="0" i="0" u="none" strike="noStrike" kern="0" cap="none" spc="0" normalizeH="0" baseline="0" noProof="0" dirty="0" err="1">
                <a:ln>
                  <a:noFill/>
                </a:ln>
                <a:solidFill>
                  <a:srgbClr val="000000">
                    <a:lumMod val="65000"/>
                    <a:lumOff val="35000"/>
                  </a:srgbClr>
                </a:solidFill>
                <a:effectLst/>
                <a:uLnTx/>
                <a:uFillTx/>
                <a:latin typeface="EYInterstate" panose="02000503020000020004" pitchFamily="2" charset="0"/>
              </a:endParaRPr>
            </a:p>
          </p:txBody>
        </p:sp>
        <p:sp>
          <p:nvSpPr>
            <p:cNvPr id="648" name="TextBox 647">
              <a:extLst>
                <a:ext uri="{FF2B5EF4-FFF2-40B4-BE49-F238E27FC236}">
                  <a16:creationId xmlns:a16="http://schemas.microsoft.com/office/drawing/2014/main" id="{B78F20B3-95CE-4557-A6EE-595D8F94099B}"/>
                </a:ext>
              </a:extLst>
            </p:cNvPr>
            <p:cNvSpPr txBox="1"/>
            <p:nvPr/>
          </p:nvSpPr>
          <p:spPr>
            <a:xfrm>
              <a:off x="3832989" y="6103237"/>
              <a:ext cx="1175322" cy="200055"/>
            </a:xfrm>
            <a:prstGeom prst="rect">
              <a:avLst/>
            </a:prstGeom>
            <a:noFill/>
          </p:spPr>
          <p:txBody>
            <a:bodyPr wrap="none" rtlCol="0">
              <a:spAutoFit/>
            </a:bodyPr>
            <a:lstStyle/>
            <a:p>
              <a:pPr>
                <a:buClr>
                  <a:srgbClr val="646464"/>
                </a:buClr>
              </a:pPr>
              <a:r>
                <a:rPr lang="en-US" sz="700" b="1" dirty="0">
                  <a:solidFill>
                    <a:srgbClr val="000000">
                      <a:lumMod val="65000"/>
                      <a:lumOff val="35000"/>
                    </a:srgbClr>
                  </a:solidFill>
                  <a:latin typeface="EYInterstate" panose="02000503020000020004" pitchFamily="2" charset="0"/>
                </a:rPr>
                <a:t>Resiliency Capabilities:</a:t>
              </a:r>
            </a:p>
          </p:txBody>
        </p:sp>
        <p:pic>
          <p:nvPicPr>
            <p:cNvPr id="649" name="Picture 648">
              <a:extLst>
                <a:ext uri="{FF2B5EF4-FFF2-40B4-BE49-F238E27FC236}">
                  <a16:creationId xmlns:a16="http://schemas.microsoft.com/office/drawing/2014/main" id="{80E60738-AC44-4663-826D-D52F0FB13D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302" y="5569799"/>
              <a:ext cx="559781" cy="474082"/>
            </a:xfrm>
            <a:prstGeom prst="rect">
              <a:avLst/>
            </a:prstGeom>
          </p:spPr>
        </p:pic>
        <p:pic>
          <p:nvPicPr>
            <p:cNvPr id="650" name="Picture 649">
              <a:extLst>
                <a:ext uri="{FF2B5EF4-FFF2-40B4-BE49-F238E27FC236}">
                  <a16:creationId xmlns:a16="http://schemas.microsoft.com/office/drawing/2014/main" id="{CF67D32C-9C24-46E3-8B7F-5C4DBA6C7C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5304" y="5556731"/>
              <a:ext cx="559781" cy="474082"/>
            </a:xfrm>
            <a:prstGeom prst="rect">
              <a:avLst/>
            </a:prstGeom>
          </p:spPr>
        </p:pic>
        <p:pic>
          <p:nvPicPr>
            <p:cNvPr id="651" name="Picture 650">
              <a:extLst>
                <a:ext uri="{FF2B5EF4-FFF2-40B4-BE49-F238E27FC236}">
                  <a16:creationId xmlns:a16="http://schemas.microsoft.com/office/drawing/2014/main" id="{5207BCDA-CCB4-4744-93E7-E4338E0F9E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7726" y="5567513"/>
              <a:ext cx="559781" cy="474082"/>
            </a:xfrm>
            <a:prstGeom prst="rect">
              <a:avLst/>
            </a:prstGeom>
          </p:spPr>
        </p:pic>
        <p:pic>
          <p:nvPicPr>
            <p:cNvPr id="652" name="Picture 651">
              <a:extLst>
                <a:ext uri="{FF2B5EF4-FFF2-40B4-BE49-F238E27FC236}">
                  <a16:creationId xmlns:a16="http://schemas.microsoft.com/office/drawing/2014/main" id="{4B71D8BD-C723-4AD9-9C57-3DD916D24B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6744" y="5541903"/>
              <a:ext cx="559781" cy="474082"/>
            </a:xfrm>
            <a:prstGeom prst="rect">
              <a:avLst/>
            </a:prstGeom>
          </p:spPr>
        </p:pic>
      </p:grpSp>
    </p:spTree>
    <p:extLst>
      <p:ext uri="{BB962C8B-B14F-4D97-AF65-F5344CB8AC3E}">
        <p14:creationId xmlns:p14="http://schemas.microsoft.com/office/powerpoint/2010/main" val="46405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FACD4A-BE8C-49E4-8B12-C37E10747A3E}"/>
              </a:ext>
            </a:extLst>
          </p:cNvPr>
          <p:cNvSpPr>
            <a:spLocks noGrp="1"/>
          </p:cNvSpPr>
          <p:nvPr>
            <p:ph type="title"/>
          </p:nvPr>
        </p:nvSpPr>
        <p:spPr/>
        <p:txBody>
          <a:bodyPr/>
          <a:lstStyle/>
          <a:p>
            <a:r>
              <a:rPr lang="en-US" dirty="0"/>
              <a:t>Sample DR gap analysis output</a:t>
            </a:r>
            <a:br>
              <a:rPr lang="en-US" dirty="0"/>
            </a:br>
            <a:r>
              <a:rPr lang="en-US" sz="1600" dirty="0"/>
              <a:t>DR cost model including CAPEX and OPEX for various recovery solutions </a:t>
            </a:r>
          </a:p>
        </p:txBody>
      </p:sp>
      <p:sp>
        <p:nvSpPr>
          <p:cNvPr id="4" name="Slide Number Placeholder 3">
            <a:extLst>
              <a:ext uri="{FF2B5EF4-FFF2-40B4-BE49-F238E27FC236}">
                <a16:creationId xmlns:a16="http://schemas.microsoft.com/office/drawing/2014/main" id="{1E7EADE2-7ED2-4EDF-9F65-44F497454CA6}"/>
              </a:ext>
            </a:extLst>
          </p:cNvPr>
          <p:cNvSpPr>
            <a:spLocks noGrp="1"/>
          </p:cNvSpPr>
          <p:nvPr>
            <p:ph type="sldNum" sz="quarter" idx="4"/>
          </p:nvPr>
        </p:nvSpPr>
        <p:spPr/>
        <p:txBody>
          <a:bodyPr/>
          <a:lstStyle/>
          <a:p>
            <a:fld id="{F1BC30E3-FFE5-4B91-AA19-87A149EBB9EE}" type="slidenum">
              <a:rPr lang="en-US" smtClean="0"/>
              <a:pPr/>
              <a:t>11</a:t>
            </a:fld>
            <a:endParaRPr lang="en-US" dirty="0"/>
          </a:p>
        </p:txBody>
      </p:sp>
      <p:grpSp>
        <p:nvGrpSpPr>
          <p:cNvPr id="2" name="Group 1">
            <a:extLst>
              <a:ext uri="{FF2B5EF4-FFF2-40B4-BE49-F238E27FC236}">
                <a16:creationId xmlns:a16="http://schemas.microsoft.com/office/drawing/2014/main" id="{01DF39AB-142D-4B5D-A9B2-704603C0224E}"/>
              </a:ext>
            </a:extLst>
          </p:cNvPr>
          <p:cNvGrpSpPr>
            <a:grpSpLocks noChangeAspect="1"/>
          </p:cNvGrpSpPr>
          <p:nvPr/>
        </p:nvGrpSpPr>
        <p:grpSpPr>
          <a:xfrm>
            <a:off x="2661507" y="1365451"/>
            <a:ext cx="9165367" cy="4521543"/>
            <a:chOff x="2828915" y="1413278"/>
            <a:chExt cx="8994785" cy="4437390"/>
          </a:xfrm>
        </p:grpSpPr>
        <p:pic>
          <p:nvPicPr>
            <p:cNvPr id="8" name="Picture 7">
              <a:extLst>
                <a:ext uri="{FF2B5EF4-FFF2-40B4-BE49-F238E27FC236}">
                  <a16:creationId xmlns:a16="http://schemas.microsoft.com/office/drawing/2014/main" id="{AEACB6BC-0C94-4DE5-A9EB-9628D627F21B}"/>
                </a:ext>
              </a:extLst>
            </p:cNvPr>
            <p:cNvPicPr>
              <a:picLocks noChangeAspect="1"/>
            </p:cNvPicPr>
            <p:nvPr/>
          </p:nvPicPr>
          <p:blipFill>
            <a:blip r:embed="rId2"/>
            <a:stretch>
              <a:fillRect/>
            </a:stretch>
          </p:blipFill>
          <p:spPr>
            <a:xfrm>
              <a:off x="2828915" y="1413278"/>
              <a:ext cx="5839323" cy="374484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A49076B-D8D0-45AE-92D3-E2EF61741B86}"/>
                </a:ext>
              </a:extLst>
            </p:cNvPr>
            <p:cNvPicPr>
              <a:picLocks noChangeAspect="1"/>
            </p:cNvPicPr>
            <p:nvPr/>
          </p:nvPicPr>
          <p:blipFill>
            <a:blip r:embed="rId3"/>
            <a:stretch>
              <a:fillRect/>
            </a:stretch>
          </p:blipFill>
          <p:spPr>
            <a:xfrm>
              <a:off x="4030811" y="2162787"/>
              <a:ext cx="3779985" cy="351232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BAB931F-EA87-4563-A0E9-7D7384B3A7A8}"/>
                </a:ext>
              </a:extLst>
            </p:cNvPr>
            <p:cNvPicPr>
              <a:picLocks noChangeAspect="1"/>
            </p:cNvPicPr>
            <p:nvPr/>
          </p:nvPicPr>
          <p:blipFill>
            <a:blip r:embed="rId4"/>
            <a:stretch>
              <a:fillRect/>
            </a:stretch>
          </p:blipFill>
          <p:spPr>
            <a:xfrm>
              <a:off x="5551252" y="2548378"/>
              <a:ext cx="5243118" cy="227589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75F01346-F96E-4832-A6D8-2A43D6D66630}"/>
                </a:ext>
              </a:extLst>
            </p:cNvPr>
            <p:cNvPicPr>
              <a:picLocks noChangeAspect="1"/>
            </p:cNvPicPr>
            <p:nvPr/>
          </p:nvPicPr>
          <p:blipFill>
            <a:blip r:embed="rId5"/>
            <a:stretch>
              <a:fillRect/>
            </a:stretch>
          </p:blipFill>
          <p:spPr>
            <a:xfrm>
              <a:off x="7002970" y="3445292"/>
              <a:ext cx="4389758" cy="130878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6B1AEBF-A912-4E2A-BBBE-EC547A619B9C}"/>
                </a:ext>
              </a:extLst>
            </p:cNvPr>
            <p:cNvPicPr>
              <a:picLocks noChangeAspect="1"/>
            </p:cNvPicPr>
            <p:nvPr/>
          </p:nvPicPr>
          <p:blipFill>
            <a:blip r:embed="rId6"/>
            <a:stretch>
              <a:fillRect/>
            </a:stretch>
          </p:blipFill>
          <p:spPr>
            <a:xfrm>
              <a:off x="7277672" y="4027843"/>
              <a:ext cx="4328162" cy="128858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1A8FCBD-8281-45BA-8C28-55EFB28A3DBE}"/>
                </a:ext>
              </a:extLst>
            </p:cNvPr>
            <p:cNvPicPr>
              <a:picLocks noChangeAspect="1"/>
            </p:cNvPicPr>
            <p:nvPr/>
          </p:nvPicPr>
          <p:blipFill>
            <a:blip r:embed="rId7"/>
            <a:stretch>
              <a:fillRect/>
            </a:stretch>
          </p:blipFill>
          <p:spPr>
            <a:xfrm>
              <a:off x="7674197" y="4607593"/>
              <a:ext cx="4149503" cy="1243075"/>
            </a:xfrm>
            <a:prstGeom prst="rect">
              <a:avLst/>
            </a:prstGeom>
            <a:ln>
              <a:noFill/>
            </a:ln>
            <a:effectLst>
              <a:outerShdw blurRad="292100" dist="139700" dir="2700000" algn="tl" rotWithShape="0">
                <a:srgbClr val="333333">
                  <a:alpha val="65000"/>
                </a:srgbClr>
              </a:outerShdw>
            </a:effectLst>
          </p:spPr>
        </p:pic>
      </p:grpSp>
      <p:sp>
        <p:nvSpPr>
          <p:cNvPr id="14" name="Text Placeholder 6">
            <a:extLst>
              <a:ext uri="{FF2B5EF4-FFF2-40B4-BE49-F238E27FC236}">
                <a16:creationId xmlns:a16="http://schemas.microsoft.com/office/drawing/2014/main" id="{411B5AFF-618A-4C45-8705-0966F6852499}"/>
              </a:ext>
            </a:extLst>
          </p:cNvPr>
          <p:cNvSpPr txBox="1">
            <a:spLocks/>
          </p:cNvSpPr>
          <p:nvPr/>
        </p:nvSpPr>
        <p:spPr>
          <a:xfrm>
            <a:off x="371476" y="1365451"/>
            <a:ext cx="2068034" cy="4714875"/>
          </a:xfrm>
          <a:prstGeom prst="rect">
            <a:avLst/>
          </a:prstGeom>
        </p:spPr>
        <p:txBody>
          <a:bodyPr vert="horz" lIns="0" tIns="0" rIns="0" bIns="0" rtlCol="0" anchor="t" anchorCtr="0">
            <a:noAutofit/>
          </a:bodyPr>
          <a:lstStyle>
            <a:lvl1pPr marL="177800" indent="-177800"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The </a:t>
            </a:r>
            <a:r>
              <a:rPr lang="en-US" sz="1000" b="1" dirty="0"/>
              <a:t>DR cost model </a:t>
            </a:r>
            <a:r>
              <a:rPr lang="en-US" sz="1000" dirty="0"/>
              <a:t>is an outcome of the </a:t>
            </a:r>
            <a:r>
              <a:rPr lang="en-US" sz="1000" kern="0" dirty="0">
                <a:solidFill>
                  <a:schemeClr val="bg2"/>
                </a:solidFill>
              </a:rPr>
              <a:t>DR gap analysis. As we review the gaps </a:t>
            </a:r>
            <a:r>
              <a:rPr lang="en-US" sz="1000" dirty="0">
                <a:solidFill>
                  <a:schemeClr val="bg2"/>
                </a:solidFill>
              </a:rPr>
              <a:t>between applications RTO/RPO and existing capabilities, we will develop </a:t>
            </a:r>
            <a:r>
              <a:rPr lang="en-US" sz="1000" dirty="0"/>
              <a:t>recovery options and mapped these options to each application based on criticality tiers, architecture pattern and technology platform. </a:t>
            </a:r>
          </a:p>
          <a:p>
            <a:pPr marL="0" indent="0">
              <a:buNone/>
            </a:pPr>
            <a:endParaRPr lang="en-US" sz="1000" kern="0" dirty="0">
              <a:solidFill>
                <a:schemeClr val="bg2"/>
              </a:solidFill>
            </a:endParaRPr>
          </a:p>
          <a:p>
            <a:pPr marL="0" indent="0">
              <a:buNone/>
            </a:pPr>
            <a:r>
              <a:rPr lang="en-US" sz="1000" kern="0" dirty="0">
                <a:solidFill>
                  <a:schemeClr val="bg2"/>
                </a:solidFill>
              </a:rPr>
              <a:t>The IT </a:t>
            </a:r>
            <a:r>
              <a:rPr lang="en-US" sz="1000" dirty="0"/>
              <a:t>cost model will provide a rough order of magnitude (ROM) estimate of the DR costs to mitigate the gaps.</a:t>
            </a:r>
            <a:r>
              <a:rPr lang="en-US" sz="1000" dirty="0">
                <a:solidFill>
                  <a:srgbClr val="FF0000"/>
                </a:solidFill>
              </a:rPr>
              <a:t> </a:t>
            </a:r>
            <a:r>
              <a:rPr lang="en-US" sz="1000" dirty="0"/>
              <a:t>These estimates and model will be helpful when evaluating the various DR options and articulating the business case for closing recovery gaps and risks. </a:t>
            </a:r>
          </a:p>
        </p:txBody>
      </p:sp>
    </p:spTree>
    <p:extLst>
      <p:ext uri="{BB962C8B-B14F-4D97-AF65-F5344CB8AC3E}">
        <p14:creationId xmlns:p14="http://schemas.microsoft.com/office/powerpoint/2010/main" val="368180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ECD4A7-8072-4A94-BB6A-D517E804F4D1}"/>
              </a:ext>
            </a:extLst>
          </p:cNvPr>
          <p:cNvSpPr>
            <a:spLocks noGrp="1"/>
          </p:cNvSpPr>
          <p:nvPr>
            <p:ph type="body" sz="quarter" idx="10"/>
          </p:nvPr>
        </p:nvSpPr>
        <p:spPr/>
        <p:txBody>
          <a:bodyPr/>
          <a:lstStyle/>
          <a:p>
            <a:r>
              <a:rPr lang="en-US" dirty="0"/>
              <a:t>Detailed Approach</a:t>
            </a:r>
          </a:p>
        </p:txBody>
      </p:sp>
      <p:sp>
        <p:nvSpPr>
          <p:cNvPr id="4" name="Slide Number Placeholder 3">
            <a:extLst>
              <a:ext uri="{FF2B5EF4-FFF2-40B4-BE49-F238E27FC236}">
                <a16:creationId xmlns:a16="http://schemas.microsoft.com/office/drawing/2014/main" id="{7426194C-D083-4BCB-AD73-F1744E4787E2}"/>
              </a:ext>
            </a:extLst>
          </p:cNvPr>
          <p:cNvSpPr>
            <a:spLocks noGrp="1"/>
          </p:cNvSpPr>
          <p:nvPr>
            <p:ph type="sldNum" sz="quarter" idx="4"/>
          </p:nvPr>
        </p:nvSpPr>
        <p:spPr/>
        <p:txBody>
          <a:bodyPr/>
          <a:lstStyle/>
          <a:p>
            <a:fld id="{F1BC30E3-FFE5-4B91-AA19-87A149EBB9EE}" type="slidenum">
              <a:rPr lang="en-US" smtClean="0"/>
              <a:pPr/>
              <a:t>12</a:t>
            </a:fld>
            <a:endParaRPr lang="en-US" dirty="0"/>
          </a:p>
        </p:txBody>
      </p:sp>
    </p:spTree>
    <p:extLst>
      <p:ext uri="{BB962C8B-B14F-4D97-AF65-F5344CB8AC3E}">
        <p14:creationId xmlns:p14="http://schemas.microsoft.com/office/powerpoint/2010/main" val="107020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B888-FFDB-4246-BC0D-E2AC5501A6B1}"/>
              </a:ext>
            </a:extLst>
          </p:cNvPr>
          <p:cNvSpPr>
            <a:spLocks noGrp="1"/>
          </p:cNvSpPr>
          <p:nvPr>
            <p:ph type="title"/>
          </p:nvPr>
        </p:nvSpPr>
        <p:spPr/>
        <p:txBody>
          <a:bodyPr/>
          <a:lstStyle/>
          <a:p>
            <a:pPr lvl="0">
              <a:spcBef>
                <a:spcPts val="0"/>
              </a:spcBef>
              <a:spcAft>
                <a:spcPts val="1200"/>
              </a:spcAft>
              <a:defRPr/>
            </a:pPr>
            <a:r>
              <a:rPr lang="en-US" dirty="0"/>
              <a:t>Step </a:t>
            </a:r>
            <a:r>
              <a:rPr lang="en-US"/>
              <a:t>1 – Initiate and manage the project</a:t>
            </a:r>
            <a:endParaRPr lang="en-US" dirty="0"/>
          </a:p>
        </p:txBody>
      </p:sp>
      <p:sp>
        <p:nvSpPr>
          <p:cNvPr id="5" name="Slide Number Placeholder 4">
            <a:extLst>
              <a:ext uri="{FF2B5EF4-FFF2-40B4-BE49-F238E27FC236}">
                <a16:creationId xmlns:a16="http://schemas.microsoft.com/office/drawing/2014/main" id="{1BBFEA76-C90F-4B27-9317-720F65D9F4B1}"/>
              </a:ext>
            </a:extLst>
          </p:cNvPr>
          <p:cNvSpPr>
            <a:spLocks noGrp="1"/>
          </p:cNvSpPr>
          <p:nvPr>
            <p:ph type="sldNum" sz="quarter" idx="12"/>
          </p:nvPr>
        </p:nvSpPr>
        <p:spPr>
          <a:xfrm>
            <a:off x="363093" y="6516456"/>
            <a:ext cx="663066" cy="180000"/>
          </a:xfrm>
          <a:prstGeom prst="rect">
            <a:avLst/>
          </a:prstGeom>
        </p:spPr>
        <p:txBody>
          <a:bodyPr vert="horz" lIns="91440" tIns="45720" rIns="91440" bIns="45720" rtlCol="0" anchor="ctr"/>
          <a:lstStyle>
            <a:defPPr>
              <a:defRPr lang="en-US"/>
            </a:defPPr>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Page </a:t>
            </a:r>
            <a:fld id="{F1BC30E3-FFE5-4B91-AA19-87A149EBB9EE}" type="slidenum">
              <a:rPr smtClean="0"/>
              <a:pPr/>
              <a:t>13</a:t>
            </a:fld>
            <a:endParaRPr dirty="0"/>
          </a:p>
        </p:txBody>
      </p:sp>
      <p:sp>
        <p:nvSpPr>
          <p:cNvPr id="8" name="Rectangle 3">
            <a:extLst>
              <a:ext uri="{FF2B5EF4-FFF2-40B4-BE49-F238E27FC236}">
                <a16:creationId xmlns:a16="http://schemas.microsoft.com/office/drawing/2014/main" id="{FDC1343F-DFE1-4B8A-BB0A-52725F677654}"/>
              </a:ext>
            </a:extLst>
          </p:cNvPr>
          <p:cNvSpPr>
            <a:spLocks noChangeArrowheads="1"/>
          </p:cNvSpPr>
          <p:nvPr/>
        </p:nvSpPr>
        <p:spPr bwMode="auto">
          <a:xfrm>
            <a:off x="371477" y="1066163"/>
            <a:ext cx="10941565" cy="640080"/>
          </a:xfrm>
          <a:prstGeom prst="rect">
            <a:avLst/>
          </a:prstGeom>
          <a:noFill/>
          <a:ln w="3175">
            <a:solidFill>
              <a:schemeClr val="bg2">
                <a:lumMod val="50000"/>
                <a:lumOff val="50000"/>
              </a:schemeClr>
            </a:solidFill>
            <a:prstDash val="sysDash"/>
            <a:miter lim="800000"/>
            <a:headEnd/>
            <a:tailEnd/>
          </a:ln>
          <a:effectLst/>
        </p:spPr>
        <p:txBody>
          <a:bodyPr wrap="square" tIns="137160" bIns="100765" anchor="ctr" anchorCtr="0"/>
          <a:lstStyle/>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Perform project initiation activities prior to the project kick off such as project plan and governance with key participants, risk and change management, and quality assurance and data collection requests.  Perform project management activities throughout the engagement such as, risk and quality assurance, status reporting, executive updates, cross training, and knowledge-transfer.</a:t>
            </a:r>
          </a:p>
        </p:txBody>
      </p:sp>
      <p:sp>
        <p:nvSpPr>
          <p:cNvPr id="9" name="Text Box 4">
            <a:extLst>
              <a:ext uri="{FF2B5EF4-FFF2-40B4-BE49-F238E27FC236}">
                <a16:creationId xmlns:a16="http://schemas.microsoft.com/office/drawing/2014/main" id="{0EA179DE-BE56-4DFB-BF8A-15EE01FED43B}"/>
              </a:ext>
            </a:extLst>
          </p:cNvPr>
          <p:cNvSpPr txBox="1">
            <a:spLocks noChangeArrowheads="1"/>
          </p:cNvSpPr>
          <p:nvPr/>
        </p:nvSpPr>
        <p:spPr bwMode="auto">
          <a:xfrm>
            <a:off x="753559" y="964598"/>
            <a:ext cx="1136850"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latin typeface="+mj-lt"/>
              </a:rPr>
              <a:t>Activity Overview</a:t>
            </a:r>
          </a:p>
        </p:txBody>
      </p:sp>
      <p:sp>
        <p:nvSpPr>
          <p:cNvPr id="13" name="Rectangle 3">
            <a:extLst>
              <a:ext uri="{FF2B5EF4-FFF2-40B4-BE49-F238E27FC236}">
                <a16:creationId xmlns:a16="http://schemas.microsoft.com/office/drawing/2014/main" id="{77220230-A661-4699-8CF1-A15E76D48CB2}"/>
              </a:ext>
            </a:extLst>
          </p:cNvPr>
          <p:cNvSpPr>
            <a:spLocks noChangeArrowheads="1"/>
          </p:cNvSpPr>
          <p:nvPr/>
        </p:nvSpPr>
        <p:spPr bwMode="auto">
          <a:xfrm>
            <a:off x="371479" y="1838849"/>
            <a:ext cx="7300507" cy="4205993"/>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defTabSz="1007622" fontAlgn="base">
              <a:spcAft>
                <a:spcPct val="0"/>
              </a:spcAft>
              <a:buClr>
                <a:srgbClr val="DAD9AD"/>
              </a:buClr>
            </a:pPr>
            <a:endParaRPr lang="en-US" sz="1099" kern="0" dirty="0">
              <a:solidFill>
                <a:schemeClr val="bg2"/>
              </a:solidFill>
              <a:latin typeface="Arial"/>
            </a:endParaRPr>
          </a:p>
        </p:txBody>
      </p:sp>
      <p:sp>
        <p:nvSpPr>
          <p:cNvPr id="14" name="Text Box 4">
            <a:extLst>
              <a:ext uri="{FF2B5EF4-FFF2-40B4-BE49-F238E27FC236}">
                <a16:creationId xmlns:a16="http://schemas.microsoft.com/office/drawing/2014/main" id="{D8D205CF-CB3A-411F-9E4D-C6A0EC7617AC}"/>
              </a:ext>
            </a:extLst>
          </p:cNvPr>
          <p:cNvSpPr txBox="1">
            <a:spLocks noChangeArrowheads="1"/>
          </p:cNvSpPr>
          <p:nvPr/>
        </p:nvSpPr>
        <p:spPr bwMode="auto">
          <a:xfrm>
            <a:off x="764411" y="1758009"/>
            <a:ext cx="1269899"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latin typeface="+mj-lt"/>
              </a:rPr>
              <a:t>Approach and Tasks</a:t>
            </a:r>
          </a:p>
        </p:txBody>
      </p:sp>
      <p:sp>
        <p:nvSpPr>
          <p:cNvPr id="15" name="Rectangle 14">
            <a:extLst>
              <a:ext uri="{FF2B5EF4-FFF2-40B4-BE49-F238E27FC236}">
                <a16:creationId xmlns:a16="http://schemas.microsoft.com/office/drawing/2014/main" id="{3BCC9F4E-3283-442A-BE79-0EB9D4E7B31F}"/>
              </a:ext>
            </a:extLst>
          </p:cNvPr>
          <p:cNvSpPr/>
          <p:nvPr/>
        </p:nvSpPr>
        <p:spPr>
          <a:xfrm>
            <a:off x="371476" y="2040645"/>
            <a:ext cx="7288584" cy="3970318"/>
          </a:xfrm>
          <a:prstGeom prst="rect">
            <a:avLst/>
          </a:prstGeom>
        </p:spPr>
        <p:txBody>
          <a:bodyPr wrap="square">
            <a:spAutoFit/>
          </a:bodyPr>
          <a:lstStyle/>
          <a:p>
            <a:pPr defTabSz="1218530"/>
            <a:r>
              <a:rPr lang="en-US" sz="900" dirty="0">
                <a:solidFill>
                  <a:schemeClr val="bg2"/>
                </a:solidFill>
                <a:latin typeface="+mj-lt"/>
              </a:rPr>
              <a:t>The key tasks involved in this activity include:</a:t>
            </a:r>
          </a:p>
          <a:p>
            <a:pPr marL="3175" indent="-228600"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Develop a project plan detailing the activities and milestones of the project</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Establish the project governance structure by identifying the roles and responsibilities of the different groups required to conduct a successful project and the [CLIENT] and EY resources who will participate</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Coordinate with [CLIENT] to drive a disciplined project management approach, supported by tailored templates and integrated within a variety of existing [CLIENT] project management tools as needed. EY will utilize the following project management key enabler throughout the engagement:</a:t>
            </a:r>
          </a:p>
          <a:p>
            <a:pPr marL="803275" lvl="1" indent="-341313" defTabSz="1218530">
              <a:buFont typeface="+mj-lt"/>
              <a:buAutoNum type="alphaLcParenR"/>
            </a:pPr>
            <a:r>
              <a:rPr lang="en-US" sz="900" dirty="0">
                <a:solidFill>
                  <a:schemeClr val="bg2"/>
                </a:solidFill>
              </a:rPr>
              <a:t>Planning and milestone management</a:t>
            </a:r>
          </a:p>
          <a:p>
            <a:pPr marL="803275" lvl="1" indent="-341313" defTabSz="1218530">
              <a:buFont typeface="+mj-lt"/>
              <a:buAutoNum type="alphaLcParenR"/>
            </a:pPr>
            <a:r>
              <a:rPr lang="en-US" sz="900" dirty="0">
                <a:solidFill>
                  <a:schemeClr val="bg2"/>
                </a:solidFill>
              </a:rPr>
              <a:t>Status reporting including progress dashboard, issue, risk, dependency, etc.</a:t>
            </a:r>
          </a:p>
          <a:p>
            <a:pPr marL="803275" lvl="1" indent="-341313" defTabSz="1218530">
              <a:buFont typeface="+mj-lt"/>
              <a:buAutoNum type="alphaLcParenR"/>
            </a:pPr>
            <a:r>
              <a:rPr lang="en-US" sz="900" dirty="0">
                <a:solidFill>
                  <a:schemeClr val="bg2"/>
                </a:solidFill>
              </a:rPr>
              <a:t>Governance, communications, and stakeholder management</a:t>
            </a:r>
          </a:p>
          <a:p>
            <a:pPr marL="803275" lvl="1" indent="-341313" defTabSz="1218530">
              <a:buFont typeface="+mj-lt"/>
              <a:buAutoNum type="alphaLcParenR"/>
            </a:pPr>
            <a:r>
              <a:rPr lang="en-US" sz="900" dirty="0">
                <a:solidFill>
                  <a:schemeClr val="bg2"/>
                </a:solidFill>
              </a:rPr>
              <a:t>Quality management</a:t>
            </a:r>
          </a:p>
          <a:p>
            <a:pPr marL="803275" lvl="1" indent="-341313" defTabSz="1218530">
              <a:buFont typeface="+mj-lt"/>
              <a:buAutoNum type="alphaLcParenR"/>
            </a:pPr>
            <a:r>
              <a:rPr lang="en-US" sz="900" dirty="0">
                <a:solidFill>
                  <a:schemeClr val="bg2"/>
                </a:solidFill>
              </a:rPr>
              <a:t>Change management</a:t>
            </a:r>
          </a:p>
          <a:p>
            <a:pPr marL="461962" lvl="1" defTabSz="1218530"/>
            <a:endParaRPr lang="en-US" sz="900" dirty="0">
              <a:solidFill>
                <a:schemeClr val="bg2"/>
              </a:solidFill>
            </a:endParaRPr>
          </a:p>
          <a:p>
            <a:pPr marL="461963" indent="-231775" defTabSz="1218530">
              <a:buFont typeface="+mj-lt"/>
              <a:buAutoNum type="arabicPeriod"/>
            </a:pPr>
            <a:r>
              <a:rPr lang="en-US" sz="900" dirty="0">
                <a:solidFill>
                  <a:schemeClr val="bg2"/>
                </a:solidFill>
              </a:rPr>
              <a:t>Conduct a kick-off meeting with the project stakeholders to present and confirm the engagement team governance structure, objectives, scope, timelines, success criteria, data collection requirements, assumptions, and methodologies that will be used</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Begin collecting relevant project documentation (e.g., [CLIENT] org charts, resiliency frameworks, past BIAs, etc.)</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Coordinate with the [CLIENT] business teams in the identification of key stakeholders for the BIA and the BIA-Lite workshops and IT and Procurement for the DR gap analysis</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Start categorizing and grouping the BIAs completed in 2018/2019 and the departments for a BIA-Lite into workshop sessions that will be conducted together. EY’s approach is to complete multiple departments or processes in one workshop.</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Support knowledge transfer and cross-training with [CLIENT] DR and BC stakeholders throughout the project</a:t>
            </a:r>
          </a:p>
        </p:txBody>
      </p:sp>
      <p:grpSp>
        <p:nvGrpSpPr>
          <p:cNvPr id="3" name="Group 2">
            <a:extLst>
              <a:ext uri="{FF2B5EF4-FFF2-40B4-BE49-F238E27FC236}">
                <a16:creationId xmlns:a16="http://schemas.microsoft.com/office/drawing/2014/main" id="{C7986CC2-A2EF-4A8E-A2D7-C2D03CFEEAC7}"/>
              </a:ext>
            </a:extLst>
          </p:cNvPr>
          <p:cNvGrpSpPr/>
          <p:nvPr/>
        </p:nvGrpSpPr>
        <p:grpSpPr>
          <a:xfrm>
            <a:off x="10396728" y="91440"/>
            <a:ext cx="910102" cy="931241"/>
            <a:chOff x="4160871" y="1113768"/>
            <a:chExt cx="910102" cy="931241"/>
          </a:xfrm>
        </p:grpSpPr>
        <p:sp>
          <p:nvSpPr>
            <p:cNvPr id="16" name="Oval 15">
              <a:extLst>
                <a:ext uri="{FF2B5EF4-FFF2-40B4-BE49-F238E27FC236}">
                  <a16:creationId xmlns:a16="http://schemas.microsoft.com/office/drawing/2014/main" id="{37A522B2-94AD-4CA0-AA88-2C7D100F3155}"/>
                </a:ext>
              </a:extLst>
            </p:cNvPr>
            <p:cNvSpPr/>
            <p:nvPr/>
          </p:nvSpPr>
          <p:spPr>
            <a:xfrm>
              <a:off x="4160871" y="1134907"/>
              <a:ext cx="910102" cy="910102"/>
            </a:xfrm>
            <a:prstGeom prst="ellipse">
              <a:avLst/>
            </a:prstGeom>
            <a:solidFill>
              <a:srgbClr val="54606B"/>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2E2E38"/>
                </a:solidFill>
                <a:effectLst/>
                <a:uLnTx/>
                <a:uFillTx/>
                <a:latin typeface="EYInterstate Light"/>
                <a:ea typeface="+mn-ea"/>
                <a:cs typeface="+mn-cs"/>
              </a:endParaRPr>
            </a:p>
          </p:txBody>
        </p:sp>
        <p:pic>
          <p:nvPicPr>
            <p:cNvPr id="21" name="Graphic 20" descr="Hierarchy">
              <a:extLst>
                <a:ext uri="{FF2B5EF4-FFF2-40B4-BE49-F238E27FC236}">
                  <a16:creationId xmlns:a16="http://schemas.microsoft.com/office/drawing/2014/main" id="{EB2A9BC7-6394-4BD0-B07B-C108BC9A91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6004" y="1113768"/>
              <a:ext cx="839837" cy="807413"/>
            </a:xfrm>
            <a:prstGeom prst="rect">
              <a:avLst/>
            </a:prstGeom>
          </p:spPr>
        </p:pic>
      </p:grpSp>
      <p:sp>
        <p:nvSpPr>
          <p:cNvPr id="20" name="Rectangle 3">
            <a:extLst>
              <a:ext uri="{FF2B5EF4-FFF2-40B4-BE49-F238E27FC236}">
                <a16:creationId xmlns:a16="http://schemas.microsoft.com/office/drawing/2014/main" id="{BF180259-0F6C-4BDA-9C83-8FB2DBA95119}"/>
              </a:ext>
            </a:extLst>
          </p:cNvPr>
          <p:cNvSpPr>
            <a:spLocks noChangeArrowheads="1"/>
          </p:cNvSpPr>
          <p:nvPr/>
        </p:nvSpPr>
        <p:spPr bwMode="auto">
          <a:xfrm>
            <a:off x="7835580" y="3344779"/>
            <a:ext cx="3477462" cy="2700062"/>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Arial"/>
            </a:endParaRPr>
          </a:p>
        </p:txBody>
      </p:sp>
      <p:sp>
        <p:nvSpPr>
          <p:cNvPr id="22" name="Text Box 4">
            <a:extLst>
              <a:ext uri="{FF2B5EF4-FFF2-40B4-BE49-F238E27FC236}">
                <a16:creationId xmlns:a16="http://schemas.microsoft.com/office/drawing/2014/main" id="{EF3A4A8B-1A58-4B1D-A31E-FE1B628CA014}"/>
              </a:ext>
            </a:extLst>
          </p:cNvPr>
          <p:cNvSpPr txBox="1">
            <a:spLocks noChangeArrowheads="1"/>
          </p:cNvSpPr>
          <p:nvPr/>
        </p:nvSpPr>
        <p:spPr bwMode="auto">
          <a:xfrm>
            <a:off x="8006935" y="3247934"/>
            <a:ext cx="2154757"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t>Activity Outcomes and Deliverables</a:t>
            </a:r>
          </a:p>
        </p:txBody>
      </p:sp>
      <p:sp>
        <p:nvSpPr>
          <p:cNvPr id="23" name="Rectangle 3">
            <a:extLst>
              <a:ext uri="{FF2B5EF4-FFF2-40B4-BE49-F238E27FC236}">
                <a16:creationId xmlns:a16="http://schemas.microsoft.com/office/drawing/2014/main" id="{804FAB14-16E5-4F5C-82FA-D970B391C8F7}"/>
              </a:ext>
            </a:extLst>
          </p:cNvPr>
          <p:cNvSpPr>
            <a:spLocks noChangeArrowheads="1"/>
          </p:cNvSpPr>
          <p:nvPr/>
        </p:nvSpPr>
        <p:spPr bwMode="auto">
          <a:xfrm>
            <a:off x="7835580" y="1838849"/>
            <a:ext cx="3477462" cy="1248533"/>
          </a:xfrm>
          <a:prstGeom prst="rect">
            <a:avLst/>
          </a:prstGeom>
          <a:solidFill>
            <a:srgbClr val="5C9A1B"/>
          </a:solid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mj-lt"/>
            </a:endParaRPr>
          </a:p>
        </p:txBody>
      </p:sp>
      <p:sp>
        <p:nvSpPr>
          <p:cNvPr id="25" name="Rectangle 14">
            <a:extLst>
              <a:ext uri="{FF2B5EF4-FFF2-40B4-BE49-F238E27FC236}">
                <a16:creationId xmlns:a16="http://schemas.microsoft.com/office/drawing/2014/main" id="{C8F513DD-C940-422F-B806-871431E20589}"/>
              </a:ext>
            </a:extLst>
          </p:cNvPr>
          <p:cNvSpPr/>
          <p:nvPr/>
        </p:nvSpPr>
        <p:spPr>
          <a:xfrm>
            <a:off x="7928771" y="1908293"/>
            <a:ext cx="3348230" cy="1169551"/>
          </a:xfrm>
          <a:prstGeom prst="rect">
            <a:avLst/>
          </a:prstGeom>
        </p:spPr>
        <p:txBody>
          <a:bodyPr wrap="square">
            <a:spAutoFit/>
          </a:bodyPr>
          <a:lstStyle/>
          <a:p>
            <a:pPr defTabSz="1218530"/>
            <a:r>
              <a:rPr lang="en-GB" sz="1000" b="1" kern="0" dirty="0"/>
              <a:t>Value to [CLIENT]</a:t>
            </a:r>
          </a:p>
          <a:p>
            <a:pPr defTabSz="1218530"/>
            <a:r>
              <a:rPr lang="en-US" sz="1000" dirty="0"/>
              <a:t>An organized project with governance and communications protocols to effectively manage the activities; prep activities to enable the project team to hit the ground running on Day 1; knowledge transfer enable [CLIENT] to continue and sustain the BC and DR program efforts</a:t>
            </a:r>
          </a:p>
        </p:txBody>
      </p:sp>
      <p:sp>
        <p:nvSpPr>
          <p:cNvPr id="27" name="Rectangle 14">
            <a:extLst>
              <a:ext uri="{FF2B5EF4-FFF2-40B4-BE49-F238E27FC236}">
                <a16:creationId xmlns:a16="http://schemas.microsoft.com/office/drawing/2014/main" id="{D23FFB35-35B4-4FEB-A289-47F707BFBC97}"/>
              </a:ext>
            </a:extLst>
          </p:cNvPr>
          <p:cNvSpPr/>
          <p:nvPr/>
        </p:nvSpPr>
        <p:spPr>
          <a:xfrm>
            <a:off x="7928771" y="3310994"/>
            <a:ext cx="3348230" cy="1332775"/>
          </a:xfrm>
          <a:prstGeom prst="rect">
            <a:avLst/>
          </a:prstGeom>
        </p:spPr>
        <p:txBody>
          <a:bodyPr wrap="square" anchor="ctr" anchorCtr="0">
            <a:noAutofit/>
          </a:bodyPr>
          <a:lstStyle/>
          <a:p>
            <a:pPr marL="228600" indent="-228600" defTabSz="1218530">
              <a:buFont typeface="+mj-lt"/>
              <a:buAutoNum type="arabicPeriod"/>
            </a:pPr>
            <a:r>
              <a:rPr lang="en-US" sz="900" dirty="0">
                <a:solidFill>
                  <a:schemeClr val="bg2"/>
                </a:solidFill>
              </a:rPr>
              <a:t>Kick-off presentation</a:t>
            </a:r>
          </a:p>
          <a:p>
            <a:pPr marL="228600" indent="-228600" defTabSz="1218530">
              <a:buFont typeface="+mj-lt"/>
              <a:buAutoNum type="arabicPeriod"/>
            </a:pPr>
            <a:r>
              <a:rPr lang="en-US" sz="900" dirty="0">
                <a:solidFill>
                  <a:schemeClr val="bg2"/>
                </a:solidFill>
              </a:rPr>
              <a:t>Project governance model</a:t>
            </a:r>
          </a:p>
          <a:p>
            <a:pPr marL="228600" indent="-228600" defTabSz="1218530">
              <a:buFont typeface="+mj-lt"/>
              <a:buAutoNum type="arabicPeriod"/>
            </a:pPr>
            <a:r>
              <a:rPr lang="en-US" sz="900" dirty="0">
                <a:solidFill>
                  <a:schemeClr val="bg2"/>
                </a:solidFill>
              </a:rPr>
              <a:t>Detailed project plan</a:t>
            </a:r>
          </a:p>
          <a:p>
            <a:pPr marL="228600" indent="-228600" defTabSz="1218530">
              <a:buFont typeface="+mj-lt"/>
              <a:buAutoNum type="arabicPeriod"/>
            </a:pPr>
            <a:r>
              <a:rPr lang="en-US" sz="900" dirty="0">
                <a:solidFill>
                  <a:schemeClr val="bg2"/>
                </a:solidFill>
              </a:rPr>
              <a:t>Weekly status reports</a:t>
            </a:r>
          </a:p>
          <a:p>
            <a:pPr marL="228600" indent="-228600" defTabSz="1218530">
              <a:buFont typeface="+mj-lt"/>
              <a:buAutoNum type="arabicPeriod"/>
            </a:pPr>
            <a:r>
              <a:rPr lang="en-US" sz="900" dirty="0">
                <a:solidFill>
                  <a:schemeClr val="bg2"/>
                </a:solidFill>
              </a:rPr>
              <a:t>Project tracker workbook</a:t>
            </a:r>
          </a:p>
          <a:p>
            <a:pPr marL="228600" indent="-228600" defTabSz="1218530">
              <a:buFont typeface="+mj-lt"/>
              <a:buAutoNum type="arabicPeriod"/>
            </a:pPr>
            <a:r>
              <a:rPr lang="en-US" sz="900" dirty="0">
                <a:solidFill>
                  <a:schemeClr val="bg2"/>
                </a:solidFill>
              </a:rPr>
              <a:t>Document request list</a:t>
            </a:r>
          </a:p>
          <a:p>
            <a:pPr marL="228600" indent="-228600" defTabSz="1218530">
              <a:buFont typeface="+mj-lt"/>
              <a:buAutoNum type="arabicPeriod"/>
            </a:pPr>
            <a:r>
              <a:rPr lang="en-US" sz="900" dirty="0">
                <a:solidFill>
                  <a:schemeClr val="bg2"/>
                </a:solidFill>
              </a:rPr>
              <a:t>Key business, IT and Procurement participants</a:t>
            </a:r>
          </a:p>
        </p:txBody>
      </p:sp>
    </p:spTree>
    <p:extLst>
      <p:ext uri="{BB962C8B-B14F-4D97-AF65-F5344CB8AC3E}">
        <p14:creationId xmlns:p14="http://schemas.microsoft.com/office/powerpoint/2010/main" val="424259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B888-FFDB-4246-BC0D-E2AC5501A6B1}"/>
              </a:ext>
            </a:extLst>
          </p:cNvPr>
          <p:cNvSpPr>
            <a:spLocks noGrp="1"/>
          </p:cNvSpPr>
          <p:nvPr>
            <p:ph type="title"/>
          </p:nvPr>
        </p:nvSpPr>
        <p:spPr/>
        <p:txBody>
          <a:bodyPr/>
          <a:lstStyle/>
          <a:p>
            <a:pPr lvl="0">
              <a:spcBef>
                <a:spcPts val="0"/>
              </a:spcBef>
              <a:spcAft>
                <a:spcPts val="1200"/>
              </a:spcAft>
              <a:defRPr/>
            </a:pPr>
            <a:r>
              <a:rPr lang="en-US" dirty="0"/>
              <a:t>Step 2 - Communicate with key business, IT and Procurement partners</a:t>
            </a:r>
            <a:br>
              <a:rPr lang="en-US" dirty="0"/>
            </a:br>
            <a:endParaRPr lang="en-US" dirty="0"/>
          </a:p>
        </p:txBody>
      </p:sp>
      <p:sp>
        <p:nvSpPr>
          <p:cNvPr id="5" name="Slide Number Placeholder 4">
            <a:extLst>
              <a:ext uri="{FF2B5EF4-FFF2-40B4-BE49-F238E27FC236}">
                <a16:creationId xmlns:a16="http://schemas.microsoft.com/office/drawing/2014/main" id="{1BBFEA76-C90F-4B27-9317-720F65D9F4B1}"/>
              </a:ext>
            </a:extLst>
          </p:cNvPr>
          <p:cNvSpPr>
            <a:spLocks noGrp="1"/>
          </p:cNvSpPr>
          <p:nvPr>
            <p:ph type="sldNum" sz="quarter" idx="12"/>
          </p:nvPr>
        </p:nvSpPr>
        <p:spPr>
          <a:xfrm>
            <a:off x="363093" y="6516456"/>
            <a:ext cx="663066" cy="180000"/>
          </a:xfrm>
          <a:prstGeom prst="rect">
            <a:avLst/>
          </a:prstGeom>
        </p:spPr>
        <p:txBody>
          <a:bodyPr vert="horz" lIns="91440" tIns="45720" rIns="91440" bIns="45720" rtlCol="0" anchor="ctr"/>
          <a:lstStyle>
            <a:defPPr>
              <a:defRPr lang="en-US"/>
            </a:defPPr>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Page </a:t>
            </a:r>
            <a:fld id="{F1BC30E3-FFE5-4B91-AA19-87A149EBB9EE}" type="slidenum">
              <a:rPr smtClean="0"/>
              <a:pPr/>
              <a:t>14</a:t>
            </a:fld>
            <a:endParaRPr dirty="0"/>
          </a:p>
        </p:txBody>
      </p:sp>
      <p:sp>
        <p:nvSpPr>
          <p:cNvPr id="8" name="Rectangle 3">
            <a:extLst>
              <a:ext uri="{FF2B5EF4-FFF2-40B4-BE49-F238E27FC236}">
                <a16:creationId xmlns:a16="http://schemas.microsoft.com/office/drawing/2014/main" id="{FDC1343F-DFE1-4B8A-BB0A-52725F677654}"/>
              </a:ext>
            </a:extLst>
          </p:cNvPr>
          <p:cNvSpPr>
            <a:spLocks noChangeArrowheads="1"/>
          </p:cNvSpPr>
          <p:nvPr/>
        </p:nvSpPr>
        <p:spPr bwMode="auto">
          <a:xfrm>
            <a:off x="371477" y="1066163"/>
            <a:ext cx="10941565" cy="640080"/>
          </a:xfrm>
          <a:prstGeom prst="rect">
            <a:avLst/>
          </a:prstGeom>
          <a:noFill/>
          <a:ln w="3175">
            <a:solidFill>
              <a:schemeClr val="bg2">
                <a:lumMod val="50000"/>
                <a:lumOff val="50000"/>
              </a:schemeClr>
            </a:solidFill>
            <a:prstDash val="sysDash"/>
            <a:miter lim="800000"/>
            <a:headEnd/>
            <a:tailEnd/>
          </a:ln>
          <a:effectLst/>
        </p:spPr>
        <p:txBody>
          <a:bodyPr wrap="square" tIns="137160" bIns="100765" anchor="ctr" anchorCtr="0"/>
          <a:lstStyle/>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Communicate business owners to interview as part of the 2018/2019 BIA review, BIA-Lite and complete BIA.</a:t>
            </a:r>
          </a:p>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Plan for executive business leaders communication ahead of the BIA validation sessions.</a:t>
            </a:r>
          </a:p>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Establish the IT and Procurement stakeholders communication to collect IT infrastructure dependencies and IT cost data prior to gap analysis.</a:t>
            </a:r>
          </a:p>
        </p:txBody>
      </p:sp>
      <p:sp>
        <p:nvSpPr>
          <p:cNvPr id="9" name="Text Box 4">
            <a:extLst>
              <a:ext uri="{FF2B5EF4-FFF2-40B4-BE49-F238E27FC236}">
                <a16:creationId xmlns:a16="http://schemas.microsoft.com/office/drawing/2014/main" id="{0EA179DE-BE56-4DFB-BF8A-15EE01FED43B}"/>
              </a:ext>
            </a:extLst>
          </p:cNvPr>
          <p:cNvSpPr txBox="1">
            <a:spLocks noChangeArrowheads="1"/>
          </p:cNvSpPr>
          <p:nvPr/>
        </p:nvSpPr>
        <p:spPr bwMode="auto">
          <a:xfrm>
            <a:off x="753559" y="964598"/>
            <a:ext cx="1136850"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solidFill>
                  <a:srgbClr val="E6E6E6"/>
                </a:solidFill>
                <a:latin typeface="+mj-lt"/>
              </a:rPr>
              <a:t>Activity Overview</a:t>
            </a:r>
          </a:p>
        </p:txBody>
      </p:sp>
      <p:sp>
        <p:nvSpPr>
          <p:cNvPr id="13" name="Rectangle 3">
            <a:extLst>
              <a:ext uri="{FF2B5EF4-FFF2-40B4-BE49-F238E27FC236}">
                <a16:creationId xmlns:a16="http://schemas.microsoft.com/office/drawing/2014/main" id="{77220230-A661-4699-8CF1-A15E76D48CB2}"/>
              </a:ext>
            </a:extLst>
          </p:cNvPr>
          <p:cNvSpPr>
            <a:spLocks noChangeArrowheads="1"/>
          </p:cNvSpPr>
          <p:nvPr/>
        </p:nvSpPr>
        <p:spPr bwMode="auto">
          <a:xfrm>
            <a:off x="371479" y="1838849"/>
            <a:ext cx="7300507" cy="4205993"/>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defTabSz="1007622" fontAlgn="base">
              <a:spcAft>
                <a:spcPct val="0"/>
              </a:spcAft>
              <a:buClr>
                <a:srgbClr val="DAD9AD"/>
              </a:buClr>
            </a:pPr>
            <a:endParaRPr lang="en-US" sz="1099" kern="0" dirty="0">
              <a:solidFill>
                <a:schemeClr val="bg2"/>
              </a:solidFill>
              <a:latin typeface="Arial"/>
            </a:endParaRPr>
          </a:p>
        </p:txBody>
      </p:sp>
      <p:sp>
        <p:nvSpPr>
          <p:cNvPr id="14" name="Text Box 4">
            <a:extLst>
              <a:ext uri="{FF2B5EF4-FFF2-40B4-BE49-F238E27FC236}">
                <a16:creationId xmlns:a16="http://schemas.microsoft.com/office/drawing/2014/main" id="{D8D205CF-CB3A-411F-9E4D-C6A0EC7617AC}"/>
              </a:ext>
            </a:extLst>
          </p:cNvPr>
          <p:cNvSpPr txBox="1">
            <a:spLocks noChangeArrowheads="1"/>
          </p:cNvSpPr>
          <p:nvPr/>
        </p:nvSpPr>
        <p:spPr bwMode="auto">
          <a:xfrm>
            <a:off x="764411" y="1758009"/>
            <a:ext cx="1269899"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solidFill>
                  <a:srgbClr val="E6E6E6"/>
                </a:solidFill>
                <a:latin typeface="+mj-lt"/>
              </a:rPr>
              <a:t>Approach and Tasks</a:t>
            </a:r>
          </a:p>
        </p:txBody>
      </p:sp>
      <p:sp>
        <p:nvSpPr>
          <p:cNvPr id="15" name="Rectangle 14">
            <a:extLst>
              <a:ext uri="{FF2B5EF4-FFF2-40B4-BE49-F238E27FC236}">
                <a16:creationId xmlns:a16="http://schemas.microsoft.com/office/drawing/2014/main" id="{3BCC9F4E-3283-442A-BE79-0EB9D4E7B31F}"/>
              </a:ext>
            </a:extLst>
          </p:cNvPr>
          <p:cNvSpPr/>
          <p:nvPr/>
        </p:nvSpPr>
        <p:spPr>
          <a:xfrm>
            <a:off x="371476" y="2040645"/>
            <a:ext cx="7288584" cy="3416320"/>
          </a:xfrm>
          <a:prstGeom prst="rect">
            <a:avLst/>
          </a:prstGeom>
        </p:spPr>
        <p:txBody>
          <a:bodyPr wrap="square">
            <a:spAutoFit/>
          </a:bodyPr>
          <a:lstStyle/>
          <a:p>
            <a:pPr defTabSz="1218530"/>
            <a:r>
              <a:rPr lang="en-US" sz="900" dirty="0">
                <a:solidFill>
                  <a:schemeClr val="bg2"/>
                </a:solidFill>
                <a:latin typeface="+mj-lt"/>
              </a:rPr>
              <a:t>The key tasks involved in this activity include:</a:t>
            </a:r>
          </a:p>
          <a:p>
            <a:pPr marL="3175" indent="-228600"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Prepare the [CLIENT] business teams key stakeholders for the BIA and the BIA-Lite workshops and to understand:</a:t>
            </a:r>
          </a:p>
          <a:p>
            <a:pPr marL="803275" lvl="1" indent="-341313" defTabSz="1218530">
              <a:buFont typeface="+mj-lt"/>
              <a:buAutoNum type="alphaLcParenR"/>
            </a:pPr>
            <a:r>
              <a:rPr lang="en-US" sz="900" kern="0" dirty="0">
                <a:solidFill>
                  <a:schemeClr val="bg2"/>
                </a:solidFill>
              </a:rPr>
              <a:t>Business owners mapping to their respective business processes from the 2018/2019 BIA or through initial discussions</a:t>
            </a:r>
          </a:p>
          <a:p>
            <a:pPr marL="803275" lvl="1" indent="-341313" defTabSz="1218530">
              <a:buFont typeface="+mj-lt"/>
              <a:buAutoNum type="alphaLcParenR"/>
            </a:pPr>
            <a:r>
              <a:rPr lang="en-US" sz="900" kern="0" dirty="0">
                <a:solidFill>
                  <a:schemeClr val="bg2"/>
                </a:solidFill>
                <a:latin typeface="+mj-lt"/>
              </a:rPr>
              <a:t>635 departments that have not had BIAs completes in 2018/2019</a:t>
            </a:r>
            <a:endParaRPr lang="en-US" sz="900" dirty="0">
              <a:solidFill>
                <a:schemeClr val="bg2"/>
              </a:solidFill>
              <a:latin typeface="+mj-lt"/>
            </a:endParaRPr>
          </a:p>
          <a:p>
            <a:pPr marL="803275" lvl="1" indent="-341313" defTabSz="1218530">
              <a:buFont typeface="+mj-lt"/>
              <a:buAutoNum type="alphaLcParenR"/>
            </a:pPr>
            <a:r>
              <a:rPr lang="en-US" sz="900" dirty="0">
                <a:solidFill>
                  <a:schemeClr val="bg2"/>
                </a:solidFill>
                <a:latin typeface="+mj-lt"/>
              </a:rPr>
              <a:t>Current resiliency capabilities and initiatives</a:t>
            </a:r>
          </a:p>
          <a:p>
            <a:pPr marL="461963" lvl="1" indent="-231775" defTabSz="1218530">
              <a:buFont typeface="+mj-lt"/>
              <a:buAutoNum type="arabicPeriod" startAt="2"/>
            </a:pPr>
            <a:endParaRPr lang="en-US" sz="900" dirty="0">
              <a:solidFill>
                <a:schemeClr val="bg2"/>
              </a:solidFill>
            </a:endParaRPr>
          </a:p>
          <a:p>
            <a:pPr marL="461963" lvl="1" indent="-231775" defTabSz="1218530">
              <a:buFont typeface="+mj-lt"/>
              <a:buAutoNum type="arabicPeriod" startAt="2"/>
            </a:pPr>
            <a:r>
              <a:rPr lang="en-US" sz="900" dirty="0">
                <a:solidFill>
                  <a:schemeClr val="bg2"/>
                </a:solidFill>
              </a:rPr>
              <a:t>Provide to the identified BIA stakeholders:</a:t>
            </a:r>
          </a:p>
          <a:p>
            <a:pPr marL="803275" lvl="1" indent="-341313" defTabSz="1218530">
              <a:buFont typeface="+mj-lt"/>
              <a:buAutoNum type="alphaLcParenR"/>
            </a:pPr>
            <a:r>
              <a:rPr lang="en-US" sz="900" kern="0" dirty="0">
                <a:solidFill>
                  <a:schemeClr val="bg2"/>
                </a:solidFill>
              </a:rPr>
              <a:t>Pre-read, or “ask” that outlines for the participants the objectives, expectations, and pre-work necessary to complete prior to the workshops and interviews</a:t>
            </a:r>
          </a:p>
          <a:p>
            <a:pPr marL="803275" lvl="1" indent="-341313" defTabSz="1218530">
              <a:buFont typeface="+mj-lt"/>
              <a:buAutoNum type="alphaLcParenR"/>
            </a:pPr>
            <a:r>
              <a:rPr lang="en-US" sz="900" kern="0" dirty="0">
                <a:solidFill>
                  <a:schemeClr val="bg2"/>
                </a:solidFill>
              </a:rPr>
              <a:t>Draft list of meetings, workshops, and interviews to be conducted which will include the objectives, meeting invite, and agenda</a:t>
            </a:r>
          </a:p>
          <a:p>
            <a:pPr marL="461963" indent="-231775" defTabSz="1218530">
              <a:buFont typeface="+mj-lt"/>
              <a:buAutoNum type="arabicPeriod" startAt="3"/>
            </a:pPr>
            <a:endParaRPr lang="en-US" sz="900" dirty="0">
              <a:solidFill>
                <a:schemeClr val="bg2"/>
              </a:solidFill>
            </a:endParaRPr>
          </a:p>
          <a:p>
            <a:pPr marL="461963" indent="-231775" defTabSz="1218530">
              <a:buFont typeface="+mj-lt"/>
              <a:buAutoNum type="arabicPeriod" startAt="3"/>
            </a:pPr>
            <a:r>
              <a:rPr lang="en-US" sz="900" dirty="0">
                <a:solidFill>
                  <a:schemeClr val="bg2"/>
                </a:solidFill>
              </a:rPr>
              <a:t>Prepare the [CLIENT] IT teams for the IT workshops to understand:</a:t>
            </a:r>
          </a:p>
          <a:p>
            <a:pPr marL="803275" lvl="1" indent="-341313" defTabSz="1218530">
              <a:buFont typeface="+mj-lt"/>
              <a:buAutoNum type="alphaLcParenR"/>
            </a:pPr>
            <a:r>
              <a:rPr lang="en-US" sz="900" dirty="0">
                <a:solidFill>
                  <a:schemeClr val="bg2"/>
                </a:solidFill>
                <a:latin typeface="+mj-lt"/>
              </a:rPr>
              <a:t>Application-to-infrastructure and dependency mapping information available</a:t>
            </a:r>
          </a:p>
          <a:p>
            <a:pPr marL="803275" lvl="1" indent="-341313" defTabSz="1218530">
              <a:buFont typeface="+mj-lt"/>
              <a:buAutoNum type="alphaLcParenR"/>
            </a:pPr>
            <a:r>
              <a:rPr lang="en-US" sz="900" dirty="0">
                <a:solidFill>
                  <a:schemeClr val="bg2"/>
                </a:solidFill>
                <a:latin typeface="+mj-lt"/>
              </a:rPr>
              <a:t>Available recovery requirements based on business functions and applications criticality (leveraging any BIA information, if available)</a:t>
            </a:r>
          </a:p>
          <a:p>
            <a:pPr marL="803275" lvl="1" indent="-341313" defTabSz="1218530">
              <a:buFont typeface="+mj-lt"/>
              <a:buAutoNum type="alphaLcParenR"/>
            </a:pPr>
            <a:r>
              <a:rPr lang="en-US" sz="900" dirty="0">
                <a:solidFill>
                  <a:schemeClr val="bg2"/>
                </a:solidFill>
                <a:latin typeface="+mj-lt"/>
              </a:rPr>
              <a:t>Core foundation infrastructure services (Tier 0, e.g., network, AD)</a:t>
            </a:r>
          </a:p>
          <a:p>
            <a:pPr marL="803275" lvl="1" indent="-341313" defTabSz="1218530">
              <a:buFont typeface="+mj-lt"/>
              <a:buAutoNum type="alphaLcParenR"/>
            </a:pPr>
            <a:r>
              <a:rPr lang="en-US" sz="900" dirty="0">
                <a:solidFill>
                  <a:schemeClr val="bg2"/>
                </a:solidFill>
                <a:latin typeface="+mj-lt"/>
              </a:rPr>
              <a:t>DR tiers based on services/applications recovery time and point objectives (RTOs/RPOs)</a:t>
            </a:r>
          </a:p>
          <a:p>
            <a:pPr marL="803275" lvl="1" indent="-341313" defTabSz="1218530">
              <a:buFont typeface="+mj-lt"/>
              <a:buAutoNum type="alphaLcParenR"/>
            </a:pPr>
            <a:r>
              <a:rPr lang="en-US" sz="900" dirty="0">
                <a:solidFill>
                  <a:schemeClr val="bg2"/>
                </a:solidFill>
                <a:latin typeface="+mj-lt"/>
              </a:rPr>
              <a:t>Current IT operations baseline, cost objectives, and growth projection</a:t>
            </a:r>
          </a:p>
          <a:p>
            <a:pPr marL="803275" lvl="1" indent="-341313" defTabSz="1218530">
              <a:buFont typeface="+mj-lt"/>
              <a:buAutoNum type="alphaLcParenR"/>
            </a:pPr>
            <a:r>
              <a:rPr lang="en-US" sz="900" dirty="0">
                <a:solidFill>
                  <a:schemeClr val="bg2"/>
                </a:solidFill>
                <a:latin typeface="+mj-lt"/>
              </a:rPr>
              <a:t>Current DR framework, recovery strategy, testing, and validation practices</a:t>
            </a:r>
          </a:p>
          <a:p>
            <a:pPr marL="461963" indent="-231775" defTabSz="1218530">
              <a:buFont typeface="+mj-lt"/>
              <a:buAutoNum type="arabicPeriod" startAt="3"/>
            </a:pPr>
            <a:endParaRPr lang="en-US" sz="900" dirty="0">
              <a:solidFill>
                <a:schemeClr val="bg2"/>
              </a:solidFill>
            </a:endParaRPr>
          </a:p>
          <a:p>
            <a:pPr marL="461963" indent="-231775" defTabSz="1218530">
              <a:buFont typeface="+mj-lt"/>
              <a:buAutoNum type="arabicPeriod" startAt="3"/>
            </a:pPr>
            <a:r>
              <a:rPr lang="en-US" sz="900" dirty="0">
                <a:solidFill>
                  <a:schemeClr val="bg2"/>
                </a:solidFill>
              </a:rPr>
              <a:t>Prepare the [CLIENT] Procurement team to collect any available current IT costs and Procurement tools to be used for the cost estimates</a:t>
            </a:r>
          </a:p>
        </p:txBody>
      </p:sp>
      <p:grpSp>
        <p:nvGrpSpPr>
          <p:cNvPr id="3" name="Group 2">
            <a:extLst>
              <a:ext uri="{FF2B5EF4-FFF2-40B4-BE49-F238E27FC236}">
                <a16:creationId xmlns:a16="http://schemas.microsoft.com/office/drawing/2014/main" id="{A6C49F18-C185-449A-BB31-1791FB2F08CB}"/>
              </a:ext>
            </a:extLst>
          </p:cNvPr>
          <p:cNvGrpSpPr/>
          <p:nvPr/>
        </p:nvGrpSpPr>
        <p:grpSpPr>
          <a:xfrm>
            <a:off x="10396728" y="95208"/>
            <a:ext cx="914400" cy="914400"/>
            <a:chOff x="10390725" y="95208"/>
            <a:chExt cx="914400" cy="914400"/>
          </a:xfrm>
        </p:grpSpPr>
        <p:sp>
          <p:nvSpPr>
            <p:cNvPr id="21" name="Oval 20">
              <a:extLst>
                <a:ext uri="{FF2B5EF4-FFF2-40B4-BE49-F238E27FC236}">
                  <a16:creationId xmlns:a16="http://schemas.microsoft.com/office/drawing/2014/main" id="{416F8394-D16C-4489-85F4-E32A1542C6F6}"/>
                </a:ext>
              </a:extLst>
            </p:cNvPr>
            <p:cNvSpPr/>
            <p:nvPr/>
          </p:nvSpPr>
          <p:spPr>
            <a:xfrm>
              <a:off x="10390725" y="95208"/>
              <a:ext cx="914400" cy="914400"/>
            </a:xfrm>
            <a:prstGeom prst="ellipse">
              <a:avLst/>
            </a:prstGeom>
            <a:solidFill>
              <a:srgbClr val="54606B"/>
            </a:solidFill>
            <a:ln w="9525">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22" name="Graphic 21" descr="Target Audience">
              <a:extLst>
                <a:ext uri="{FF2B5EF4-FFF2-40B4-BE49-F238E27FC236}">
                  <a16:creationId xmlns:a16="http://schemas.microsoft.com/office/drawing/2014/main" id="{231D9585-3BDA-43CA-9D8E-9E68B5CDD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90725" y="95208"/>
              <a:ext cx="914400" cy="914400"/>
            </a:xfrm>
            <a:prstGeom prst="rect">
              <a:avLst/>
            </a:prstGeom>
          </p:spPr>
        </p:pic>
      </p:grpSp>
      <p:sp>
        <p:nvSpPr>
          <p:cNvPr id="20" name="Rectangle 3">
            <a:extLst>
              <a:ext uri="{FF2B5EF4-FFF2-40B4-BE49-F238E27FC236}">
                <a16:creationId xmlns:a16="http://schemas.microsoft.com/office/drawing/2014/main" id="{60EAA817-186B-4512-B496-10CA5FE8E4FD}"/>
              </a:ext>
            </a:extLst>
          </p:cNvPr>
          <p:cNvSpPr>
            <a:spLocks noChangeArrowheads="1"/>
          </p:cNvSpPr>
          <p:nvPr/>
        </p:nvSpPr>
        <p:spPr bwMode="auto">
          <a:xfrm>
            <a:off x="7835580" y="3344779"/>
            <a:ext cx="3477462" cy="2700062"/>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Arial"/>
            </a:endParaRPr>
          </a:p>
        </p:txBody>
      </p:sp>
      <p:sp>
        <p:nvSpPr>
          <p:cNvPr id="23" name="Text Box 4">
            <a:extLst>
              <a:ext uri="{FF2B5EF4-FFF2-40B4-BE49-F238E27FC236}">
                <a16:creationId xmlns:a16="http://schemas.microsoft.com/office/drawing/2014/main" id="{00825239-96CE-4912-B40C-CE4FFC419946}"/>
              </a:ext>
            </a:extLst>
          </p:cNvPr>
          <p:cNvSpPr txBox="1">
            <a:spLocks noChangeArrowheads="1"/>
          </p:cNvSpPr>
          <p:nvPr/>
        </p:nvSpPr>
        <p:spPr bwMode="auto">
          <a:xfrm>
            <a:off x="8006935" y="3247934"/>
            <a:ext cx="2154757"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t>Activity Outcomes and Deliverables</a:t>
            </a:r>
          </a:p>
        </p:txBody>
      </p:sp>
      <p:sp>
        <p:nvSpPr>
          <p:cNvPr id="25" name="Rectangle 3">
            <a:extLst>
              <a:ext uri="{FF2B5EF4-FFF2-40B4-BE49-F238E27FC236}">
                <a16:creationId xmlns:a16="http://schemas.microsoft.com/office/drawing/2014/main" id="{AAB2097A-C90B-4977-A349-5BDEFBCE52CA}"/>
              </a:ext>
            </a:extLst>
          </p:cNvPr>
          <p:cNvSpPr>
            <a:spLocks noChangeArrowheads="1"/>
          </p:cNvSpPr>
          <p:nvPr/>
        </p:nvSpPr>
        <p:spPr bwMode="auto">
          <a:xfrm>
            <a:off x="7835580" y="1838849"/>
            <a:ext cx="3477462" cy="1248533"/>
          </a:xfrm>
          <a:prstGeom prst="rect">
            <a:avLst/>
          </a:prstGeom>
          <a:solidFill>
            <a:srgbClr val="5C9A1B"/>
          </a:solid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mj-lt"/>
            </a:endParaRPr>
          </a:p>
        </p:txBody>
      </p:sp>
      <p:sp>
        <p:nvSpPr>
          <p:cNvPr id="32" name="Rectangle 14">
            <a:extLst>
              <a:ext uri="{FF2B5EF4-FFF2-40B4-BE49-F238E27FC236}">
                <a16:creationId xmlns:a16="http://schemas.microsoft.com/office/drawing/2014/main" id="{3406E22D-2286-4FAB-BCBE-E551558ECD77}"/>
              </a:ext>
            </a:extLst>
          </p:cNvPr>
          <p:cNvSpPr/>
          <p:nvPr/>
        </p:nvSpPr>
        <p:spPr>
          <a:xfrm>
            <a:off x="7928771" y="1908293"/>
            <a:ext cx="3348230" cy="1015663"/>
          </a:xfrm>
          <a:prstGeom prst="rect">
            <a:avLst/>
          </a:prstGeom>
        </p:spPr>
        <p:txBody>
          <a:bodyPr wrap="square">
            <a:spAutoFit/>
          </a:bodyPr>
          <a:lstStyle/>
          <a:p>
            <a:pPr defTabSz="1218530"/>
            <a:r>
              <a:rPr lang="en-GB" sz="1000" b="1" kern="0" dirty="0"/>
              <a:t>Value to [CLIENT]</a:t>
            </a:r>
          </a:p>
          <a:p>
            <a:pPr defTabSz="1218530"/>
            <a:endParaRPr lang="en-US" sz="1000" dirty="0"/>
          </a:p>
          <a:p>
            <a:pPr defTabSz="1218530"/>
            <a:r>
              <a:rPr lang="en-US" sz="1000" dirty="0"/>
              <a:t>Identifying and engaging the key business, IT and Procurement partners in the BIA and DR gap analysis workshops to provide relevant input and to promote BC and DR awareness across [CLIENT]</a:t>
            </a:r>
          </a:p>
        </p:txBody>
      </p:sp>
      <p:sp>
        <p:nvSpPr>
          <p:cNvPr id="33" name="Rectangle 14">
            <a:extLst>
              <a:ext uri="{FF2B5EF4-FFF2-40B4-BE49-F238E27FC236}">
                <a16:creationId xmlns:a16="http://schemas.microsoft.com/office/drawing/2014/main" id="{1F475E50-ACBC-47CC-A15E-8B40586B09E9}"/>
              </a:ext>
            </a:extLst>
          </p:cNvPr>
          <p:cNvSpPr/>
          <p:nvPr/>
        </p:nvSpPr>
        <p:spPr>
          <a:xfrm>
            <a:off x="7928771" y="3542507"/>
            <a:ext cx="3348230" cy="1319923"/>
          </a:xfrm>
          <a:prstGeom prst="rect">
            <a:avLst/>
          </a:prstGeom>
        </p:spPr>
        <p:txBody>
          <a:bodyPr wrap="square" anchor="ctr" anchorCtr="0">
            <a:noAutofit/>
          </a:bodyPr>
          <a:lstStyle/>
          <a:p>
            <a:pPr marL="228600" indent="-228600" defTabSz="1218530">
              <a:buFont typeface="+mj-lt"/>
              <a:buAutoNum type="arabicPeriod"/>
            </a:pPr>
            <a:r>
              <a:rPr lang="en-US" sz="900" dirty="0">
                <a:solidFill>
                  <a:schemeClr val="bg2"/>
                </a:solidFill>
              </a:rPr>
              <a:t>Participants identified for the 2018/2019 BIA review, BIA-Lite, and complete BIA</a:t>
            </a:r>
          </a:p>
          <a:p>
            <a:pPr marL="228600" indent="-228600" defTabSz="1218530">
              <a:buFont typeface="+mj-lt"/>
              <a:buAutoNum type="arabicPeriod"/>
            </a:pPr>
            <a:r>
              <a:rPr lang="en-US" sz="900" dirty="0">
                <a:solidFill>
                  <a:schemeClr val="bg2"/>
                </a:solidFill>
              </a:rPr>
              <a:t>Participants for the DR gap analysis, cost estimate, and timeline from IT and Procurement</a:t>
            </a:r>
          </a:p>
          <a:p>
            <a:pPr marL="228600" indent="-228600" defTabSz="1218530">
              <a:buFont typeface="+mj-lt"/>
              <a:buAutoNum type="arabicPeriod"/>
            </a:pPr>
            <a:r>
              <a:rPr lang="en-US" sz="900" dirty="0">
                <a:solidFill>
                  <a:schemeClr val="bg2"/>
                </a:solidFill>
              </a:rPr>
              <a:t>List of data collection pre-requisites</a:t>
            </a:r>
          </a:p>
          <a:p>
            <a:pPr marL="228600" indent="-228600" defTabSz="1218530">
              <a:buFont typeface="+mj-lt"/>
              <a:buAutoNum type="arabicPeriod"/>
            </a:pPr>
            <a:r>
              <a:rPr lang="en-US" sz="900" dirty="0">
                <a:solidFill>
                  <a:schemeClr val="bg2"/>
                </a:solidFill>
              </a:rPr>
              <a:t>Business and IT stakeholder list</a:t>
            </a:r>
          </a:p>
          <a:p>
            <a:pPr marL="228600" indent="-228600" defTabSz="1218530">
              <a:buFont typeface="+mj-lt"/>
              <a:buAutoNum type="arabicPeriod"/>
            </a:pPr>
            <a:r>
              <a:rPr lang="en-US" sz="900" dirty="0">
                <a:solidFill>
                  <a:schemeClr val="bg2"/>
                </a:solidFill>
              </a:rPr>
              <a:t>List of meetings, workshops, and interviews with stakeholders</a:t>
            </a:r>
          </a:p>
          <a:p>
            <a:pPr marL="228600" indent="-228600" defTabSz="1218530">
              <a:buFont typeface="+mj-lt"/>
              <a:buAutoNum type="arabicPeriod"/>
            </a:pPr>
            <a:r>
              <a:rPr lang="en-US" sz="900" dirty="0">
                <a:solidFill>
                  <a:schemeClr val="bg2"/>
                </a:solidFill>
              </a:rPr>
              <a:t>Participant pre-read and communication for interviews, BIAs, validation and read-out sessions</a:t>
            </a:r>
          </a:p>
        </p:txBody>
      </p:sp>
    </p:spTree>
    <p:extLst>
      <p:ext uri="{BB962C8B-B14F-4D97-AF65-F5344CB8AC3E}">
        <p14:creationId xmlns:p14="http://schemas.microsoft.com/office/powerpoint/2010/main" val="3622626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B888-FFDB-4246-BC0D-E2AC5501A6B1}"/>
              </a:ext>
            </a:extLst>
          </p:cNvPr>
          <p:cNvSpPr>
            <a:spLocks noGrp="1"/>
          </p:cNvSpPr>
          <p:nvPr>
            <p:ph type="title"/>
          </p:nvPr>
        </p:nvSpPr>
        <p:spPr/>
        <p:txBody>
          <a:bodyPr/>
          <a:lstStyle/>
          <a:p>
            <a:pPr lvl="0">
              <a:spcBef>
                <a:spcPts val="0"/>
              </a:spcBef>
              <a:spcAft>
                <a:spcPts val="1200"/>
              </a:spcAft>
              <a:defRPr/>
            </a:pPr>
            <a:r>
              <a:rPr lang="en-US" dirty="0"/>
              <a:t>Step </a:t>
            </a:r>
            <a:r>
              <a:rPr lang="en-US"/>
              <a:t>3</a:t>
            </a:r>
            <a:r>
              <a:rPr lang="en-US" dirty="0"/>
              <a:t> - Validate tiering, terminology and framework </a:t>
            </a:r>
          </a:p>
        </p:txBody>
      </p:sp>
      <p:sp>
        <p:nvSpPr>
          <p:cNvPr id="5" name="Slide Number Placeholder 4">
            <a:extLst>
              <a:ext uri="{FF2B5EF4-FFF2-40B4-BE49-F238E27FC236}">
                <a16:creationId xmlns:a16="http://schemas.microsoft.com/office/drawing/2014/main" id="{1BBFEA76-C90F-4B27-9317-720F65D9F4B1}"/>
              </a:ext>
            </a:extLst>
          </p:cNvPr>
          <p:cNvSpPr>
            <a:spLocks noGrp="1"/>
          </p:cNvSpPr>
          <p:nvPr>
            <p:ph type="sldNum" sz="quarter" idx="12"/>
          </p:nvPr>
        </p:nvSpPr>
        <p:spPr>
          <a:xfrm>
            <a:off x="363093" y="6516456"/>
            <a:ext cx="663066" cy="180000"/>
          </a:xfrm>
          <a:prstGeom prst="rect">
            <a:avLst/>
          </a:prstGeom>
        </p:spPr>
        <p:txBody>
          <a:bodyPr vert="horz" lIns="91440" tIns="45720" rIns="91440" bIns="45720" rtlCol="0" anchor="ctr"/>
          <a:lstStyle>
            <a:defPPr>
              <a:defRPr lang="en-US"/>
            </a:defPPr>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Page </a:t>
            </a:r>
            <a:fld id="{F1BC30E3-FFE5-4B91-AA19-87A149EBB9EE}" type="slidenum">
              <a:rPr smtClean="0"/>
              <a:pPr/>
              <a:t>15</a:t>
            </a:fld>
            <a:endParaRPr dirty="0"/>
          </a:p>
        </p:txBody>
      </p:sp>
      <p:sp>
        <p:nvSpPr>
          <p:cNvPr id="8" name="Rectangle 3">
            <a:extLst>
              <a:ext uri="{FF2B5EF4-FFF2-40B4-BE49-F238E27FC236}">
                <a16:creationId xmlns:a16="http://schemas.microsoft.com/office/drawing/2014/main" id="{FDC1343F-DFE1-4B8A-BB0A-52725F677654}"/>
              </a:ext>
            </a:extLst>
          </p:cNvPr>
          <p:cNvSpPr>
            <a:spLocks noChangeArrowheads="1"/>
          </p:cNvSpPr>
          <p:nvPr/>
        </p:nvSpPr>
        <p:spPr bwMode="auto">
          <a:xfrm>
            <a:off x="371477" y="1066163"/>
            <a:ext cx="10941565" cy="640080"/>
          </a:xfrm>
          <a:prstGeom prst="rect">
            <a:avLst/>
          </a:prstGeom>
          <a:noFill/>
          <a:ln w="3175">
            <a:solidFill>
              <a:schemeClr val="bg2">
                <a:lumMod val="50000"/>
                <a:lumOff val="50000"/>
              </a:schemeClr>
            </a:solidFill>
            <a:prstDash val="sysDash"/>
            <a:miter lim="800000"/>
            <a:headEnd/>
            <a:tailEnd/>
          </a:ln>
          <a:effectLst/>
        </p:spPr>
        <p:txBody>
          <a:bodyPr wrap="square" tIns="137160" bIns="100765" anchor="ctr" anchorCtr="0"/>
          <a:lstStyle/>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Establish and enhance resiliency tiering definitions across the business and IT through stakeholder interviews and documentation reviews. </a:t>
            </a:r>
          </a:p>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Review and improve the current BIA framework and methodology to align with leading practices, ensuring impact over time, and supporting application criticalities are included.</a:t>
            </a:r>
          </a:p>
        </p:txBody>
      </p:sp>
      <p:sp>
        <p:nvSpPr>
          <p:cNvPr id="9" name="Text Box 4">
            <a:extLst>
              <a:ext uri="{FF2B5EF4-FFF2-40B4-BE49-F238E27FC236}">
                <a16:creationId xmlns:a16="http://schemas.microsoft.com/office/drawing/2014/main" id="{0EA179DE-BE56-4DFB-BF8A-15EE01FED43B}"/>
              </a:ext>
            </a:extLst>
          </p:cNvPr>
          <p:cNvSpPr txBox="1">
            <a:spLocks noChangeArrowheads="1"/>
          </p:cNvSpPr>
          <p:nvPr/>
        </p:nvSpPr>
        <p:spPr bwMode="auto">
          <a:xfrm>
            <a:off x="753559" y="964598"/>
            <a:ext cx="1136850"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latin typeface="+mj-lt"/>
              </a:rPr>
              <a:t>Activity Overview</a:t>
            </a:r>
          </a:p>
        </p:txBody>
      </p:sp>
      <p:sp>
        <p:nvSpPr>
          <p:cNvPr id="13" name="Rectangle 3">
            <a:extLst>
              <a:ext uri="{FF2B5EF4-FFF2-40B4-BE49-F238E27FC236}">
                <a16:creationId xmlns:a16="http://schemas.microsoft.com/office/drawing/2014/main" id="{77220230-A661-4699-8CF1-A15E76D48CB2}"/>
              </a:ext>
            </a:extLst>
          </p:cNvPr>
          <p:cNvSpPr>
            <a:spLocks noChangeArrowheads="1"/>
          </p:cNvSpPr>
          <p:nvPr/>
        </p:nvSpPr>
        <p:spPr bwMode="auto">
          <a:xfrm>
            <a:off x="371479" y="1838849"/>
            <a:ext cx="7300507" cy="4205993"/>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defTabSz="1007622" fontAlgn="base">
              <a:spcAft>
                <a:spcPct val="0"/>
              </a:spcAft>
              <a:buClr>
                <a:srgbClr val="DAD9AD"/>
              </a:buClr>
            </a:pPr>
            <a:endParaRPr lang="en-US" sz="1099" kern="0" dirty="0">
              <a:solidFill>
                <a:schemeClr val="bg2"/>
              </a:solidFill>
              <a:latin typeface="Arial"/>
            </a:endParaRPr>
          </a:p>
        </p:txBody>
      </p:sp>
      <p:sp>
        <p:nvSpPr>
          <p:cNvPr id="14" name="Text Box 4">
            <a:extLst>
              <a:ext uri="{FF2B5EF4-FFF2-40B4-BE49-F238E27FC236}">
                <a16:creationId xmlns:a16="http://schemas.microsoft.com/office/drawing/2014/main" id="{D8D205CF-CB3A-411F-9E4D-C6A0EC7617AC}"/>
              </a:ext>
            </a:extLst>
          </p:cNvPr>
          <p:cNvSpPr txBox="1">
            <a:spLocks noChangeArrowheads="1"/>
          </p:cNvSpPr>
          <p:nvPr/>
        </p:nvSpPr>
        <p:spPr bwMode="auto">
          <a:xfrm>
            <a:off x="764411" y="1758009"/>
            <a:ext cx="1269899"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latin typeface="+mj-lt"/>
              </a:rPr>
              <a:t>Approach and Tasks</a:t>
            </a:r>
          </a:p>
        </p:txBody>
      </p:sp>
      <p:grpSp>
        <p:nvGrpSpPr>
          <p:cNvPr id="25" name="Group 24">
            <a:extLst>
              <a:ext uri="{FF2B5EF4-FFF2-40B4-BE49-F238E27FC236}">
                <a16:creationId xmlns:a16="http://schemas.microsoft.com/office/drawing/2014/main" id="{7236A612-CC6F-4755-8D22-59B43369261B}"/>
              </a:ext>
            </a:extLst>
          </p:cNvPr>
          <p:cNvGrpSpPr/>
          <p:nvPr/>
        </p:nvGrpSpPr>
        <p:grpSpPr>
          <a:xfrm>
            <a:off x="10398642" y="91440"/>
            <a:ext cx="914400" cy="914400"/>
            <a:chOff x="466542" y="1130609"/>
            <a:chExt cx="914400" cy="914400"/>
          </a:xfrm>
        </p:grpSpPr>
        <p:sp>
          <p:nvSpPr>
            <p:cNvPr id="27" name="Oval 26">
              <a:extLst>
                <a:ext uri="{FF2B5EF4-FFF2-40B4-BE49-F238E27FC236}">
                  <a16:creationId xmlns:a16="http://schemas.microsoft.com/office/drawing/2014/main" id="{8E27899E-731F-49F7-9A49-A68F2D663708}"/>
                </a:ext>
              </a:extLst>
            </p:cNvPr>
            <p:cNvSpPr/>
            <p:nvPr/>
          </p:nvSpPr>
          <p:spPr>
            <a:xfrm>
              <a:off x="466542" y="1130609"/>
              <a:ext cx="914400" cy="914400"/>
            </a:xfrm>
            <a:prstGeom prst="ellipse">
              <a:avLst/>
            </a:prstGeom>
            <a:solidFill>
              <a:srgbClr val="54606B"/>
            </a:solidFill>
            <a:ln w="9525">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28" name="Graphic 27" descr="Group brainstorm">
              <a:extLst>
                <a:ext uri="{FF2B5EF4-FFF2-40B4-BE49-F238E27FC236}">
                  <a16:creationId xmlns:a16="http://schemas.microsoft.com/office/drawing/2014/main" id="{B5A846E1-4CD7-45FA-BBA3-70BF93D54B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635" y="1136950"/>
              <a:ext cx="846266" cy="846266"/>
            </a:xfrm>
            <a:prstGeom prst="rect">
              <a:avLst/>
            </a:prstGeom>
          </p:spPr>
        </p:pic>
      </p:grpSp>
      <p:sp>
        <p:nvSpPr>
          <p:cNvPr id="33" name="Rectangle 32">
            <a:extLst>
              <a:ext uri="{FF2B5EF4-FFF2-40B4-BE49-F238E27FC236}">
                <a16:creationId xmlns:a16="http://schemas.microsoft.com/office/drawing/2014/main" id="{8F8F7EF1-CB3C-45FA-84D5-8591CD02FBCA}"/>
              </a:ext>
            </a:extLst>
          </p:cNvPr>
          <p:cNvSpPr/>
          <p:nvPr/>
        </p:nvSpPr>
        <p:spPr>
          <a:xfrm>
            <a:off x="371476" y="2040645"/>
            <a:ext cx="7288584" cy="3000821"/>
          </a:xfrm>
          <a:prstGeom prst="rect">
            <a:avLst/>
          </a:prstGeom>
        </p:spPr>
        <p:txBody>
          <a:bodyPr wrap="square">
            <a:spAutoFit/>
          </a:bodyPr>
          <a:lstStyle/>
          <a:p>
            <a:pPr defTabSz="1218530"/>
            <a:r>
              <a:rPr lang="en-US" sz="900" dirty="0">
                <a:solidFill>
                  <a:schemeClr val="bg2"/>
                </a:solidFill>
                <a:latin typeface="+mj-lt"/>
              </a:rPr>
              <a:t>The key tasks involved in this activity include:</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Obtain and review current resiliency definitions to:</a:t>
            </a:r>
          </a:p>
          <a:p>
            <a:pPr marL="803275" lvl="1" indent="-341313" defTabSz="1218530">
              <a:buFont typeface="+mj-lt"/>
              <a:buAutoNum type="alphaLcParenR"/>
            </a:pPr>
            <a:r>
              <a:rPr lang="en-US" sz="900" dirty="0">
                <a:solidFill>
                  <a:schemeClr val="bg2"/>
                </a:solidFill>
                <a:latin typeface="+mj-lt"/>
              </a:rPr>
              <a:t>Understand [CLIENT]’s resiliency and tiering nomenclature such as Access to Care, Mission Critical, Business Critical, Business Significant, etc.</a:t>
            </a:r>
          </a:p>
          <a:p>
            <a:pPr marL="803275" lvl="1" indent="-341313" defTabSz="1218530">
              <a:buFont typeface="+mj-lt"/>
              <a:buAutoNum type="alphaLcParenR"/>
            </a:pPr>
            <a:r>
              <a:rPr lang="en-US" sz="900" dirty="0">
                <a:solidFill>
                  <a:schemeClr val="bg2"/>
                </a:solidFill>
                <a:latin typeface="+mj-lt"/>
              </a:rPr>
              <a:t>Identify misalignment between the business and IT definitions</a:t>
            </a:r>
          </a:p>
          <a:p>
            <a:pPr marL="803275" lvl="1" indent="-341313" defTabSz="1218530">
              <a:buFont typeface="+mj-lt"/>
              <a:buAutoNum type="alphaLcParenR"/>
            </a:pPr>
            <a:r>
              <a:rPr lang="en-US" sz="900" dirty="0">
                <a:solidFill>
                  <a:schemeClr val="bg2"/>
                </a:solidFill>
                <a:latin typeface="+mj-lt"/>
              </a:rPr>
              <a:t>Identify opportunities to bring additional depth and clarity to resiliency definitions</a:t>
            </a:r>
          </a:p>
          <a:p>
            <a:pPr marL="803275" lvl="1" indent="-341313" defTabSz="1218530">
              <a:buFont typeface="+mj-lt"/>
              <a:buAutoNum type="alphaLcParenR"/>
            </a:pPr>
            <a:endParaRPr lang="en-US" sz="900" dirty="0">
              <a:solidFill>
                <a:schemeClr val="bg2"/>
              </a:solidFill>
              <a:latin typeface="+mj-lt"/>
            </a:endParaRPr>
          </a:p>
          <a:p>
            <a:pPr marL="461963" indent="-231775" defTabSz="1218530">
              <a:buFont typeface="+mj-lt"/>
              <a:buAutoNum type="arabicPeriod"/>
            </a:pPr>
            <a:r>
              <a:rPr lang="en-US" sz="900" dirty="0">
                <a:solidFill>
                  <a:schemeClr val="bg2"/>
                </a:solidFill>
              </a:rPr>
              <a:t>Develop recommended enhancements to base resiliency definitions</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Interview business and IT stakeholders to:</a:t>
            </a:r>
          </a:p>
          <a:p>
            <a:pPr marL="803275" lvl="1" indent="-341313" defTabSz="1218530">
              <a:buFont typeface="+mj-lt"/>
              <a:buAutoNum type="alphaLcParenR"/>
            </a:pPr>
            <a:r>
              <a:rPr lang="en-US" sz="900" dirty="0">
                <a:solidFill>
                  <a:schemeClr val="bg2"/>
                </a:solidFill>
                <a:latin typeface="+mj-lt"/>
              </a:rPr>
              <a:t>Socialize recommended enhancements to base resiliency definitions</a:t>
            </a:r>
          </a:p>
          <a:p>
            <a:pPr marL="803275" lvl="1" indent="-341313" defTabSz="1218530">
              <a:buFont typeface="+mj-lt"/>
              <a:buAutoNum type="alphaLcParenR"/>
            </a:pPr>
            <a:r>
              <a:rPr lang="en-US" sz="900" dirty="0">
                <a:solidFill>
                  <a:schemeClr val="bg2"/>
                </a:solidFill>
                <a:latin typeface="+mj-lt"/>
              </a:rPr>
              <a:t>Align on resiliency definitions</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Obtain and review existing BIA framework and methodology against leading practices to identify gaps</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Update/Improve the BIA framework and methodology to align with leading practices, such as ensuring that:</a:t>
            </a:r>
          </a:p>
          <a:p>
            <a:pPr marL="803275" lvl="1" indent="-341313" defTabSz="1218530">
              <a:buFont typeface="+mj-lt"/>
              <a:buAutoNum type="alphaLcParenR"/>
            </a:pPr>
            <a:r>
              <a:rPr lang="en-US" sz="900" dirty="0">
                <a:solidFill>
                  <a:schemeClr val="bg2"/>
                </a:solidFill>
                <a:latin typeface="+mj-lt"/>
              </a:rPr>
              <a:t>Processes are defined at a consistent level (e.g., level 3)</a:t>
            </a:r>
          </a:p>
          <a:p>
            <a:pPr marL="803275" lvl="1" indent="-341313" defTabSz="1218530">
              <a:buFont typeface="+mj-lt"/>
              <a:buAutoNum type="alphaLcParenR"/>
            </a:pPr>
            <a:r>
              <a:rPr lang="en-US" sz="900" dirty="0">
                <a:solidFill>
                  <a:schemeClr val="bg2"/>
                </a:solidFill>
              </a:rPr>
              <a:t>Impact criteria (e.g., financial, regulatory, legal, student impacts) is included</a:t>
            </a:r>
          </a:p>
          <a:p>
            <a:pPr marL="803275" lvl="1" indent="-341313" defTabSz="1218530">
              <a:buFont typeface="+mj-lt"/>
              <a:buAutoNum type="alphaLcParenR"/>
            </a:pPr>
            <a:r>
              <a:rPr lang="en-US" sz="900" dirty="0">
                <a:solidFill>
                  <a:schemeClr val="bg2"/>
                </a:solidFill>
                <a:latin typeface="+mj-lt"/>
              </a:rPr>
              <a:t>Impact over time is included</a:t>
            </a:r>
          </a:p>
          <a:p>
            <a:pPr marL="803275" lvl="1" indent="-341313" defTabSz="1218530">
              <a:buFont typeface="+mj-lt"/>
              <a:buAutoNum type="alphaLcParenR"/>
            </a:pPr>
            <a:r>
              <a:rPr lang="en-US" sz="900" dirty="0">
                <a:solidFill>
                  <a:schemeClr val="bg2"/>
                </a:solidFill>
                <a:latin typeface="+mj-lt"/>
              </a:rPr>
              <a:t>Supporting applications and their criticality to the process are well defined</a:t>
            </a:r>
          </a:p>
        </p:txBody>
      </p:sp>
      <p:sp>
        <p:nvSpPr>
          <p:cNvPr id="35" name="Rectangle 3">
            <a:extLst>
              <a:ext uri="{FF2B5EF4-FFF2-40B4-BE49-F238E27FC236}">
                <a16:creationId xmlns:a16="http://schemas.microsoft.com/office/drawing/2014/main" id="{367FD928-114F-4100-B6F6-FB263C7DCED1}"/>
              </a:ext>
            </a:extLst>
          </p:cNvPr>
          <p:cNvSpPr>
            <a:spLocks noChangeArrowheads="1"/>
          </p:cNvSpPr>
          <p:nvPr/>
        </p:nvSpPr>
        <p:spPr bwMode="auto">
          <a:xfrm>
            <a:off x="7835580" y="3344779"/>
            <a:ext cx="3477462" cy="2700062"/>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Arial"/>
            </a:endParaRPr>
          </a:p>
        </p:txBody>
      </p:sp>
      <p:sp>
        <p:nvSpPr>
          <p:cNvPr id="36" name="Text Box 4">
            <a:extLst>
              <a:ext uri="{FF2B5EF4-FFF2-40B4-BE49-F238E27FC236}">
                <a16:creationId xmlns:a16="http://schemas.microsoft.com/office/drawing/2014/main" id="{E4052641-3892-4785-B9A8-E1C47FE7140E}"/>
              </a:ext>
            </a:extLst>
          </p:cNvPr>
          <p:cNvSpPr txBox="1">
            <a:spLocks noChangeArrowheads="1"/>
          </p:cNvSpPr>
          <p:nvPr/>
        </p:nvSpPr>
        <p:spPr bwMode="auto">
          <a:xfrm>
            <a:off x="8006935" y="3247934"/>
            <a:ext cx="2154757"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t>Activity Outcomes and Deliverables</a:t>
            </a:r>
          </a:p>
        </p:txBody>
      </p:sp>
      <p:sp>
        <p:nvSpPr>
          <p:cNvPr id="37" name="Rectangle 3">
            <a:extLst>
              <a:ext uri="{FF2B5EF4-FFF2-40B4-BE49-F238E27FC236}">
                <a16:creationId xmlns:a16="http://schemas.microsoft.com/office/drawing/2014/main" id="{DE79D2EE-94D5-4684-A872-F08A89E87F58}"/>
              </a:ext>
            </a:extLst>
          </p:cNvPr>
          <p:cNvSpPr>
            <a:spLocks noChangeArrowheads="1"/>
          </p:cNvSpPr>
          <p:nvPr/>
        </p:nvSpPr>
        <p:spPr bwMode="auto">
          <a:xfrm>
            <a:off x="7835580" y="1838849"/>
            <a:ext cx="3477462" cy="1248533"/>
          </a:xfrm>
          <a:prstGeom prst="rect">
            <a:avLst/>
          </a:prstGeom>
          <a:solidFill>
            <a:srgbClr val="5C9A1B"/>
          </a:solid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mj-lt"/>
            </a:endParaRPr>
          </a:p>
        </p:txBody>
      </p:sp>
      <p:sp>
        <p:nvSpPr>
          <p:cNvPr id="39" name="Rectangle 14">
            <a:extLst>
              <a:ext uri="{FF2B5EF4-FFF2-40B4-BE49-F238E27FC236}">
                <a16:creationId xmlns:a16="http://schemas.microsoft.com/office/drawing/2014/main" id="{10AFC9BB-C40D-4C02-9BEE-5153375A3813}"/>
              </a:ext>
            </a:extLst>
          </p:cNvPr>
          <p:cNvSpPr/>
          <p:nvPr/>
        </p:nvSpPr>
        <p:spPr>
          <a:xfrm>
            <a:off x="7928771" y="1908293"/>
            <a:ext cx="3348230" cy="1015663"/>
          </a:xfrm>
          <a:prstGeom prst="rect">
            <a:avLst/>
          </a:prstGeom>
        </p:spPr>
        <p:txBody>
          <a:bodyPr wrap="square">
            <a:spAutoFit/>
          </a:bodyPr>
          <a:lstStyle/>
          <a:p>
            <a:pPr defTabSz="1218530"/>
            <a:r>
              <a:rPr lang="en-GB" sz="1000" b="1" kern="0" dirty="0"/>
              <a:t>Value to [CLIENT]</a:t>
            </a:r>
          </a:p>
          <a:p>
            <a:pPr defTabSz="1218530"/>
            <a:endParaRPr lang="en-US" sz="1000" dirty="0"/>
          </a:p>
          <a:p>
            <a:pPr defTabSz="1218530"/>
            <a:r>
              <a:rPr lang="en-US" sz="1000" dirty="0"/>
              <a:t>Standardized terminology and consistent approach allows the BIA results to be compared across the organization and assists decision makers on where to invest in resiliency and DR</a:t>
            </a:r>
          </a:p>
        </p:txBody>
      </p:sp>
      <p:sp>
        <p:nvSpPr>
          <p:cNvPr id="40" name="Rectangle 14">
            <a:extLst>
              <a:ext uri="{FF2B5EF4-FFF2-40B4-BE49-F238E27FC236}">
                <a16:creationId xmlns:a16="http://schemas.microsoft.com/office/drawing/2014/main" id="{526FADC6-AC62-4860-B980-B8D728E4968F}"/>
              </a:ext>
            </a:extLst>
          </p:cNvPr>
          <p:cNvSpPr/>
          <p:nvPr/>
        </p:nvSpPr>
        <p:spPr>
          <a:xfrm>
            <a:off x="7928771" y="3429000"/>
            <a:ext cx="3348230" cy="1150097"/>
          </a:xfrm>
          <a:prstGeom prst="rect">
            <a:avLst/>
          </a:prstGeom>
        </p:spPr>
        <p:txBody>
          <a:bodyPr wrap="square" anchor="ctr" anchorCtr="0">
            <a:noAutofit/>
          </a:bodyPr>
          <a:lstStyle/>
          <a:p>
            <a:pPr marL="228600" indent="-228600" defTabSz="1218530">
              <a:buFont typeface="+mj-lt"/>
              <a:buAutoNum type="arabicPeriod"/>
            </a:pPr>
            <a:r>
              <a:rPr lang="en-US" sz="900" dirty="0">
                <a:solidFill>
                  <a:schemeClr val="bg2"/>
                </a:solidFill>
              </a:rPr>
              <a:t>List of data collection pre-requisites</a:t>
            </a:r>
          </a:p>
          <a:p>
            <a:pPr marL="228600" indent="-228600" defTabSz="1218530">
              <a:buFont typeface="+mj-lt"/>
              <a:buAutoNum type="arabicPeriod"/>
            </a:pPr>
            <a:r>
              <a:rPr lang="en-US" sz="900" dirty="0">
                <a:solidFill>
                  <a:schemeClr val="bg2"/>
                </a:solidFill>
              </a:rPr>
              <a:t>Standardized resiliency definitions and tiers with additional depth, clarity, and alignment between the business and IT</a:t>
            </a:r>
          </a:p>
          <a:p>
            <a:pPr marL="228600" indent="-228600" defTabSz="1218530">
              <a:buFont typeface="+mj-lt"/>
              <a:buAutoNum type="arabicPeriod"/>
            </a:pPr>
            <a:r>
              <a:rPr lang="en-US" sz="900" dirty="0">
                <a:solidFill>
                  <a:schemeClr val="bg2"/>
                </a:solidFill>
              </a:rPr>
              <a:t>Enhanced BIA framework and methodology to drive more consistent data collection</a:t>
            </a:r>
          </a:p>
        </p:txBody>
      </p:sp>
    </p:spTree>
    <p:extLst>
      <p:ext uri="{BB962C8B-B14F-4D97-AF65-F5344CB8AC3E}">
        <p14:creationId xmlns:p14="http://schemas.microsoft.com/office/powerpoint/2010/main" val="403018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B888-FFDB-4246-BC0D-E2AC5501A6B1}"/>
              </a:ext>
            </a:extLst>
          </p:cNvPr>
          <p:cNvSpPr>
            <a:spLocks noGrp="1"/>
          </p:cNvSpPr>
          <p:nvPr>
            <p:ph type="title"/>
          </p:nvPr>
        </p:nvSpPr>
        <p:spPr/>
        <p:txBody>
          <a:bodyPr/>
          <a:lstStyle/>
          <a:p>
            <a:pPr lvl="0">
              <a:spcBef>
                <a:spcPts val="0"/>
              </a:spcBef>
              <a:spcAft>
                <a:spcPts val="1200"/>
              </a:spcAft>
              <a:defRPr/>
            </a:pPr>
            <a:r>
              <a:rPr lang="en-US" dirty="0"/>
              <a:t>Step 4 – Facilitate BIA and BIA-Lite</a:t>
            </a:r>
          </a:p>
        </p:txBody>
      </p:sp>
      <p:sp>
        <p:nvSpPr>
          <p:cNvPr id="5" name="Slide Number Placeholder 4">
            <a:extLst>
              <a:ext uri="{FF2B5EF4-FFF2-40B4-BE49-F238E27FC236}">
                <a16:creationId xmlns:a16="http://schemas.microsoft.com/office/drawing/2014/main" id="{1BBFEA76-C90F-4B27-9317-720F65D9F4B1}"/>
              </a:ext>
            </a:extLst>
          </p:cNvPr>
          <p:cNvSpPr>
            <a:spLocks noGrp="1"/>
          </p:cNvSpPr>
          <p:nvPr>
            <p:ph type="sldNum" sz="quarter" idx="12"/>
          </p:nvPr>
        </p:nvSpPr>
        <p:spPr>
          <a:xfrm>
            <a:off x="363093" y="6516456"/>
            <a:ext cx="663066" cy="180000"/>
          </a:xfrm>
          <a:prstGeom prst="rect">
            <a:avLst/>
          </a:prstGeom>
        </p:spPr>
        <p:txBody>
          <a:bodyPr vert="horz" lIns="91440" tIns="45720" rIns="91440" bIns="45720" rtlCol="0" anchor="ctr"/>
          <a:lstStyle>
            <a:defPPr>
              <a:defRPr lang="en-US"/>
            </a:defPPr>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Page </a:t>
            </a:r>
            <a:fld id="{F1BC30E3-FFE5-4B91-AA19-87A149EBB9EE}" type="slidenum">
              <a:rPr smtClean="0"/>
              <a:pPr/>
              <a:t>16</a:t>
            </a:fld>
            <a:endParaRPr dirty="0"/>
          </a:p>
        </p:txBody>
      </p:sp>
      <p:sp>
        <p:nvSpPr>
          <p:cNvPr id="8" name="Rectangle 3">
            <a:extLst>
              <a:ext uri="{FF2B5EF4-FFF2-40B4-BE49-F238E27FC236}">
                <a16:creationId xmlns:a16="http://schemas.microsoft.com/office/drawing/2014/main" id="{FDC1343F-DFE1-4B8A-BB0A-52725F677654}"/>
              </a:ext>
            </a:extLst>
          </p:cNvPr>
          <p:cNvSpPr>
            <a:spLocks noChangeArrowheads="1"/>
          </p:cNvSpPr>
          <p:nvPr/>
        </p:nvSpPr>
        <p:spPr bwMode="auto">
          <a:xfrm>
            <a:off x="371477" y="1066163"/>
            <a:ext cx="10941565" cy="640080"/>
          </a:xfrm>
          <a:prstGeom prst="rect">
            <a:avLst/>
          </a:prstGeom>
          <a:noFill/>
          <a:ln w="3175">
            <a:solidFill>
              <a:schemeClr val="bg2">
                <a:lumMod val="50000"/>
                <a:lumOff val="50000"/>
              </a:schemeClr>
            </a:solidFill>
            <a:prstDash val="sysDash"/>
            <a:miter lim="800000"/>
            <a:headEnd/>
            <a:tailEnd/>
          </a:ln>
          <a:effectLst/>
        </p:spPr>
        <p:txBody>
          <a:bodyPr wrap="square" tIns="137160" bIns="100765" anchor="ctr" anchorCtr="0"/>
          <a:lstStyle/>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Review and calibrate the 2018/2019 BIA results for the 351 business processes through interviews/workshops.</a:t>
            </a:r>
            <a:endParaRPr lang="en-US" sz="900" kern="0">
              <a:solidFill>
                <a:schemeClr val="bg2"/>
              </a:solidFill>
              <a:latin typeface="+mj-lt"/>
            </a:endParaRPr>
          </a:p>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Conduct a BIA-Lite for the 635 departments that were excluded from the prior BIAs and conduct complete BIAs for the most critical business processes identified during the BIA-Lite (up to 200).</a:t>
            </a:r>
            <a:endParaRPr lang="en-US" sz="900" kern="0">
              <a:solidFill>
                <a:schemeClr val="bg2"/>
              </a:solidFill>
              <a:latin typeface="+mj-lt"/>
            </a:endParaRPr>
          </a:p>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Establish the enterprise critical path illustrating the re-calibrated business process and application tiers.</a:t>
            </a:r>
            <a:endParaRPr lang="en-US" sz="900" kern="0">
              <a:solidFill>
                <a:schemeClr val="bg2"/>
              </a:solidFill>
              <a:latin typeface="+mj-lt"/>
            </a:endParaRPr>
          </a:p>
        </p:txBody>
      </p:sp>
      <p:sp>
        <p:nvSpPr>
          <p:cNvPr id="9" name="Text Box 4">
            <a:extLst>
              <a:ext uri="{FF2B5EF4-FFF2-40B4-BE49-F238E27FC236}">
                <a16:creationId xmlns:a16="http://schemas.microsoft.com/office/drawing/2014/main" id="{0EA179DE-BE56-4DFB-BF8A-15EE01FED43B}"/>
              </a:ext>
            </a:extLst>
          </p:cNvPr>
          <p:cNvSpPr txBox="1">
            <a:spLocks noChangeArrowheads="1"/>
          </p:cNvSpPr>
          <p:nvPr/>
        </p:nvSpPr>
        <p:spPr bwMode="auto">
          <a:xfrm>
            <a:off x="753559" y="964598"/>
            <a:ext cx="1136850"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latin typeface="+mj-lt"/>
              </a:rPr>
              <a:t>Activity Overview</a:t>
            </a:r>
          </a:p>
        </p:txBody>
      </p:sp>
      <p:sp>
        <p:nvSpPr>
          <p:cNvPr id="13" name="Rectangle 3">
            <a:extLst>
              <a:ext uri="{FF2B5EF4-FFF2-40B4-BE49-F238E27FC236}">
                <a16:creationId xmlns:a16="http://schemas.microsoft.com/office/drawing/2014/main" id="{77220230-A661-4699-8CF1-A15E76D48CB2}"/>
              </a:ext>
            </a:extLst>
          </p:cNvPr>
          <p:cNvSpPr>
            <a:spLocks noChangeArrowheads="1"/>
          </p:cNvSpPr>
          <p:nvPr/>
        </p:nvSpPr>
        <p:spPr bwMode="auto">
          <a:xfrm>
            <a:off x="371479" y="1838849"/>
            <a:ext cx="7300507" cy="4205993"/>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defTabSz="1007622" fontAlgn="base">
              <a:spcAft>
                <a:spcPct val="0"/>
              </a:spcAft>
              <a:buClr>
                <a:srgbClr val="DAD9AD"/>
              </a:buClr>
            </a:pPr>
            <a:endParaRPr lang="en-US" sz="1099" kern="0" dirty="0">
              <a:solidFill>
                <a:schemeClr val="bg2"/>
              </a:solidFill>
              <a:latin typeface="Arial"/>
            </a:endParaRPr>
          </a:p>
        </p:txBody>
      </p:sp>
      <p:sp>
        <p:nvSpPr>
          <p:cNvPr id="14" name="Text Box 4">
            <a:extLst>
              <a:ext uri="{FF2B5EF4-FFF2-40B4-BE49-F238E27FC236}">
                <a16:creationId xmlns:a16="http://schemas.microsoft.com/office/drawing/2014/main" id="{D8D205CF-CB3A-411F-9E4D-C6A0EC7617AC}"/>
              </a:ext>
            </a:extLst>
          </p:cNvPr>
          <p:cNvSpPr txBox="1">
            <a:spLocks noChangeArrowheads="1"/>
          </p:cNvSpPr>
          <p:nvPr/>
        </p:nvSpPr>
        <p:spPr bwMode="auto">
          <a:xfrm>
            <a:off x="764411" y="1758009"/>
            <a:ext cx="1269899"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latin typeface="+mj-lt"/>
              </a:rPr>
              <a:t>Approach and Tasks</a:t>
            </a:r>
          </a:p>
        </p:txBody>
      </p:sp>
      <p:sp>
        <p:nvSpPr>
          <p:cNvPr id="15" name="Rectangle 14">
            <a:extLst>
              <a:ext uri="{FF2B5EF4-FFF2-40B4-BE49-F238E27FC236}">
                <a16:creationId xmlns:a16="http://schemas.microsoft.com/office/drawing/2014/main" id="{3BCC9F4E-3283-442A-BE79-0EB9D4E7B31F}"/>
              </a:ext>
            </a:extLst>
          </p:cNvPr>
          <p:cNvSpPr/>
          <p:nvPr/>
        </p:nvSpPr>
        <p:spPr>
          <a:xfrm>
            <a:off x="371476" y="2040645"/>
            <a:ext cx="7288584" cy="4108817"/>
          </a:xfrm>
          <a:prstGeom prst="rect">
            <a:avLst/>
          </a:prstGeom>
        </p:spPr>
        <p:txBody>
          <a:bodyPr wrap="square">
            <a:spAutoFit/>
          </a:bodyPr>
          <a:lstStyle/>
          <a:p>
            <a:pPr defTabSz="1218530"/>
            <a:r>
              <a:rPr lang="en-US" sz="900" dirty="0">
                <a:solidFill>
                  <a:schemeClr val="bg2"/>
                </a:solidFill>
                <a:latin typeface="+mj-lt"/>
              </a:rPr>
              <a:t>The key tasks involved in this activity include:</a:t>
            </a:r>
          </a:p>
          <a:p>
            <a:pPr defTabSz="1218530"/>
            <a:endParaRPr lang="en-US" sz="900" dirty="0">
              <a:solidFill>
                <a:schemeClr val="bg2"/>
              </a:solidFill>
              <a:latin typeface="+mj-lt"/>
            </a:endParaRPr>
          </a:p>
          <a:p>
            <a:pPr marL="461963" indent="-231775" defTabSz="1218530">
              <a:buFont typeface="+mj-lt"/>
              <a:buAutoNum type="arabicPeriod"/>
            </a:pPr>
            <a:r>
              <a:rPr lang="en-US" sz="900" dirty="0">
                <a:solidFill>
                  <a:schemeClr val="bg2"/>
                </a:solidFill>
              </a:rPr>
              <a:t>Utilize the agreed-to resiliency tiering definitions and BIA framework and methodology for the 2018/2019 BIA review/calibration, BIA-Lite and complete BIA. Refer to </a:t>
            </a:r>
            <a:r>
              <a:rPr lang="en-US" sz="900" dirty="0">
                <a:solidFill>
                  <a:schemeClr val="bg2"/>
                </a:solidFill>
                <a:hlinkClick r:id="rId3" action="ppaction://hlinksldjump"/>
              </a:rPr>
              <a:t>appendix</a:t>
            </a:r>
            <a:r>
              <a:rPr lang="en-US" sz="900" dirty="0">
                <a:solidFill>
                  <a:schemeClr val="bg2"/>
                </a:solidFill>
              </a:rPr>
              <a:t> for a comparison of each BIA activity.</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Review 351 critical business processes identified during the 2018/2019 BIAs with business and IT stakeholders to:</a:t>
            </a:r>
          </a:p>
          <a:p>
            <a:pPr marL="803275" lvl="1" indent="-341313" defTabSz="1218530">
              <a:buFont typeface="+mj-lt"/>
              <a:buAutoNum type="alphaLcParenR"/>
            </a:pPr>
            <a:r>
              <a:rPr lang="en-US" sz="900" dirty="0">
                <a:solidFill>
                  <a:schemeClr val="bg2"/>
                </a:solidFill>
                <a:latin typeface="+mj-lt"/>
              </a:rPr>
              <a:t>Build awareness of the enhanced BIA framework, methodology, and resiliency definitions</a:t>
            </a:r>
          </a:p>
          <a:p>
            <a:pPr marL="803275" lvl="1" indent="-341313" defTabSz="1218530">
              <a:buFont typeface="+mj-lt"/>
              <a:buAutoNum type="alphaLcParenR"/>
            </a:pPr>
            <a:r>
              <a:rPr lang="en-US" sz="900" dirty="0">
                <a:solidFill>
                  <a:schemeClr val="bg2"/>
                </a:solidFill>
                <a:latin typeface="+mj-lt"/>
              </a:rPr>
              <a:t>Validate and calibrate responses using the enhanced framework and definitions</a:t>
            </a:r>
          </a:p>
          <a:p>
            <a:pPr marL="803275" lvl="1" indent="-341313" defTabSz="1218530">
              <a:buFont typeface="+mj-lt"/>
              <a:buAutoNum type="alphaLcParenR"/>
            </a:pPr>
            <a:r>
              <a:rPr lang="en-US" sz="900" dirty="0">
                <a:solidFill>
                  <a:schemeClr val="bg2"/>
                </a:solidFill>
                <a:latin typeface="+mj-lt"/>
              </a:rPr>
              <a:t>Validate application and infrastructure dependencies with IT </a:t>
            </a:r>
          </a:p>
          <a:p>
            <a:pPr marL="803275" lvl="1" indent="-341313" defTabSz="1218530">
              <a:buFont typeface="+mj-lt"/>
              <a:buAutoNum type="alphaLcParenR"/>
            </a:pPr>
            <a:r>
              <a:rPr lang="en-US" sz="900" dirty="0">
                <a:solidFill>
                  <a:schemeClr val="bg2"/>
                </a:solidFill>
                <a:latin typeface="+mj-lt"/>
              </a:rPr>
              <a:t>Collect data points with IT (e.g., app owner, SLAs, hours of operation, maintenance schedule, technical dependencies)</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Conduct a BIA-Lite for approximately 635 departments that were excluded from the 2018/2019 BIAs and quickly assess and identify critical business processes</a:t>
            </a:r>
          </a:p>
          <a:p>
            <a:pPr marL="803275" lvl="1" indent="-341313" defTabSz="1218530">
              <a:buFont typeface="+mj-lt"/>
              <a:buAutoNum type="alphaLcParenR"/>
            </a:pPr>
            <a:r>
              <a:rPr lang="en-US" sz="900" dirty="0">
                <a:solidFill>
                  <a:schemeClr val="bg2"/>
                </a:solidFill>
                <a:latin typeface="+mj-lt"/>
              </a:rPr>
              <a:t>Conduct pre-BIA and BIA-Lite workshop activities in preparation for a seamless workshop with the business, and post-workshop activities, including follow-up communications and clarification</a:t>
            </a:r>
          </a:p>
          <a:p>
            <a:pPr marL="803275" lvl="1" indent="-341313" defTabSz="1218530">
              <a:buFont typeface="+mj-lt"/>
              <a:buAutoNum type="alphaLcParenR"/>
            </a:pPr>
            <a:r>
              <a:rPr lang="en-US" sz="900" dirty="0">
                <a:solidFill>
                  <a:schemeClr val="bg2"/>
                </a:solidFill>
              </a:rPr>
              <a:t>Educate BIA-Lite participants on the enhanced BIA framework, methodology and resiliency definitions</a:t>
            </a:r>
          </a:p>
          <a:p>
            <a:pPr marL="803275" lvl="1" indent="-341313" defTabSz="1218530">
              <a:buFont typeface="+mj-lt"/>
              <a:buAutoNum type="alphaLcParenR"/>
            </a:pPr>
            <a:r>
              <a:rPr lang="en-US" sz="900" dirty="0">
                <a:solidFill>
                  <a:schemeClr val="bg2"/>
                </a:solidFill>
              </a:rPr>
              <a:t>Compile and prioritize the BIA-Lite results for leadership review (step 5) and decision on which processes require a BIA</a:t>
            </a:r>
          </a:p>
          <a:p>
            <a:pPr marL="230188" defTabSz="1218530"/>
            <a:endParaRPr lang="en-US" sz="900" dirty="0">
              <a:solidFill>
                <a:schemeClr val="bg2"/>
              </a:solidFill>
            </a:endParaRPr>
          </a:p>
          <a:p>
            <a:pPr marL="461963" indent="-231775" defTabSz="1218530">
              <a:buFont typeface="+mj-lt"/>
              <a:buAutoNum type="arabicPeriod" startAt="4"/>
            </a:pPr>
            <a:r>
              <a:rPr lang="en-US" sz="900" dirty="0">
                <a:solidFill>
                  <a:schemeClr val="bg2"/>
                </a:solidFill>
              </a:rPr>
              <a:t>Conduct a BIA for the most critical business processes that were identified in the BIA-Lite (up to 200 processes)</a:t>
            </a:r>
          </a:p>
          <a:p>
            <a:pPr marL="803275" lvl="1" indent="-341313" defTabSz="1218530">
              <a:buFont typeface="+mj-lt"/>
              <a:buAutoNum type="alphaLcParenR"/>
            </a:pPr>
            <a:r>
              <a:rPr lang="en-US" sz="900" dirty="0">
                <a:solidFill>
                  <a:schemeClr val="bg2"/>
                </a:solidFill>
              </a:rPr>
              <a:t>Follow the leading practice BIA framework and methodology to align with the revised and calibrated 2018/2019 BIAs. Like in tasks 2 and 3 above, BIA participants will be educated on the enhancements to the BIA methodology</a:t>
            </a:r>
          </a:p>
          <a:p>
            <a:pPr marL="461963" indent="-231775" defTabSz="1218530">
              <a:buFont typeface="+mj-lt"/>
              <a:buAutoNum type="arabicPeriod" startAt="4"/>
            </a:pPr>
            <a:endParaRPr lang="en-US" sz="900" dirty="0">
              <a:solidFill>
                <a:schemeClr val="bg2"/>
              </a:solidFill>
            </a:endParaRPr>
          </a:p>
          <a:p>
            <a:pPr marL="461963" indent="-231775" defTabSz="1218530">
              <a:buFont typeface="+mj-lt"/>
              <a:buAutoNum type="arabicPeriod" startAt="4"/>
            </a:pPr>
            <a:r>
              <a:rPr lang="en-US" sz="900" dirty="0">
                <a:solidFill>
                  <a:schemeClr val="bg2"/>
                </a:solidFill>
              </a:rPr>
              <a:t>Complete the BIA analysis:</a:t>
            </a:r>
          </a:p>
          <a:p>
            <a:pPr marL="803275" lvl="1" indent="-341313" defTabSz="1218530">
              <a:buFont typeface="+mj-lt"/>
              <a:buAutoNum type="alphaLcParenR"/>
            </a:pPr>
            <a:r>
              <a:rPr lang="en-US" sz="900" dirty="0">
                <a:solidFill>
                  <a:schemeClr val="bg2"/>
                </a:solidFill>
                <a:latin typeface="+mj-lt"/>
              </a:rPr>
              <a:t>Analyze the BIA information gathered to identify data gaps and anomalies for follow up data collection and validation</a:t>
            </a:r>
          </a:p>
          <a:p>
            <a:pPr marL="803275" lvl="1" indent="-341313" defTabSz="1218530">
              <a:buFont typeface="+mj-lt"/>
              <a:buAutoNum type="alphaLcParenR"/>
            </a:pPr>
            <a:r>
              <a:rPr lang="en-US" sz="900" dirty="0">
                <a:solidFill>
                  <a:schemeClr val="bg2"/>
                </a:solidFill>
                <a:latin typeface="+mj-lt"/>
              </a:rPr>
              <a:t>Conduct any remaining, follow-up interviews with the meeting participants as necessary to challenge the answers, fill-missing information, and/or provide more clarification</a:t>
            </a:r>
          </a:p>
          <a:p>
            <a:pPr marL="803275" lvl="1" indent="-341313" defTabSz="1218530">
              <a:buFont typeface="+mj-lt"/>
              <a:buAutoNum type="alphaLcParenR"/>
            </a:pPr>
            <a:r>
              <a:rPr lang="en-US" sz="900" dirty="0">
                <a:solidFill>
                  <a:schemeClr val="bg2"/>
                </a:solidFill>
                <a:latin typeface="+mj-lt"/>
              </a:rPr>
              <a:t>Develop the enterprise critical path illustrating the business process and application recovery tiers</a:t>
            </a:r>
          </a:p>
          <a:p>
            <a:pPr marL="803275" lvl="1" indent="-341313" defTabSz="1218530">
              <a:buFont typeface="+mj-lt"/>
              <a:buAutoNum type="alphaLcParenR"/>
            </a:pPr>
            <a:r>
              <a:rPr lang="en-US" sz="900" dirty="0">
                <a:solidFill>
                  <a:schemeClr val="bg2"/>
                </a:solidFill>
              </a:rPr>
              <a:t>Compile and prioritize the BIA results for leadership review (step 5)</a:t>
            </a:r>
            <a:endParaRPr lang="en-US" sz="900" dirty="0">
              <a:solidFill>
                <a:schemeClr val="bg2"/>
              </a:solidFill>
              <a:latin typeface="+mj-lt"/>
            </a:endParaRPr>
          </a:p>
        </p:txBody>
      </p:sp>
      <p:grpSp>
        <p:nvGrpSpPr>
          <p:cNvPr id="3" name="Group 2">
            <a:extLst>
              <a:ext uri="{FF2B5EF4-FFF2-40B4-BE49-F238E27FC236}">
                <a16:creationId xmlns:a16="http://schemas.microsoft.com/office/drawing/2014/main" id="{CF682F6B-B48E-44F5-93F9-3B4EAAECA672}"/>
              </a:ext>
            </a:extLst>
          </p:cNvPr>
          <p:cNvGrpSpPr/>
          <p:nvPr/>
        </p:nvGrpSpPr>
        <p:grpSpPr>
          <a:xfrm>
            <a:off x="10396728" y="91440"/>
            <a:ext cx="910102" cy="910102"/>
            <a:chOff x="5824982" y="5448548"/>
            <a:chExt cx="910102" cy="910102"/>
          </a:xfrm>
        </p:grpSpPr>
        <p:sp>
          <p:nvSpPr>
            <p:cNvPr id="16" name="Oval 15">
              <a:extLst>
                <a:ext uri="{FF2B5EF4-FFF2-40B4-BE49-F238E27FC236}">
                  <a16:creationId xmlns:a16="http://schemas.microsoft.com/office/drawing/2014/main" id="{DD023C56-F673-4AF4-91D3-E967CFB24EDA}"/>
                </a:ext>
              </a:extLst>
            </p:cNvPr>
            <p:cNvSpPr/>
            <p:nvPr/>
          </p:nvSpPr>
          <p:spPr>
            <a:xfrm>
              <a:off x="5824982" y="5448548"/>
              <a:ext cx="910102" cy="910102"/>
            </a:xfrm>
            <a:prstGeom prst="ellipse">
              <a:avLst/>
            </a:prstGeom>
            <a:solidFill>
              <a:srgbClr val="54606B"/>
            </a:solidFill>
            <a:ln w="9525" cap="flat" cmpd="sng" algn="ctr">
              <a:noFill/>
              <a:prstDash val="solid"/>
            </a:ln>
            <a:effectLst/>
          </p:spPr>
          <p:txBody>
            <a:bodyPr rtlCol="0" anchor="t" anchorCtr="0"/>
            <a:lstStyle/>
            <a:p>
              <a:pPr algn="ctr" defTabSz="913943"/>
              <a:endParaRPr lang="en-IN" sz="1199" kern="0">
                <a:solidFill>
                  <a:srgbClr val="2E2E38"/>
                </a:solidFill>
                <a:latin typeface="EYInterstate Light"/>
              </a:endParaRPr>
            </a:p>
          </p:txBody>
        </p:sp>
        <p:pic>
          <p:nvPicPr>
            <p:cNvPr id="21" name="Graphic 20" descr="Classroom">
              <a:extLst>
                <a:ext uri="{FF2B5EF4-FFF2-40B4-BE49-F238E27FC236}">
                  <a16:creationId xmlns:a16="http://schemas.microsoft.com/office/drawing/2014/main" id="{DF9239B9-48A3-4545-A80F-DDE2779135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7328" y="5536500"/>
              <a:ext cx="734198" cy="734198"/>
            </a:xfrm>
            <a:prstGeom prst="rect">
              <a:avLst/>
            </a:prstGeom>
          </p:spPr>
        </p:pic>
      </p:grpSp>
      <p:sp>
        <p:nvSpPr>
          <p:cNvPr id="22" name="Rectangle 3">
            <a:extLst>
              <a:ext uri="{FF2B5EF4-FFF2-40B4-BE49-F238E27FC236}">
                <a16:creationId xmlns:a16="http://schemas.microsoft.com/office/drawing/2014/main" id="{47210232-7FBC-48E1-9FEA-17A164D0B04A}"/>
              </a:ext>
            </a:extLst>
          </p:cNvPr>
          <p:cNvSpPr>
            <a:spLocks noChangeArrowheads="1"/>
          </p:cNvSpPr>
          <p:nvPr/>
        </p:nvSpPr>
        <p:spPr bwMode="auto">
          <a:xfrm>
            <a:off x="7835580" y="3344779"/>
            <a:ext cx="3477462" cy="2700062"/>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Arial"/>
            </a:endParaRPr>
          </a:p>
        </p:txBody>
      </p:sp>
      <p:sp>
        <p:nvSpPr>
          <p:cNvPr id="25" name="Text Box 4">
            <a:extLst>
              <a:ext uri="{FF2B5EF4-FFF2-40B4-BE49-F238E27FC236}">
                <a16:creationId xmlns:a16="http://schemas.microsoft.com/office/drawing/2014/main" id="{F3297354-6418-4654-AD39-07EA09F3DC0A}"/>
              </a:ext>
            </a:extLst>
          </p:cNvPr>
          <p:cNvSpPr txBox="1">
            <a:spLocks noChangeArrowheads="1"/>
          </p:cNvSpPr>
          <p:nvPr/>
        </p:nvSpPr>
        <p:spPr bwMode="auto">
          <a:xfrm>
            <a:off x="8006935" y="3247934"/>
            <a:ext cx="2154757"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a:t>Activity Outcomes and Deliverables</a:t>
            </a:r>
          </a:p>
        </p:txBody>
      </p:sp>
      <p:sp>
        <p:nvSpPr>
          <p:cNvPr id="29" name="Rectangle 3">
            <a:extLst>
              <a:ext uri="{FF2B5EF4-FFF2-40B4-BE49-F238E27FC236}">
                <a16:creationId xmlns:a16="http://schemas.microsoft.com/office/drawing/2014/main" id="{76B39887-C2EB-40B7-99A5-6D3189321409}"/>
              </a:ext>
            </a:extLst>
          </p:cNvPr>
          <p:cNvSpPr>
            <a:spLocks noChangeArrowheads="1"/>
          </p:cNvSpPr>
          <p:nvPr/>
        </p:nvSpPr>
        <p:spPr bwMode="auto">
          <a:xfrm>
            <a:off x="7835580" y="1838849"/>
            <a:ext cx="3477462" cy="1248533"/>
          </a:xfrm>
          <a:prstGeom prst="rect">
            <a:avLst/>
          </a:prstGeom>
          <a:solidFill>
            <a:srgbClr val="5C9A1B"/>
          </a:solid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mj-lt"/>
            </a:endParaRPr>
          </a:p>
        </p:txBody>
      </p:sp>
      <p:sp>
        <p:nvSpPr>
          <p:cNvPr id="30" name="Rectangle 14">
            <a:extLst>
              <a:ext uri="{FF2B5EF4-FFF2-40B4-BE49-F238E27FC236}">
                <a16:creationId xmlns:a16="http://schemas.microsoft.com/office/drawing/2014/main" id="{F52CE31A-08BD-4009-91AA-CB0731FFADB3}"/>
              </a:ext>
            </a:extLst>
          </p:cNvPr>
          <p:cNvSpPr/>
          <p:nvPr/>
        </p:nvSpPr>
        <p:spPr>
          <a:xfrm>
            <a:off x="7928771" y="1908293"/>
            <a:ext cx="3348230" cy="861774"/>
          </a:xfrm>
          <a:prstGeom prst="rect">
            <a:avLst/>
          </a:prstGeom>
        </p:spPr>
        <p:txBody>
          <a:bodyPr wrap="square">
            <a:spAutoFit/>
          </a:bodyPr>
          <a:lstStyle/>
          <a:p>
            <a:pPr defTabSz="1218530"/>
            <a:r>
              <a:rPr lang="en-GB" sz="1000" b="1" kern="0" dirty="0"/>
              <a:t>Value to [CLIENT]</a:t>
            </a:r>
          </a:p>
          <a:p>
            <a:pPr defTabSz="1218530"/>
            <a:endParaRPr lang="en-US" sz="1000" dirty="0"/>
          </a:p>
          <a:p>
            <a:pPr defTabSz="1218530"/>
            <a:r>
              <a:rPr lang="en-US" sz="1000" dirty="0"/>
              <a:t>Enterprise-wide prioritization and tiering of business processes and applications to enable informed investment in BCP and DR strategies</a:t>
            </a:r>
          </a:p>
        </p:txBody>
      </p:sp>
      <p:sp>
        <p:nvSpPr>
          <p:cNvPr id="32" name="Rectangle 14">
            <a:extLst>
              <a:ext uri="{FF2B5EF4-FFF2-40B4-BE49-F238E27FC236}">
                <a16:creationId xmlns:a16="http://schemas.microsoft.com/office/drawing/2014/main" id="{5B8F23E3-6E96-4460-B4E3-B375C90A71E7}"/>
              </a:ext>
            </a:extLst>
          </p:cNvPr>
          <p:cNvSpPr/>
          <p:nvPr/>
        </p:nvSpPr>
        <p:spPr>
          <a:xfrm>
            <a:off x="7889581" y="3500112"/>
            <a:ext cx="3348230" cy="1477328"/>
          </a:xfrm>
          <a:prstGeom prst="rect">
            <a:avLst/>
          </a:prstGeom>
        </p:spPr>
        <p:txBody>
          <a:bodyPr wrap="square">
            <a:spAutoFit/>
          </a:bodyPr>
          <a:lstStyle/>
          <a:p>
            <a:pPr marL="228600" indent="-228600" defTabSz="1218530">
              <a:buFont typeface="+mj-lt"/>
              <a:buAutoNum type="arabicPeriod"/>
            </a:pPr>
            <a:r>
              <a:rPr lang="en-US" sz="900" dirty="0">
                <a:solidFill>
                  <a:schemeClr val="bg2"/>
                </a:solidFill>
              </a:rPr>
              <a:t>Calibrated 2018/2019 BIAs for 351 business processes</a:t>
            </a:r>
          </a:p>
          <a:p>
            <a:pPr marL="228600" indent="-228600" defTabSz="1218530">
              <a:buFont typeface="+mj-lt"/>
              <a:buAutoNum type="arabicPeriod"/>
            </a:pPr>
            <a:r>
              <a:rPr lang="en-US" sz="900" dirty="0">
                <a:solidFill>
                  <a:schemeClr val="bg2"/>
                </a:solidFill>
              </a:rPr>
              <a:t>Business process inventory for the 635 departments in-scope for the BIA-Lite</a:t>
            </a:r>
          </a:p>
          <a:p>
            <a:pPr marL="228600" indent="-228600" defTabSz="1218530">
              <a:buFont typeface="+mj-lt"/>
              <a:buAutoNum type="arabicPeriod"/>
            </a:pPr>
            <a:r>
              <a:rPr lang="en-US" sz="900" dirty="0">
                <a:solidFill>
                  <a:schemeClr val="bg2"/>
                </a:solidFill>
              </a:rPr>
              <a:t>Completed BIAs for up to 200 critical business processes</a:t>
            </a:r>
          </a:p>
          <a:p>
            <a:pPr marL="228600" indent="-228600" defTabSz="1218530">
              <a:buFont typeface="+mj-lt"/>
              <a:buAutoNum type="arabicPeriod"/>
            </a:pPr>
            <a:r>
              <a:rPr lang="en-US" sz="900" dirty="0">
                <a:solidFill>
                  <a:schemeClr val="bg2"/>
                </a:solidFill>
              </a:rPr>
              <a:t>BIA data collection populated workbooks or uploaded into Archer</a:t>
            </a:r>
          </a:p>
          <a:p>
            <a:pPr marL="228600" indent="-228600" defTabSz="1218530">
              <a:buFont typeface="+mj-lt"/>
              <a:buAutoNum type="arabicPeriod"/>
            </a:pPr>
            <a:r>
              <a:rPr lang="en-US" sz="900" dirty="0">
                <a:solidFill>
                  <a:schemeClr val="bg2"/>
                </a:solidFill>
              </a:rPr>
              <a:t>Enterprise critical path with prioritization including business process to application mapping</a:t>
            </a:r>
          </a:p>
          <a:p>
            <a:pPr marL="228600" indent="-228600" defTabSz="1218530">
              <a:buFont typeface="+mj-lt"/>
              <a:buAutoNum type="arabicPeriod"/>
            </a:pPr>
            <a:endParaRPr lang="en-US" sz="900" dirty="0">
              <a:solidFill>
                <a:schemeClr val="bg2"/>
              </a:solidFill>
            </a:endParaRPr>
          </a:p>
        </p:txBody>
      </p:sp>
    </p:spTree>
    <p:extLst>
      <p:ext uri="{BB962C8B-B14F-4D97-AF65-F5344CB8AC3E}">
        <p14:creationId xmlns:p14="http://schemas.microsoft.com/office/powerpoint/2010/main" val="321004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B888-FFDB-4246-BC0D-E2AC5501A6B1}"/>
              </a:ext>
            </a:extLst>
          </p:cNvPr>
          <p:cNvSpPr>
            <a:spLocks noGrp="1"/>
          </p:cNvSpPr>
          <p:nvPr>
            <p:ph type="title"/>
          </p:nvPr>
        </p:nvSpPr>
        <p:spPr/>
        <p:txBody>
          <a:bodyPr/>
          <a:lstStyle/>
          <a:p>
            <a:pPr lvl="0">
              <a:spcBef>
                <a:spcPts val="0"/>
              </a:spcBef>
              <a:spcAft>
                <a:spcPts val="1200"/>
              </a:spcAft>
              <a:defRPr/>
            </a:pPr>
            <a:r>
              <a:rPr lang="en-US" dirty="0"/>
              <a:t>Step 5 - Validate BIA results, priorities and objectives</a:t>
            </a:r>
          </a:p>
        </p:txBody>
      </p:sp>
      <p:sp>
        <p:nvSpPr>
          <p:cNvPr id="5" name="Slide Number Placeholder 4">
            <a:extLst>
              <a:ext uri="{FF2B5EF4-FFF2-40B4-BE49-F238E27FC236}">
                <a16:creationId xmlns:a16="http://schemas.microsoft.com/office/drawing/2014/main" id="{1BBFEA76-C90F-4B27-9317-720F65D9F4B1}"/>
              </a:ext>
            </a:extLst>
          </p:cNvPr>
          <p:cNvSpPr>
            <a:spLocks noGrp="1"/>
          </p:cNvSpPr>
          <p:nvPr>
            <p:ph type="sldNum" sz="quarter" idx="12"/>
          </p:nvPr>
        </p:nvSpPr>
        <p:spPr>
          <a:xfrm>
            <a:off x="363093" y="6516456"/>
            <a:ext cx="663066" cy="180000"/>
          </a:xfrm>
          <a:prstGeom prst="rect">
            <a:avLst/>
          </a:prstGeom>
        </p:spPr>
        <p:txBody>
          <a:bodyPr vert="horz" lIns="91440" tIns="45720" rIns="91440" bIns="45720" rtlCol="0" anchor="ctr"/>
          <a:lstStyle>
            <a:defPPr>
              <a:defRPr lang="en-US"/>
            </a:defPPr>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Page </a:t>
            </a:r>
            <a:fld id="{F1BC30E3-FFE5-4B91-AA19-87A149EBB9EE}" type="slidenum">
              <a:rPr smtClean="0"/>
              <a:pPr/>
              <a:t>17</a:t>
            </a:fld>
            <a:endParaRPr dirty="0"/>
          </a:p>
        </p:txBody>
      </p:sp>
      <p:sp>
        <p:nvSpPr>
          <p:cNvPr id="8" name="Rectangle 3">
            <a:extLst>
              <a:ext uri="{FF2B5EF4-FFF2-40B4-BE49-F238E27FC236}">
                <a16:creationId xmlns:a16="http://schemas.microsoft.com/office/drawing/2014/main" id="{FDC1343F-DFE1-4B8A-BB0A-52725F677654}"/>
              </a:ext>
            </a:extLst>
          </p:cNvPr>
          <p:cNvSpPr>
            <a:spLocks noChangeArrowheads="1"/>
          </p:cNvSpPr>
          <p:nvPr/>
        </p:nvSpPr>
        <p:spPr bwMode="auto">
          <a:xfrm>
            <a:off x="371477" y="1066163"/>
            <a:ext cx="10941565" cy="640080"/>
          </a:xfrm>
          <a:prstGeom prst="rect">
            <a:avLst/>
          </a:prstGeom>
          <a:noFill/>
          <a:ln w="3175">
            <a:solidFill>
              <a:schemeClr val="bg2">
                <a:lumMod val="50000"/>
                <a:lumOff val="50000"/>
              </a:schemeClr>
            </a:solidFill>
            <a:prstDash val="sysDash"/>
            <a:miter lim="800000"/>
            <a:headEnd/>
            <a:tailEnd/>
          </a:ln>
          <a:effectLst/>
        </p:spPr>
        <p:txBody>
          <a:bodyPr wrap="square" tIns="137160" bIns="100765" anchor="ctr" anchorCtr="0"/>
          <a:lstStyle/>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Conduct interviews with executive business leaders and their directs to calibrate the BIA responses as they are completed.</a:t>
            </a:r>
            <a:endParaRPr lang="en-US" sz="900" kern="0">
              <a:solidFill>
                <a:schemeClr val="bg2"/>
              </a:solidFill>
              <a:latin typeface="+mj-lt"/>
            </a:endParaRPr>
          </a:p>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Confirm the criticality of the business processes to optimize DR costs by reducing the number of mission and business critical processes and the applications that support them.</a:t>
            </a:r>
            <a:endParaRPr lang="en-US" sz="900" kern="0">
              <a:solidFill>
                <a:schemeClr val="bg2"/>
              </a:solidFill>
              <a:latin typeface="+mj-lt"/>
            </a:endParaRPr>
          </a:p>
        </p:txBody>
      </p:sp>
      <p:sp>
        <p:nvSpPr>
          <p:cNvPr id="9" name="Text Box 4">
            <a:extLst>
              <a:ext uri="{FF2B5EF4-FFF2-40B4-BE49-F238E27FC236}">
                <a16:creationId xmlns:a16="http://schemas.microsoft.com/office/drawing/2014/main" id="{0EA179DE-BE56-4DFB-BF8A-15EE01FED43B}"/>
              </a:ext>
            </a:extLst>
          </p:cNvPr>
          <p:cNvSpPr txBox="1">
            <a:spLocks noChangeArrowheads="1"/>
          </p:cNvSpPr>
          <p:nvPr/>
        </p:nvSpPr>
        <p:spPr bwMode="auto">
          <a:xfrm>
            <a:off x="753559" y="964598"/>
            <a:ext cx="1136850"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solidFill>
                  <a:srgbClr val="E6E6E6"/>
                </a:solidFill>
                <a:latin typeface="+mj-lt"/>
              </a:rPr>
              <a:t>Activity Overview</a:t>
            </a:r>
          </a:p>
        </p:txBody>
      </p:sp>
      <p:sp>
        <p:nvSpPr>
          <p:cNvPr id="13" name="Rectangle 3">
            <a:extLst>
              <a:ext uri="{FF2B5EF4-FFF2-40B4-BE49-F238E27FC236}">
                <a16:creationId xmlns:a16="http://schemas.microsoft.com/office/drawing/2014/main" id="{77220230-A661-4699-8CF1-A15E76D48CB2}"/>
              </a:ext>
            </a:extLst>
          </p:cNvPr>
          <p:cNvSpPr>
            <a:spLocks noChangeArrowheads="1"/>
          </p:cNvSpPr>
          <p:nvPr/>
        </p:nvSpPr>
        <p:spPr bwMode="auto">
          <a:xfrm>
            <a:off x="371479" y="1838849"/>
            <a:ext cx="7300507" cy="4205993"/>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defTabSz="1007622" fontAlgn="base">
              <a:spcAft>
                <a:spcPct val="0"/>
              </a:spcAft>
              <a:buClr>
                <a:srgbClr val="DAD9AD"/>
              </a:buClr>
            </a:pPr>
            <a:endParaRPr lang="en-US" sz="1099" kern="0" dirty="0">
              <a:solidFill>
                <a:schemeClr val="bg2"/>
              </a:solidFill>
              <a:latin typeface="Arial"/>
            </a:endParaRPr>
          </a:p>
        </p:txBody>
      </p:sp>
      <p:sp>
        <p:nvSpPr>
          <p:cNvPr id="14" name="Text Box 4">
            <a:extLst>
              <a:ext uri="{FF2B5EF4-FFF2-40B4-BE49-F238E27FC236}">
                <a16:creationId xmlns:a16="http://schemas.microsoft.com/office/drawing/2014/main" id="{D8D205CF-CB3A-411F-9E4D-C6A0EC7617AC}"/>
              </a:ext>
            </a:extLst>
          </p:cNvPr>
          <p:cNvSpPr txBox="1">
            <a:spLocks noChangeArrowheads="1"/>
          </p:cNvSpPr>
          <p:nvPr/>
        </p:nvSpPr>
        <p:spPr bwMode="auto">
          <a:xfrm>
            <a:off x="764411" y="1758009"/>
            <a:ext cx="1269899"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solidFill>
                  <a:srgbClr val="E6E6E6"/>
                </a:solidFill>
                <a:latin typeface="+mj-lt"/>
              </a:rPr>
              <a:t>Approach and Tasks</a:t>
            </a:r>
          </a:p>
        </p:txBody>
      </p:sp>
      <p:sp>
        <p:nvSpPr>
          <p:cNvPr id="15" name="Rectangle 14">
            <a:extLst>
              <a:ext uri="{FF2B5EF4-FFF2-40B4-BE49-F238E27FC236}">
                <a16:creationId xmlns:a16="http://schemas.microsoft.com/office/drawing/2014/main" id="{3BCC9F4E-3283-442A-BE79-0EB9D4E7B31F}"/>
              </a:ext>
            </a:extLst>
          </p:cNvPr>
          <p:cNvSpPr/>
          <p:nvPr/>
        </p:nvSpPr>
        <p:spPr>
          <a:xfrm>
            <a:off x="371476" y="2040645"/>
            <a:ext cx="7288584" cy="2169825"/>
          </a:xfrm>
          <a:prstGeom prst="rect">
            <a:avLst/>
          </a:prstGeom>
        </p:spPr>
        <p:txBody>
          <a:bodyPr wrap="square">
            <a:spAutoFit/>
          </a:bodyPr>
          <a:lstStyle/>
          <a:p>
            <a:pPr defTabSz="1218530"/>
            <a:r>
              <a:rPr lang="en-US" sz="900" dirty="0">
                <a:solidFill>
                  <a:schemeClr val="bg2"/>
                </a:solidFill>
                <a:latin typeface="+mj-lt"/>
              </a:rPr>
              <a:t>The key tasks involved in this activity include:</a:t>
            </a:r>
          </a:p>
          <a:p>
            <a:pPr marL="3175" indent="-228600"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Initial iterative BIA and BIA-Lite reviews:</a:t>
            </a:r>
          </a:p>
          <a:p>
            <a:pPr marL="803275" lvl="1" indent="-341313" defTabSz="1218530">
              <a:buFont typeface="+mj-lt"/>
              <a:buAutoNum type="alphaLcParenR"/>
            </a:pPr>
            <a:r>
              <a:rPr lang="en-US" sz="900" dirty="0">
                <a:solidFill>
                  <a:schemeClr val="bg2"/>
                </a:solidFill>
                <a:latin typeface="+mj-lt"/>
              </a:rPr>
              <a:t>As completed, following step 4 tasks, present findings of the calibrated BIAs and the identified business processes from the 635 departments</a:t>
            </a:r>
          </a:p>
          <a:p>
            <a:pPr marL="803275" lvl="1" indent="-341313" defTabSz="1218530">
              <a:buFont typeface="+mj-lt"/>
              <a:buAutoNum type="alphaLcParenR"/>
            </a:pPr>
            <a:r>
              <a:rPr lang="en-US" sz="900" dirty="0">
                <a:solidFill>
                  <a:schemeClr val="bg2"/>
                </a:solidFill>
                <a:latin typeface="+mj-lt"/>
              </a:rPr>
              <a:t>Gain consensus for the up-to 200 business processes to conduct follow on BIAs</a:t>
            </a:r>
          </a:p>
          <a:p>
            <a:pPr marL="803275" lvl="1" indent="-341313" defTabSz="1218530">
              <a:buFont typeface="+mj-lt"/>
              <a:buAutoNum type="alphaLcParenR"/>
            </a:pPr>
            <a:r>
              <a:rPr lang="en-US" sz="900" dirty="0">
                <a:solidFill>
                  <a:schemeClr val="bg2"/>
                </a:solidFill>
                <a:latin typeface="+mj-lt"/>
              </a:rPr>
              <a:t>Follow up on open items, direction, and additional content based on executive business leaders</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Finalize the business processes prioritizations and dependencies (e.g., applications, 3rd-parties, interdependencies, sites, etc.)</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Update the enterprise critical path business process and application recovery tiers</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Conduct validation sessions with executive business leadership following completion of “Step 4 - Perform BIA and BIA-Lite”</a:t>
            </a:r>
          </a:p>
          <a:p>
            <a:pPr marL="803275" lvl="1" indent="-341313" defTabSz="1218530">
              <a:buFont typeface="+mj-lt"/>
              <a:buAutoNum type="alphaLcParenR"/>
            </a:pPr>
            <a:r>
              <a:rPr lang="en-US" sz="900" dirty="0">
                <a:solidFill>
                  <a:schemeClr val="bg2"/>
                </a:solidFill>
                <a:latin typeface="+mj-lt"/>
              </a:rPr>
              <a:t>Present resiliency tiers for the up-to 551 business processes (351 + 200) and application dependencies</a:t>
            </a:r>
          </a:p>
          <a:p>
            <a:pPr marL="803275" lvl="1" indent="-341313" defTabSz="1218530">
              <a:buFont typeface="+mj-lt"/>
              <a:buAutoNum type="alphaLcParenR"/>
            </a:pPr>
            <a:r>
              <a:rPr lang="en-US" sz="900" dirty="0">
                <a:solidFill>
                  <a:schemeClr val="bg2"/>
                </a:solidFill>
                <a:latin typeface="+mj-lt"/>
              </a:rPr>
              <a:t>Present additional BIA findings and insights from the interviews and data collection</a:t>
            </a:r>
          </a:p>
        </p:txBody>
      </p:sp>
      <p:grpSp>
        <p:nvGrpSpPr>
          <p:cNvPr id="3" name="Group 2">
            <a:extLst>
              <a:ext uri="{FF2B5EF4-FFF2-40B4-BE49-F238E27FC236}">
                <a16:creationId xmlns:a16="http://schemas.microsoft.com/office/drawing/2014/main" id="{62F11201-9B5E-452A-877A-7E4D6E019B41}"/>
              </a:ext>
            </a:extLst>
          </p:cNvPr>
          <p:cNvGrpSpPr/>
          <p:nvPr/>
        </p:nvGrpSpPr>
        <p:grpSpPr>
          <a:xfrm>
            <a:off x="10396728" y="91440"/>
            <a:ext cx="910102" cy="910102"/>
            <a:chOff x="7521323" y="1143010"/>
            <a:chExt cx="910102" cy="910102"/>
          </a:xfrm>
        </p:grpSpPr>
        <p:sp>
          <p:nvSpPr>
            <p:cNvPr id="16" name="Oval 15">
              <a:extLst>
                <a:ext uri="{FF2B5EF4-FFF2-40B4-BE49-F238E27FC236}">
                  <a16:creationId xmlns:a16="http://schemas.microsoft.com/office/drawing/2014/main" id="{863F7A7E-9200-4E25-8817-9127B98AA488}"/>
                </a:ext>
              </a:extLst>
            </p:cNvPr>
            <p:cNvSpPr/>
            <p:nvPr/>
          </p:nvSpPr>
          <p:spPr>
            <a:xfrm>
              <a:off x="7521323" y="1143010"/>
              <a:ext cx="910102" cy="910102"/>
            </a:xfrm>
            <a:prstGeom prst="ellipse">
              <a:avLst/>
            </a:prstGeom>
            <a:solidFill>
              <a:srgbClr val="54606B"/>
            </a:solidFill>
            <a:ln w="9525" cap="flat" cmpd="sng" algn="ctr">
              <a:noFill/>
              <a:prstDash val="solid"/>
            </a:ln>
            <a:effectLst/>
          </p:spPr>
          <p:txBody>
            <a:bodyPr rtlCol="0" anchor="t" anchorCtr="0"/>
            <a:lstStyle/>
            <a:p>
              <a:pPr algn="ctr" defTabSz="913943"/>
              <a:endParaRPr lang="en-IN" sz="1199" kern="0">
                <a:solidFill>
                  <a:srgbClr val="2E2E38"/>
                </a:solidFill>
                <a:latin typeface="EYInterstate Light"/>
              </a:endParaRPr>
            </a:p>
          </p:txBody>
        </p:sp>
        <p:pic>
          <p:nvPicPr>
            <p:cNvPr id="21" name="Graphic 20" descr="Bar chart RTL">
              <a:extLst>
                <a:ext uri="{FF2B5EF4-FFF2-40B4-BE49-F238E27FC236}">
                  <a16:creationId xmlns:a16="http://schemas.microsoft.com/office/drawing/2014/main" id="{93BCA0F8-9765-4D10-BDCF-AABF874D9B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8258" y="1179231"/>
              <a:ext cx="790572" cy="790572"/>
            </a:xfrm>
            <a:prstGeom prst="rect">
              <a:avLst/>
            </a:prstGeom>
          </p:spPr>
        </p:pic>
      </p:grpSp>
      <p:sp>
        <p:nvSpPr>
          <p:cNvPr id="20" name="Rectangle 3">
            <a:extLst>
              <a:ext uri="{FF2B5EF4-FFF2-40B4-BE49-F238E27FC236}">
                <a16:creationId xmlns:a16="http://schemas.microsoft.com/office/drawing/2014/main" id="{6C61956D-5E91-4A86-B9B7-66482D1CB378}"/>
              </a:ext>
            </a:extLst>
          </p:cNvPr>
          <p:cNvSpPr>
            <a:spLocks noChangeArrowheads="1"/>
          </p:cNvSpPr>
          <p:nvPr/>
        </p:nvSpPr>
        <p:spPr bwMode="auto">
          <a:xfrm>
            <a:off x="7835580" y="3344779"/>
            <a:ext cx="3477462" cy="2700062"/>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Arial"/>
            </a:endParaRPr>
          </a:p>
        </p:txBody>
      </p:sp>
      <p:sp>
        <p:nvSpPr>
          <p:cNvPr id="22" name="Text Box 4">
            <a:extLst>
              <a:ext uri="{FF2B5EF4-FFF2-40B4-BE49-F238E27FC236}">
                <a16:creationId xmlns:a16="http://schemas.microsoft.com/office/drawing/2014/main" id="{218BA975-7E83-4969-BFF0-AA6F957505CD}"/>
              </a:ext>
            </a:extLst>
          </p:cNvPr>
          <p:cNvSpPr txBox="1">
            <a:spLocks noChangeArrowheads="1"/>
          </p:cNvSpPr>
          <p:nvPr/>
        </p:nvSpPr>
        <p:spPr bwMode="auto">
          <a:xfrm>
            <a:off x="8006935" y="3247934"/>
            <a:ext cx="2154757"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t>Activity Outcomes and Deliverables</a:t>
            </a:r>
          </a:p>
        </p:txBody>
      </p:sp>
      <p:sp>
        <p:nvSpPr>
          <p:cNvPr id="23" name="Rectangle 3">
            <a:extLst>
              <a:ext uri="{FF2B5EF4-FFF2-40B4-BE49-F238E27FC236}">
                <a16:creationId xmlns:a16="http://schemas.microsoft.com/office/drawing/2014/main" id="{AC7C1028-4333-45D3-BC95-4A3AEB3F777A}"/>
              </a:ext>
            </a:extLst>
          </p:cNvPr>
          <p:cNvSpPr>
            <a:spLocks noChangeArrowheads="1"/>
          </p:cNvSpPr>
          <p:nvPr/>
        </p:nvSpPr>
        <p:spPr bwMode="auto">
          <a:xfrm>
            <a:off x="7835580" y="1838849"/>
            <a:ext cx="3477462" cy="1248533"/>
          </a:xfrm>
          <a:prstGeom prst="rect">
            <a:avLst/>
          </a:prstGeom>
          <a:solidFill>
            <a:srgbClr val="5C9A1B"/>
          </a:solid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mj-lt"/>
            </a:endParaRPr>
          </a:p>
        </p:txBody>
      </p:sp>
      <p:sp>
        <p:nvSpPr>
          <p:cNvPr id="26" name="Rectangle 14">
            <a:extLst>
              <a:ext uri="{FF2B5EF4-FFF2-40B4-BE49-F238E27FC236}">
                <a16:creationId xmlns:a16="http://schemas.microsoft.com/office/drawing/2014/main" id="{4915CD38-C9E1-4E19-8966-1AE51188DD96}"/>
              </a:ext>
            </a:extLst>
          </p:cNvPr>
          <p:cNvSpPr/>
          <p:nvPr/>
        </p:nvSpPr>
        <p:spPr>
          <a:xfrm>
            <a:off x="7928771" y="1908293"/>
            <a:ext cx="3348230" cy="861774"/>
          </a:xfrm>
          <a:prstGeom prst="rect">
            <a:avLst/>
          </a:prstGeom>
        </p:spPr>
        <p:txBody>
          <a:bodyPr wrap="square">
            <a:spAutoFit/>
          </a:bodyPr>
          <a:lstStyle/>
          <a:p>
            <a:pPr defTabSz="1218530"/>
            <a:r>
              <a:rPr lang="en-GB" sz="1000" b="1" kern="0" dirty="0"/>
              <a:t>Value to [CLIENT]</a:t>
            </a:r>
          </a:p>
          <a:p>
            <a:pPr defTabSz="1218530"/>
            <a:endParaRPr lang="en-US" sz="1000" dirty="0"/>
          </a:p>
          <a:p>
            <a:pPr defTabSz="1218530"/>
            <a:r>
              <a:rPr lang="en-US" sz="1000" dirty="0"/>
              <a:t>Executive leadership buy-in on the results of the BIA and the validated business requirements that IT can base their analysis and remediation efforts on</a:t>
            </a:r>
          </a:p>
        </p:txBody>
      </p:sp>
      <p:sp>
        <p:nvSpPr>
          <p:cNvPr id="27" name="Rectangle 14">
            <a:extLst>
              <a:ext uri="{FF2B5EF4-FFF2-40B4-BE49-F238E27FC236}">
                <a16:creationId xmlns:a16="http://schemas.microsoft.com/office/drawing/2014/main" id="{C73D4DD5-AA98-48DB-8AB1-2957E7440B6E}"/>
              </a:ext>
            </a:extLst>
          </p:cNvPr>
          <p:cNvSpPr/>
          <p:nvPr/>
        </p:nvSpPr>
        <p:spPr>
          <a:xfrm>
            <a:off x="7889581" y="3500112"/>
            <a:ext cx="3348230" cy="784830"/>
          </a:xfrm>
          <a:prstGeom prst="rect">
            <a:avLst/>
          </a:prstGeom>
        </p:spPr>
        <p:txBody>
          <a:bodyPr wrap="square">
            <a:spAutoFit/>
          </a:bodyPr>
          <a:lstStyle/>
          <a:p>
            <a:pPr marL="228600" indent="-228600" defTabSz="1218530">
              <a:buFont typeface="+mj-lt"/>
              <a:buAutoNum type="arabicPeriod"/>
            </a:pPr>
            <a:r>
              <a:rPr lang="en-US" sz="900" dirty="0">
                <a:solidFill>
                  <a:schemeClr val="bg2"/>
                </a:solidFill>
              </a:rPr>
              <a:t>Business leadership direction and agreement of the complete BIA scope (up to 200 business processes)</a:t>
            </a:r>
          </a:p>
          <a:p>
            <a:pPr marL="228600" indent="-228600" defTabSz="1218530">
              <a:buFont typeface="+mj-lt"/>
              <a:buAutoNum type="arabicPeriod"/>
            </a:pPr>
            <a:r>
              <a:rPr lang="en-US" sz="900" dirty="0">
                <a:solidFill>
                  <a:schemeClr val="bg2"/>
                </a:solidFill>
              </a:rPr>
              <a:t>Reviewed and approved BIA documentation and findings</a:t>
            </a:r>
          </a:p>
          <a:p>
            <a:pPr marL="228600" indent="-228600" defTabSz="1218530">
              <a:buFont typeface="+mj-lt"/>
              <a:buAutoNum type="arabicPeriod"/>
            </a:pPr>
            <a:r>
              <a:rPr lang="en-US" sz="900" dirty="0">
                <a:solidFill>
                  <a:schemeClr val="bg2"/>
                </a:solidFill>
              </a:rPr>
              <a:t>Revised enterprise critical path</a:t>
            </a:r>
          </a:p>
          <a:p>
            <a:pPr marL="228600" indent="-228600" defTabSz="1218530">
              <a:buFont typeface="+mj-lt"/>
              <a:buAutoNum type="arabicPeriod"/>
            </a:pPr>
            <a:endParaRPr lang="en-US" sz="900" dirty="0">
              <a:solidFill>
                <a:schemeClr val="bg2"/>
              </a:solidFill>
            </a:endParaRPr>
          </a:p>
        </p:txBody>
      </p:sp>
    </p:spTree>
    <p:extLst>
      <p:ext uri="{BB962C8B-B14F-4D97-AF65-F5344CB8AC3E}">
        <p14:creationId xmlns:p14="http://schemas.microsoft.com/office/powerpoint/2010/main" val="3046018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B888-FFDB-4246-BC0D-E2AC5501A6B1}"/>
              </a:ext>
            </a:extLst>
          </p:cNvPr>
          <p:cNvSpPr>
            <a:spLocks noGrp="1"/>
          </p:cNvSpPr>
          <p:nvPr>
            <p:ph type="title"/>
          </p:nvPr>
        </p:nvSpPr>
        <p:spPr/>
        <p:txBody>
          <a:bodyPr/>
          <a:lstStyle/>
          <a:p>
            <a:pPr lvl="0">
              <a:spcBef>
                <a:spcPts val="0"/>
              </a:spcBef>
              <a:spcAft>
                <a:spcPts val="1200"/>
              </a:spcAft>
              <a:defRPr/>
            </a:pPr>
            <a:r>
              <a:rPr lang="en-US" dirty="0"/>
              <a:t>Step 6 - Assess DR gaps and estimate costs and timeline for remediation</a:t>
            </a:r>
          </a:p>
        </p:txBody>
      </p:sp>
      <p:sp>
        <p:nvSpPr>
          <p:cNvPr id="5" name="Slide Number Placeholder 4">
            <a:extLst>
              <a:ext uri="{FF2B5EF4-FFF2-40B4-BE49-F238E27FC236}">
                <a16:creationId xmlns:a16="http://schemas.microsoft.com/office/drawing/2014/main" id="{1BBFEA76-C90F-4B27-9317-720F65D9F4B1}"/>
              </a:ext>
            </a:extLst>
          </p:cNvPr>
          <p:cNvSpPr>
            <a:spLocks noGrp="1"/>
          </p:cNvSpPr>
          <p:nvPr>
            <p:ph type="sldNum" sz="quarter" idx="12"/>
          </p:nvPr>
        </p:nvSpPr>
        <p:spPr>
          <a:xfrm>
            <a:off x="363093" y="6516456"/>
            <a:ext cx="663066" cy="180000"/>
          </a:xfrm>
          <a:prstGeom prst="rect">
            <a:avLst/>
          </a:prstGeom>
        </p:spPr>
        <p:txBody>
          <a:bodyPr vert="horz" lIns="91440" tIns="45720" rIns="91440" bIns="45720" rtlCol="0" anchor="ctr"/>
          <a:lstStyle>
            <a:defPPr>
              <a:defRPr lang="en-US"/>
            </a:defPPr>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Page </a:t>
            </a:r>
            <a:fld id="{F1BC30E3-FFE5-4B91-AA19-87A149EBB9EE}" type="slidenum">
              <a:rPr smtClean="0"/>
              <a:pPr/>
              <a:t>18</a:t>
            </a:fld>
            <a:endParaRPr dirty="0"/>
          </a:p>
        </p:txBody>
      </p:sp>
      <p:sp>
        <p:nvSpPr>
          <p:cNvPr id="8" name="Rectangle 3">
            <a:extLst>
              <a:ext uri="{FF2B5EF4-FFF2-40B4-BE49-F238E27FC236}">
                <a16:creationId xmlns:a16="http://schemas.microsoft.com/office/drawing/2014/main" id="{FDC1343F-DFE1-4B8A-BB0A-52725F677654}"/>
              </a:ext>
            </a:extLst>
          </p:cNvPr>
          <p:cNvSpPr>
            <a:spLocks noChangeArrowheads="1"/>
          </p:cNvSpPr>
          <p:nvPr/>
        </p:nvSpPr>
        <p:spPr bwMode="auto">
          <a:xfrm>
            <a:off x="371477" y="1066163"/>
            <a:ext cx="10941565" cy="640080"/>
          </a:xfrm>
          <a:prstGeom prst="rect">
            <a:avLst/>
          </a:prstGeom>
          <a:noFill/>
          <a:ln w="3175">
            <a:solidFill>
              <a:schemeClr val="bg2">
                <a:lumMod val="50000"/>
                <a:lumOff val="50000"/>
              </a:schemeClr>
            </a:solidFill>
            <a:prstDash val="sysDash"/>
            <a:miter lim="800000"/>
            <a:headEnd/>
            <a:tailEnd/>
          </a:ln>
          <a:effectLst/>
        </p:spPr>
        <p:txBody>
          <a:bodyPr wrap="square" tIns="137160" bIns="100765" anchor="ctr" anchorCtr="0"/>
          <a:lstStyle/>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Work with IT to perform a DR Gap Analysis by comparing applications reported in the BIAs and their assigned recovery tiers against current DR capabilities.</a:t>
            </a:r>
          </a:p>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Work with IT and Procurement to establish cost estimates and timeline for remediation, and present the summary report to executive leaders.</a:t>
            </a:r>
          </a:p>
        </p:txBody>
      </p:sp>
      <p:sp>
        <p:nvSpPr>
          <p:cNvPr id="9" name="Text Box 4">
            <a:extLst>
              <a:ext uri="{FF2B5EF4-FFF2-40B4-BE49-F238E27FC236}">
                <a16:creationId xmlns:a16="http://schemas.microsoft.com/office/drawing/2014/main" id="{0EA179DE-BE56-4DFB-BF8A-15EE01FED43B}"/>
              </a:ext>
            </a:extLst>
          </p:cNvPr>
          <p:cNvSpPr txBox="1">
            <a:spLocks noChangeArrowheads="1"/>
          </p:cNvSpPr>
          <p:nvPr/>
        </p:nvSpPr>
        <p:spPr bwMode="auto">
          <a:xfrm>
            <a:off x="753559" y="964598"/>
            <a:ext cx="1136850"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solidFill>
                  <a:srgbClr val="E6E6E6"/>
                </a:solidFill>
                <a:latin typeface="+mj-lt"/>
              </a:rPr>
              <a:t>Activity Overview</a:t>
            </a:r>
          </a:p>
        </p:txBody>
      </p:sp>
      <p:sp>
        <p:nvSpPr>
          <p:cNvPr id="13" name="Rectangle 3">
            <a:extLst>
              <a:ext uri="{FF2B5EF4-FFF2-40B4-BE49-F238E27FC236}">
                <a16:creationId xmlns:a16="http://schemas.microsoft.com/office/drawing/2014/main" id="{77220230-A661-4699-8CF1-A15E76D48CB2}"/>
              </a:ext>
            </a:extLst>
          </p:cNvPr>
          <p:cNvSpPr>
            <a:spLocks noChangeArrowheads="1"/>
          </p:cNvSpPr>
          <p:nvPr/>
        </p:nvSpPr>
        <p:spPr bwMode="auto">
          <a:xfrm>
            <a:off x="371479" y="1838849"/>
            <a:ext cx="7300507" cy="4205993"/>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defTabSz="1007622" fontAlgn="base">
              <a:spcAft>
                <a:spcPct val="0"/>
              </a:spcAft>
              <a:buClr>
                <a:srgbClr val="DAD9AD"/>
              </a:buClr>
            </a:pPr>
            <a:endParaRPr lang="en-US" sz="1099" kern="0" dirty="0">
              <a:solidFill>
                <a:schemeClr val="bg2"/>
              </a:solidFill>
              <a:latin typeface="Arial"/>
            </a:endParaRPr>
          </a:p>
        </p:txBody>
      </p:sp>
      <p:sp>
        <p:nvSpPr>
          <p:cNvPr id="14" name="Text Box 4">
            <a:extLst>
              <a:ext uri="{FF2B5EF4-FFF2-40B4-BE49-F238E27FC236}">
                <a16:creationId xmlns:a16="http://schemas.microsoft.com/office/drawing/2014/main" id="{D8D205CF-CB3A-411F-9E4D-C6A0EC7617AC}"/>
              </a:ext>
            </a:extLst>
          </p:cNvPr>
          <p:cNvSpPr txBox="1">
            <a:spLocks noChangeArrowheads="1"/>
          </p:cNvSpPr>
          <p:nvPr/>
        </p:nvSpPr>
        <p:spPr bwMode="auto">
          <a:xfrm>
            <a:off x="764411" y="1758009"/>
            <a:ext cx="1269899"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solidFill>
                  <a:srgbClr val="E6E6E6"/>
                </a:solidFill>
                <a:latin typeface="+mj-lt"/>
              </a:rPr>
              <a:t>Approach and Tasks</a:t>
            </a:r>
          </a:p>
        </p:txBody>
      </p:sp>
      <p:sp>
        <p:nvSpPr>
          <p:cNvPr id="15" name="Rectangle 14">
            <a:extLst>
              <a:ext uri="{FF2B5EF4-FFF2-40B4-BE49-F238E27FC236}">
                <a16:creationId xmlns:a16="http://schemas.microsoft.com/office/drawing/2014/main" id="{3BCC9F4E-3283-442A-BE79-0EB9D4E7B31F}"/>
              </a:ext>
            </a:extLst>
          </p:cNvPr>
          <p:cNvSpPr/>
          <p:nvPr/>
        </p:nvSpPr>
        <p:spPr>
          <a:xfrm>
            <a:off x="371476" y="2040645"/>
            <a:ext cx="7288584" cy="3416320"/>
          </a:xfrm>
          <a:prstGeom prst="rect">
            <a:avLst/>
          </a:prstGeom>
        </p:spPr>
        <p:txBody>
          <a:bodyPr wrap="square">
            <a:spAutoFit/>
          </a:bodyPr>
          <a:lstStyle/>
          <a:p>
            <a:pPr defTabSz="1218530"/>
            <a:r>
              <a:rPr lang="en-US" sz="900" dirty="0">
                <a:solidFill>
                  <a:schemeClr val="bg2"/>
                </a:solidFill>
                <a:latin typeface="+mj-lt"/>
              </a:rPr>
              <a:t>The key tasks involved in this activity include:</a:t>
            </a:r>
          </a:p>
          <a:p>
            <a:pPr marL="3175" indent="-228600"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Interview and work with IT to:</a:t>
            </a:r>
          </a:p>
          <a:p>
            <a:pPr marL="803275" lvl="1" indent="-341313" defTabSz="1218530">
              <a:buFont typeface="+mj-lt"/>
              <a:buAutoNum type="alphaLcParenR"/>
            </a:pPr>
            <a:r>
              <a:rPr lang="en-US" sz="900" dirty="0">
                <a:solidFill>
                  <a:schemeClr val="bg2"/>
                </a:solidFill>
                <a:latin typeface="+mj-lt"/>
              </a:rPr>
              <a:t>Confirm the business and technical objectives of the engagement​</a:t>
            </a:r>
          </a:p>
          <a:p>
            <a:pPr marL="803275" lvl="1" indent="-341313" defTabSz="1218530">
              <a:buFont typeface="+mj-lt"/>
              <a:buAutoNum type="alphaLcParenR"/>
            </a:pPr>
            <a:r>
              <a:rPr lang="en-US" sz="900" dirty="0">
                <a:solidFill>
                  <a:schemeClr val="bg2"/>
                </a:solidFill>
                <a:latin typeface="+mj-lt"/>
              </a:rPr>
              <a:t>Understand current IT infrastructure environment, DR strategy, in-flight projects, constraints and operational processes​</a:t>
            </a:r>
          </a:p>
          <a:p>
            <a:pPr marL="803275" lvl="1" indent="-341313" defTabSz="1218530">
              <a:buFont typeface="+mj-lt"/>
              <a:buAutoNum type="alphaLcParenR"/>
            </a:pPr>
            <a:r>
              <a:rPr lang="en-US" sz="900" dirty="0">
                <a:solidFill>
                  <a:schemeClr val="bg2"/>
                </a:solidFill>
                <a:latin typeface="+mj-lt"/>
              </a:rPr>
              <a:t>Collect information on existing technology platforms, recovery architecture, and DR capabilities​</a:t>
            </a:r>
          </a:p>
          <a:p>
            <a:pPr marL="803275" lvl="1" indent="-341313" defTabSz="1218530">
              <a:buFont typeface="+mj-lt"/>
              <a:buAutoNum type="alphaLcParenR"/>
            </a:pPr>
            <a:r>
              <a:rPr lang="en-US" sz="900" dirty="0">
                <a:solidFill>
                  <a:schemeClr val="bg2"/>
                </a:solidFill>
                <a:latin typeface="+mj-lt"/>
              </a:rPr>
              <a:t>Collect any additional information on in-scope applications ​</a:t>
            </a:r>
          </a:p>
          <a:p>
            <a:pPr marL="803275" lvl="1" indent="-341313" defTabSz="1218530">
              <a:buFont typeface="+mj-lt"/>
              <a:buAutoNum type="alphaLcParenR"/>
            </a:pPr>
            <a:r>
              <a:rPr lang="en-US" sz="900" dirty="0">
                <a:solidFill>
                  <a:schemeClr val="bg2"/>
                </a:solidFill>
                <a:latin typeface="+mj-lt"/>
              </a:rPr>
              <a:t>Collect high-level information on DR program objectives, business requirements, planning, and testing​</a:t>
            </a:r>
          </a:p>
          <a:p>
            <a:pPr marL="346075" indent="-341313" defTabSz="1218530">
              <a:buFont typeface="+mj-lt"/>
              <a:buAutoNum type="arabicPeriod"/>
            </a:pPr>
            <a:endParaRPr lang="en-US" sz="900" dirty="0">
              <a:solidFill>
                <a:schemeClr val="bg2"/>
              </a:solidFill>
              <a:latin typeface="+mj-lt"/>
            </a:endParaRPr>
          </a:p>
          <a:p>
            <a:pPr marL="461963" indent="-231775" defTabSz="1218530">
              <a:buFont typeface="+mj-lt"/>
              <a:buAutoNum type="arabicPeriod"/>
            </a:pPr>
            <a:r>
              <a:rPr lang="en-US" sz="900" dirty="0">
                <a:solidFill>
                  <a:schemeClr val="bg2"/>
                </a:solidFill>
              </a:rPr>
              <a:t>Bon the BIA results, map applications on criticality tiers and perform a gap analysis comparing existing IT DR capabilities against business recovery requirements to identify recovery gaps</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Input the DR data into the IT costing model to estimate the applicable cost by:</a:t>
            </a:r>
          </a:p>
          <a:p>
            <a:pPr marL="803275" lvl="1" indent="-341313" defTabSz="1218530">
              <a:buFont typeface="+mj-lt"/>
              <a:buAutoNum type="alphaLcParenR"/>
            </a:pPr>
            <a:r>
              <a:rPr lang="en-US" sz="900" dirty="0">
                <a:solidFill>
                  <a:schemeClr val="bg2"/>
                </a:solidFill>
              </a:rPr>
              <a:t>Collecting data from [CLIENT] IT and Procurement to support cost estimates</a:t>
            </a:r>
          </a:p>
          <a:p>
            <a:pPr marL="803275" lvl="1" indent="-341313" defTabSz="1218530">
              <a:buFont typeface="+mj-lt"/>
              <a:buAutoNum type="alphaLcParenR"/>
            </a:pPr>
            <a:r>
              <a:rPr lang="en-US" sz="900" dirty="0">
                <a:solidFill>
                  <a:schemeClr val="bg2"/>
                </a:solidFill>
              </a:rPr>
              <a:t>Develop cost estimates by aligning in-scope applications to DR options and infrastructure costs</a:t>
            </a:r>
          </a:p>
          <a:p>
            <a:pPr marL="687388" lvl="1" defTabSz="1218530"/>
            <a:endParaRPr lang="en-US" sz="900" dirty="0">
              <a:solidFill>
                <a:schemeClr val="bg2"/>
              </a:solidFill>
            </a:endParaRPr>
          </a:p>
          <a:p>
            <a:pPr marL="461963" indent="-231775" defTabSz="1218530">
              <a:buFont typeface="+mj-lt"/>
              <a:buAutoNum type="arabicPeriod"/>
            </a:pPr>
            <a:r>
              <a:rPr lang="en-US" sz="900" dirty="0">
                <a:solidFill>
                  <a:schemeClr val="bg2"/>
                </a:solidFill>
              </a:rPr>
              <a:t>Determine the estimated time to remediate based on the gap analysis, recovery options and cost model inputs  </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Conduct play back sessions and preliminary read-outs with IT SMRs, system owners, DR Lead, and Operational Leads to share findings and validate gap analysis report, cost estimates, and timeline</a:t>
            </a:r>
          </a:p>
          <a:p>
            <a:pPr marL="803275" lvl="1" indent="-341313" defTabSz="1218530">
              <a:buFont typeface="+mj-lt"/>
              <a:buAutoNum type="alphaLcParenR"/>
            </a:pPr>
            <a:r>
              <a:rPr lang="en-US" sz="900" dirty="0">
                <a:solidFill>
                  <a:schemeClr val="bg2"/>
                </a:solidFill>
                <a:latin typeface="+mj-lt"/>
              </a:rPr>
              <a:t>Update and enhance the gap analysis report based on feedback and additional data gathered </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Revise the enterprise critical path to reflect application recovery gaps between business objectives and current DR capabilities </a:t>
            </a:r>
          </a:p>
          <a:p>
            <a:pPr marL="3175" indent="-228600" defTabSz="1218530">
              <a:buFont typeface="+mj-lt"/>
              <a:buAutoNum type="arabicPeriod"/>
            </a:pPr>
            <a:endParaRPr lang="en-US" sz="900" dirty="0">
              <a:solidFill>
                <a:schemeClr val="bg2"/>
              </a:solidFill>
            </a:endParaRPr>
          </a:p>
        </p:txBody>
      </p:sp>
      <p:grpSp>
        <p:nvGrpSpPr>
          <p:cNvPr id="3" name="Group 2">
            <a:extLst>
              <a:ext uri="{FF2B5EF4-FFF2-40B4-BE49-F238E27FC236}">
                <a16:creationId xmlns:a16="http://schemas.microsoft.com/office/drawing/2014/main" id="{5DBA7066-DD3A-43C6-8C46-E592EFC78EA6}"/>
              </a:ext>
            </a:extLst>
          </p:cNvPr>
          <p:cNvGrpSpPr/>
          <p:nvPr/>
        </p:nvGrpSpPr>
        <p:grpSpPr>
          <a:xfrm>
            <a:off x="10396728" y="91440"/>
            <a:ext cx="910102" cy="910102"/>
            <a:chOff x="9174711" y="5448548"/>
            <a:chExt cx="910102" cy="910102"/>
          </a:xfrm>
        </p:grpSpPr>
        <p:sp>
          <p:nvSpPr>
            <p:cNvPr id="16" name="Oval 15">
              <a:extLst>
                <a:ext uri="{FF2B5EF4-FFF2-40B4-BE49-F238E27FC236}">
                  <a16:creationId xmlns:a16="http://schemas.microsoft.com/office/drawing/2014/main" id="{C99D439F-5834-4CCE-BD55-BF1299BE0A2E}"/>
                </a:ext>
              </a:extLst>
            </p:cNvPr>
            <p:cNvSpPr/>
            <p:nvPr/>
          </p:nvSpPr>
          <p:spPr>
            <a:xfrm>
              <a:off x="9174711" y="5448548"/>
              <a:ext cx="910102" cy="910102"/>
            </a:xfrm>
            <a:prstGeom prst="ellipse">
              <a:avLst/>
            </a:prstGeom>
            <a:solidFill>
              <a:srgbClr val="54606B"/>
            </a:solidFill>
            <a:ln w="9525" cap="flat" cmpd="sng" algn="ctr">
              <a:noFill/>
              <a:prstDash val="solid"/>
            </a:ln>
            <a:effectLst/>
          </p:spPr>
          <p:txBody>
            <a:bodyPr rtlCol="0" anchor="t" anchorCtr="0"/>
            <a:lstStyle/>
            <a:p>
              <a:pPr algn="ctr" defTabSz="913943"/>
              <a:endParaRPr lang="en-IN" sz="1199" kern="0">
                <a:solidFill>
                  <a:srgbClr val="2E2E38"/>
                </a:solidFill>
                <a:latin typeface="EYInterstate Light"/>
              </a:endParaRPr>
            </a:p>
          </p:txBody>
        </p:sp>
        <p:pic>
          <p:nvPicPr>
            <p:cNvPr id="21" name="Graphic 20" descr="Cloud Computing">
              <a:extLst>
                <a:ext uri="{FF2B5EF4-FFF2-40B4-BE49-F238E27FC236}">
                  <a16:creationId xmlns:a16="http://schemas.microsoft.com/office/drawing/2014/main" id="{A448E6ED-E5D2-49E1-91B1-9AEB8132C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70857" y="5514491"/>
              <a:ext cx="737977" cy="737977"/>
            </a:xfrm>
            <a:prstGeom prst="rect">
              <a:avLst/>
            </a:prstGeom>
          </p:spPr>
        </p:pic>
      </p:grpSp>
      <p:sp>
        <p:nvSpPr>
          <p:cNvPr id="22" name="Rectangle 3">
            <a:extLst>
              <a:ext uri="{FF2B5EF4-FFF2-40B4-BE49-F238E27FC236}">
                <a16:creationId xmlns:a16="http://schemas.microsoft.com/office/drawing/2014/main" id="{5FD74A2D-50B6-4381-AC35-C38CB18E49D8}"/>
              </a:ext>
            </a:extLst>
          </p:cNvPr>
          <p:cNvSpPr>
            <a:spLocks noChangeArrowheads="1"/>
          </p:cNvSpPr>
          <p:nvPr/>
        </p:nvSpPr>
        <p:spPr bwMode="auto">
          <a:xfrm>
            <a:off x="7835580" y="3344779"/>
            <a:ext cx="3477462" cy="2700062"/>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Arial"/>
            </a:endParaRPr>
          </a:p>
        </p:txBody>
      </p:sp>
      <p:sp>
        <p:nvSpPr>
          <p:cNvPr id="23" name="Text Box 4">
            <a:extLst>
              <a:ext uri="{FF2B5EF4-FFF2-40B4-BE49-F238E27FC236}">
                <a16:creationId xmlns:a16="http://schemas.microsoft.com/office/drawing/2014/main" id="{56B3116A-AB50-4612-8C3A-3AFBFEE4BDC0}"/>
              </a:ext>
            </a:extLst>
          </p:cNvPr>
          <p:cNvSpPr txBox="1">
            <a:spLocks noChangeArrowheads="1"/>
          </p:cNvSpPr>
          <p:nvPr/>
        </p:nvSpPr>
        <p:spPr bwMode="auto">
          <a:xfrm>
            <a:off x="8006935" y="3247934"/>
            <a:ext cx="2154757"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t>Activity Outcomes and Deliverables</a:t>
            </a:r>
          </a:p>
        </p:txBody>
      </p:sp>
      <p:sp>
        <p:nvSpPr>
          <p:cNvPr id="24" name="Rectangle 3">
            <a:extLst>
              <a:ext uri="{FF2B5EF4-FFF2-40B4-BE49-F238E27FC236}">
                <a16:creationId xmlns:a16="http://schemas.microsoft.com/office/drawing/2014/main" id="{CE37ADC0-4331-4C00-90DE-7BABA1645990}"/>
              </a:ext>
            </a:extLst>
          </p:cNvPr>
          <p:cNvSpPr>
            <a:spLocks noChangeArrowheads="1"/>
          </p:cNvSpPr>
          <p:nvPr/>
        </p:nvSpPr>
        <p:spPr bwMode="auto">
          <a:xfrm>
            <a:off x="7835580" y="1838849"/>
            <a:ext cx="3477462" cy="1248533"/>
          </a:xfrm>
          <a:prstGeom prst="rect">
            <a:avLst/>
          </a:prstGeom>
          <a:solidFill>
            <a:srgbClr val="5C9A1B"/>
          </a:solid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mj-lt"/>
            </a:endParaRPr>
          </a:p>
        </p:txBody>
      </p:sp>
      <p:sp>
        <p:nvSpPr>
          <p:cNvPr id="25" name="Rectangle 14">
            <a:extLst>
              <a:ext uri="{FF2B5EF4-FFF2-40B4-BE49-F238E27FC236}">
                <a16:creationId xmlns:a16="http://schemas.microsoft.com/office/drawing/2014/main" id="{3C7F8884-3E47-4129-8712-C635DAC89A24}"/>
              </a:ext>
            </a:extLst>
          </p:cNvPr>
          <p:cNvSpPr/>
          <p:nvPr/>
        </p:nvSpPr>
        <p:spPr>
          <a:xfrm>
            <a:off x="7928771" y="1908293"/>
            <a:ext cx="3348230" cy="861774"/>
          </a:xfrm>
          <a:prstGeom prst="rect">
            <a:avLst/>
          </a:prstGeom>
        </p:spPr>
        <p:txBody>
          <a:bodyPr wrap="square">
            <a:spAutoFit/>
          </a:bodyPr>
          <a:lstStyle/>
          <a:p>
            <a:pPr defTabSz="1218530"/>
            <a:r>
              <a:rPr lang="en-GB" sz="1000" b="1" kern="0" dirty="0"/>
              <a:t>Value to [CLIENT]</a:t>
            </a:r>
          </a:p>
          <a:p>
            <a:pPr defTabSz="1218530"/>
            <a:endParaRPr lang="en-US" sz="1000" dirty="0"/>
          </a:p>
          <a:p>
            <a:pPr defTabSz="1218530"/>
            <a:r>
              <a:rPr lang="en-US" sz="1000" dirty="0"/>
              <a:t>A view of [CLIENT]’s application environment with identified DR gaps and the estimated cost and timeline to remediate those gaps</a:t>
            </a:r>
          </a:p>
        </p:txBody>
      </p:sp>
      <p:sp>
        <p:nvSpPr>
          <p:cNvPr id="26" name="Rectangle 14">
            <a:extLst>
              <a:ext uri="{FF2B5EF4-FFF2-40B4-BE49-F238E27FC236}">
                <a16:creationId xmlns:a16="http://schemas.microsoft.com/office/drawing/2014/main" id="{9F7EF8BD-F06A-49CF-8FEB-758D0885ECBB}"/>
              </a:ext>
            </a:extLst>
          </p:cNvPr>
          <p:cNvSpPr/>
          <p:nvPr/>
        </p:nvSpPr>
        <p:spPr>
          <a:xfrm>
            <a:off x="7889581" y="3500112"/>
            <a:ext cx="3348230" cy="646331"/>
          </a:xfrm>
          <a:prstGeom prst="rect">
            <a:avLst/>
          </a:prstGeom>
        </p:spPr>
        <p:txBody>
          <a:bodyPr wrap="square">
            <a:spAutoFit/>
          </a:bodyPr>
          <a:lstStyle/>
          <a:p>
            <a:pPr marL="228600" indent="-228600" defTabSz="1218530">
              <a:buFont typeface="+mj-lt"/>
              <a:buAutoNum type="arabicPeriod"/>
            </a:pPr>
            <a:r>
              <a:rPr lang="en-US" sz="900" dirty="0">
                <a:solidFill>
                  <a:schemeClr val="bg2"/>
                </a:solidFill>
              </a:rPr>
              <a:t>Gap analysis report with cost estimates and timeline for remediation</a:t>
            </a:r>
          </a:p>
          <a:p>
            <a:pPr marL="228600" indent="-228600" defTabSz="1218530">
              <a:buFont typeface="+mj-lt"/>
              <a:buAutoNum type="arabicPeriod"/>
            </a:pPr>
            <a:r>
              <a:rPr lang="en-US" sz="900" dirty="0">
                <a:solidFill>
                  <a:schemeClr val="bg2"/>
                </a:solidFill>
              </a:rPr>
              <a:t>Revised critical path with DR gap data points</a:t>
            </a:r>
          </a:p>
          <a:p>
            <a:pPr marL="228600" indent="-228600" defTabSz="1218530">
              <a:buFont typeface="+mj-lt"/>
              <a:buAutoNum type="arabicPeriod"/>
            </a:pPr>
            <a:endParaRPr lang="en-US" sz="900" dirty="0">
              <a:solidFill>
                <a:schemeClr val="bg2"/>
              </a:solidFill>
            </a:endParaRPr>
          </a:p>
        </p:txBody>
      </p:sp>
    </p:spTree>
    <p:extLst>
      <p:ext uri="{BB962C8B-B14F-4D97-AF65-F5344CB8AC3E}">
        <p14:creationId xmlns:p14="http://schemas.microsoft.com/office/powerpoint/2010/main" val="112133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B888-FFDB-4246-BC0D-E2AC5501A6B1}"/>
              </a:ext>
            </a:extLst>
          </p:cNvPr>
          <p:cNvSpPr>
            <a:spLocks noGrp="1"/>
          </p:cNvSpPr>
          <p:nvPr>
            <p:ph type="title"/>
          </p:nvPr>
        </p:nvSpPr>
        <p:spPr/>
        <p:txBody>
          <a:bodyPr/>
          <a:lstStyle/>
          <a:p>
            <a:pPr>
              <a:spcBef>
                <a:spcPts val="0"/>
              </a:spcBef>
              <a:spcAft>
                <a:spcPts val="1200"/>
              </a:spcAft>
              <a:defRPr/>
            </a:pPr>
            <a:r>
              <a:rPr lang="en-US" dirty="0"/>
              <a:t>Step 7 - Final </a:t>
            </a:r>
            <a:r>
              <a:rPr lang="en-US"/>
              <a:t>read-out </a:t>
            </a:r>
            <a:r>
              <a:rPr lang="en-US" dirty="0"/>
              <a:t>to </a:t>
            </a:r>
            <a:r>
              <a:rPr lang="en-US"/>
              <a:t>executives</a:t>
            </a:r>
            <a:r>
              <a:rPr lang="en-US" dirty="0"/>
              <a:t> </a:t>
            </a:r>
          </a:p>
        </p:txBody>
      </p:sp>
      <p:sp>
        <p:nvSpPr>
          <p:cNvPr id="5" name="Slide Number Placeholder 4">
            <a:extLst>
              <a:ext uri="{FF2B5EF4-FFF2-40B4-BE49-F238E27FC236}">
                <a16:creationId xmlns:a16="http://schemas.microsoft.com/office/drawing/2014/main" id="{1BBFEA76-C90F-4B27-9317-720F65D9F4B1}"/>
              </a:ext>
            </a:extLst>
          </p:cNvPr>
          <p:cNvSpPr>
            <a:spLocks noGrp="1"/>
          </p:cNvSpPr>
          <p:nvPr>
            <p:ph type="sldNum" sz="quarter" idx="12"/>
          </p:nvPr>
        </p:nvSpPr>
        <p:spPr>
          <a:xfrm>
            <a:off x="363093" y="6516456"/>
            <a:ext cx="663066" cy="180000"/>
          </a:xfrm>
          <a:prstGeom prst="rect">
            <a:avLst/>
          </a:prstGeom>
        </p:spPr>
        <p:txBody>
          <a:bodyPr vert="horz" lIns="91440" tIns="45720" rIns="91440" bIns="45720" rtlCol="0" anchor="ctr"/>
          <a:lstStyle>
            <a:defPPr>
              <a:defRPr lang="en-US"/>
            </a:defPPr>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Page </a:t>
            </a:r>
            <a:fld id="{F1BC30E3-FFE5-4B91-AA19-87A149EBB9EE}" type="slidenum">
              <a:rPr smtClean="0"/>
              <a:pPr/>
              <a:t>19</a:t>
            </a:fld>
            <a:endParaRPr dirty="0"/>
          </a:p>
        </p:txBody>
      </p:sp>
      <p:sp>
        <p:nvSpPr>
          <p:cNvPr id="8" name="Rectangle 3">
            <a:extLst>
              <a:ext uri="{FF2B5EF4-FFF2-40B4-BE49-F238E27FC236}">
                <a16:creationId xmlns:a16="http://schemas.microsoft.com/office/drawing/2014/main" id="{FDC1343F-DFE1-4B8A-BB0A-52725F677654}"/>
              </a:ext>
            </a:extLst>
          </p:cNvPr>
          <p:cNvSpPr>
            <a:spLocks noChangeArrowheads="1"/>
          </p:cNvSpPr>
          <p:nvPr/>
        </p:nvSpPr>
        <p:spPr bwMode="auto">
          <a:xfrm>
            <a:off x="371477" y="1066163"/>
            <a:ext cx="10941565" cy="640080"/>
          </a:xfrm>
          <a:prstGeom prst="rect">
            <a:avLst/>
          </a:prstGeom>
          <a:noFill/>
          <a:ln w="3175">
            <a:solidFill>
              <a:schemeClr val="bg2">
                <a:lumMod val="50000"/>
                <a:lumOff val="50000"/>
              </a:schemeClr>
            </a:solidFill>
            <a:prstDash val="sysDash"/>
            <a:miter lim="800000"/>
            <a:headEnd/>
            <a:tailEnd/>
          </a:ln>
          <a:effectLst/>
        </p:spPr>
        <p:txBody>
          <a:bodyPr wrap="square" tIns="137160" bIns="100765" anchor="ctr" anchorCtr="0"/>
          <a:lstStyle/>
          <a:p>
            <a:pPr marL="171450" indent="-171450" defTabSz="1007622" fontAlgn="base">
              <a:spcAft>
                <a:spcPct val="0"/>
              </a:spcAft>
              <a:buClr>
                <a:srgbClr val="5C9A1B"/>
              </a:buClr>
              <a:buFont typeface="Arial" panose="020B0604020202020204" pitchFamily="34" charset="0"/>
              <a:buChar char="•"/>
            </a:pPr>
            <a:r>
              <a:rPr lang="en-US" sz="900" kern="0" dirty="0">
                <a:solidFill>
                  <a:schemeClr val="bg2"/>
                </a:solidFill>
                <a:latin typeface="+mj-lt"/>
              </a:rPr>
              <a:t>Conduct an executive presentation summarizing the project activities, observations (pre versus post-calibration), enterprise critical path, DR gaps, and the remediation roadmap with estimated costs and timing.</a:t>
            </a:r>
            <a:endParaRPr lang="en-US" sz="900" kern="0">
              <a:solidFill>
                <a:schemeClr val="bg2"/>
              </a:solidFill>
              <a:latin typeface="+mj-lt"/>
            </a:endParaRPr>
          </a:p>
        </p:txBody>
      </p:sp>
      <p:sp>
        <p:nvSpPr>
          <p:cNvPr id="9" name="Text Box 4">
            <a:extLst>
              <a:ext uri="{FF2B5EF4-FFF2-40B4-BE49-F238E27FC236}">
                <a16:creationId xmlns:a16="http://schemas.microsoft.com/office/drawing/2014/main" id="{0EA179DE-BE56-4DFB-BF8A-15EE01FED43B}"/>
              </a:ext>
            </a:extLst>
          </p:cNvPr>
          <p:cNvSpPr txBox="1">
            <a:spLocks noChangeArrowheads="1"/>
          </p:cNvSpPr>
          <p:nvPr/>
        </p:nvSpPr>
        <p:spPr bwMode="auto">
          <a:xfrm>
            <a:off x="753559" y="964598"/>
            <a:ext cx="1136850"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solidFill>
                  <a:srgbClr val="E6E6E6"/>
                </a:solidFill>
                <a:latin typeface="+mj-lt"/>
              </a:rPr>
              <a:t>Activity Overview</a:t>
            </a:r>
          </a:p>
        </p:txBody>
      </p:sp>
      <p:sp>
        <p:nvSpPr>
          <p:cNvPr id="13" name="Rectangle 3">
            <a:extLst>
              <a:ext uri="{FF2B5EF4-FFF2-40B4-BE49-F238E27FC236}">
                <a16:creationId xmlns:a16="http://schemas.microsoft.com/office/drawing/2014/main" id="{77220230-A661-4699-8CF1-A15E76D48CB2}"/>
              </a:ext>
            </a:extLst>
          </p:cNvPr>
          <p:cNvSpPr>
            <a:spLocks noChangeArrowheads="1"/>
          </p:cNvSpPr>
          <p:nvPr/>
        </p:nvSpPr>
        <p:spPr bwMode="auto">
          <a:xfrm>
            <a:off x="371479" y="1838849"/>
            <a:ext cx="7300507" cy="4205993"/>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defTabSz="1007622" fontAlgn="base">
              <a:spcAft>
                <a:spcPct val="0"/>
              </a:spcAft>
              <a:buClr>
                <a:srgbClr val="DAD9AD"/>
              </a:buClr>
            </a:pPr>
            <a:endParaRPr lang="en-US" sz="1099" kern="0" dirty="0">
              <a:solidFill>
                <a:schemeClr val="bg2"/>
              </a:solidFill>
              <a:latin typeface="Arial"/>
            </a:endParaRPr>
          </a:p>
        </p:txBody>
      </p:sp>
      <p:sp>
        <p:nvSpPr>
          <p:cNvPr id="14" name="Text Box 4">
            <a:extLst>
              <a:ext uri="{FF2B5EF4-FFF2-40B4-BE49-F238E27FC236}">
                <a16:creationId xmlns:a16="http://schemas.microsoft.com/office/drawing/2014/main" id="{D8D205CF-CB3A-411F-9E4D-C6A0EC7617AC}"/>
              </a:ext>
            </a:extLst>
          </p:cNvPr>
          <p:cNvSpPr txBox="1">
            <a:spLocks noChangeArrowheads="1"/>
          </p:cNvSpPr>
          <p:nvPr/>
        </p:nvSpPr>
        <p:spPr bwMode="auto">
          <a:xfrm>
            <a:off x="764411" y="1758009"/>
            <a:ext cx="1269899"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solidFill>
                  <a:srgbClr val="E6E6E6"/>
                </a:solidFill>
                <a:latin typeface="+mj-lt"/>
              </a:rPr>
              <a:t>Approach and Tasks</a:t>
            </a:r>
          </a:p>
        </p:txBody>
      </p:sp>
      <p:sp>
        <p:nvSpPr>
          <p:cNvPr id="15" name="Rectangle 14">
            <a:extLst>
              <a:ext uri="{FF2B5EF4-FFF2-40B4-BE49-F238E27FC236}">
                <a16:creationId xmlns:a16="http://schemas.microsoft.com/office/drawing/2014/main" id="{3BCC9F4E-3283-442A-BE79-0EB9D4E7B31F}"/>
              </a:ext>
            </a:extLst>
          </p:cNvPr>
          <p:cNvSpPr/>
          <p:nvPr/>
        </p:nvSpPr>
        <p:spPr>
          <a:xfrm>
            <a:off x="371476" y="2040645"/>
            <a:ext cx="7288584" cy="1892826"/>
          </a:xfrm>
          <a:prstGeom prst="rect">
            <a:avLst/>
          </a:prstGeom>
        </p:spPr>
        <p:txBody>
          <a:bodyPr wrap="square">
            <a:spAutoFit/>
          </a:bodyPr>
          <a:lstStyle/>
          <a:p>
            <a:pPr defTabSz="1218530"/>
            <a:r>
              <a:rPr lang="en-US" sz="900" dirty="0">
                <a:solidFill>
                  <a:schemeClr val="bg2"/>
                </a:solidFill>
                <a:latin typeface="+mj-lt"/>
              </a:rPr>
              <a:t>The key tasks involved in this activity include:</a:t>
            </a:r>
          </a:p>
          <a:p>
            <a:pPr defTabSz="1218530"/>
            <a:endParaRPr lang="en-US" sz="900" dirty="0">
              <a:solidFill>
                <a:schemeClr val="bg2"/>
              </a:solidFill>
              <a:latin typeface="+mj-lt"/>
            </a:endParaRPr>
          </a:p>
          <a:p>
            <a:pPr marL="461963" indent="-231775" defTabSz="1218530">
              <a:buFont typeface="+mj-lt"/>
              <a:buAutoNum type="arabicPeriod"/>
            </a:pPr>
            <a:r>
              <a:rPr lang="en-US" sz="900" dirty="0">
                <a:solidFill>
                  <a:schemeClr val="bg2"/>
                </a:solidFill>
              </a:rPr>
              <a:t>Develop and summarize the results into a final report, including:</a:t>
            </a:r>
          </a:p>
          <a:p>
            <a:pPr marL="803275" lvl="1" indent="-341313" defTabSz="1218530">
              <a:buFont typeface="+mj-lt"/>
              <a:buAutoNum type="alphaLcParenR"/>
            </a:pPr>
            <a:r>
              <a:rPr lang="en-US" sz="900" dirty="0">
                <a:solidFill>
                  <a:schemeClr val="bg2"/>
                </a:solidFill>
                <a:latin typeface="+mj-lt"/>
              </a:rPr>
              <a:t>BIA observations and findings including business process tiering, application dependencies, and other key insights</a:t>
            </a:r>
          </a:p>
          <a:p>
            <a:pPr marL="803275" lvl="1" indent="-341313" defTabSz="1218530">
              <a:buFont typeface="+mj-lt"/>
              <a:buAutoNum type="alphaLcParenR"/>
            </a:pPr>
            <a:r>
              <a:rPr lang="en-US" sz="900" dirty="0">
                <a:solidFill>
                  <a:schemeClr val="bg2"/>
                </a:solidFill>
              </a:rPr>
              <a:t>[CLIENT] critical path of business processes mapped to applications and recovery gaps</a:t>
            </a:r>
          </a:p>
          <a:p>
            <a:pPr marL="803275" lvl="1" indent="-341313" defTabSz="1218530">
              <a:buFont typeface="+mj-lt"/>
              <a:buAutoNum type="alphaLcParenR"/>
            </a:pPr>
            <a:r>
              <a:rPr lang="en-US" sz="900" dirty="0">
                <a:solidFill>
                  <a:schemeClr val="bg2"/>
                </a:solidFill>
              </a:rPr>
              <a:t>DR gap analysis and the corresponding recommendations, cost estimates, and roadmap</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Socialize the final report with key stakeholders to inform them of presentation, including the key findings, risks, and areas requiring priority, as well as to solicit feedback</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Finalize the detailed report based on feedback received through playback sessions</a:t>
            </a:r>
          </a:p>
          <a:p>
            <a:pPr marL="461963" indent="-231775" defTabSz="1218530">
              <a:buFont typeface="+mj-lt"/>
              <a:buAutoNum type="arabicPeriod"/>
            </a:pPr>
            <a:endParaRPr lang="en-US" sz="900" dirty="0">
              <a:solidFill>
                <a:schemeClr val="bg2"/>
              </a:solidFill>
            </a:endParaRPr>
          </a:p>
          <a:p>
            <a:pPr marL="461963" indent="-231775" defTabSz="1218530">
              <a:buFont typeface="+mj-lt"/>
              <a:buAutoNum type="arabicPeriod"/>
            </a:pPr>
            <a:r>
              <a:rPr lang="en-US" sz="900" dirty="0">
                <a:solidFill>
                  <a:schemeClr val="bg2"/>
                </a:solidFill>
              </a:rPr>
              <a:t>Conduct executive read-out meeting to present findings, the gaps, remediation, and next steps</a:t>
            </a:r>
          </a:p>
        </p:txBody>
      </p:sp>
      <p:grpSp>
        <p:nvGrpSpPr>
          <p:cNvPr id="3" name="Group 2">
            <a:extLst>
              <a:ext uri="{FF2B5EF4-FFF2-40B4-BE49-F238E27FC236}">
                <a16:creationId xmlns:a16="http://schemas.microsoft.com/office/drawing/2014/main" id="{E51FA55B-532C-4DF7-8FBE-F0BE7C662F32}"/>
              </a:ext>
            </a:extLst>
          </p:cNvPr>
          <p:cNvGrpSpPr/>
          <p:nvPr/>
        </p:nvGrpSpPr>
        <p:grpSpPr>
          <a:xfrm>
            <a:off x="10396728" y="91440"/>
            <a:ext cx="910102" cy="910102"/>
            <a:chOff x="10848531" y="1205561"/>
            <a:chExt cx="910102" cy="910102"/>
          </a:xfrm>
        </p:grpSpPr>
        <p:sp>
          <p:nvSpPr>
            <p:cNvPr id="16" name="Oval 15">
              <a:extLst>
                <a:ext uri="{FF2B5EF4-FFF2-40B4-BE49-F238E27FC236}">
                  <a16:creationId xmlns:a16="http://schemas.microsoft.com/office/drawing/2014/main" id="{CD2514A8-4167-4F59-A696-46AEE5FB16BA}"/>
                </a:ext>
              </a:extLst>
            </p:cNvPr>
            <p:cNvSpPr/>
            <p:nvPr/>
          </p:nvSpPr>
          <p:spPr>
            <a:xfrm>
              <a:off x="10848531" y="1205561"/>
              <a:ext cx="910102" cy="910102"/>
            </a:xfrm>
            <a:prstGeom prst="ellipse">
              <a:avLst/>
            </a:prstGeom>
            <a:solidFill>
              <a:srgbClr val="54606B"/>
            </a:solidFill>
            <a:ln w="9525" cap="flat" cmpd="sng" algn="ctr">
              <a:noFill/>
              <a:prstDash val="solid"/>
            </a:ln>
            <a:effectLst/>
          </p:spPr>
          <p:txBody>
            <a:bodyPr rtlCol="0" anchor="t" anchorCtr="0"/>
            <a:lstStyle/>
            <a:p>
              <a:pPr algn="ctr" defTabSz="913943"/>
              <a:endParaRPr lang="en-IN" sz="1199" kern="0">
                <a:solidFill>
                  <a:srgbClr val="2E2E38"/>
                </a:solidFill>
                <a:latin typeface="EYInterstate Light"/>
              </a:endParaRPr>
            </a:p>
          </p:txBody>
        </p:sp>
        <p:pic>
          <p:nvPicPr>
            <p:cNvPr id="21" name="Graphic 20" descr="Checklist RTL">
              <a:extLst>
                <a:ext uri="{FF2B5EF4-FFF2-40B4-BE49-F238E27FC236}">
                  <a16:creationId xmlns:a16="http://schemas.microsoft.com/office/drawing/2014/main" id="{AE821DE5-B349-4B52-898B-59D0D469A4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3675" y="1268927"/>
              <a:ext cx="759813" cy="759813"/>
            </a:xfrm>
            <a:prstGeom prst="rect">
              <a:avLst/>
            </a:prstGeom>
          </p:spPr>
        </p:pic>
      </p:grpSp>
      <p:sp>
        <p:nvSpPr>
          <p:cNvPr id="20" name="Rectangle 3">
            <a:extLst>
              <a:ext uri="{FF2B5EF4-FFF2-40B4-BE49-F238E27FC236}">
                <a16:creationId xmlns:a16="http://schemas.microsoft.com/office/drawing/2014/main" id="{D42651B1-B4C9-4DEF-A5B4-32BCDF2215DB}"/>
              </a:ext>
            </a:extLst>
          </p:cNvPr>
          <p:cNvSpPr>
            <a:spLocks noChangeArrowheads="1"/>
          </p:cNvSpPr>
          <p:nvPr/>
        </p:nvSpPr>
        <p:spPr bwMode="auto">
          <a:xfrm>
            <a:off x="7835580" y="3344779"/>
            <a:ext cx="3477462" cy="2700062"/>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Arial"/>
            </a:endParaRPr>
          </a:p>
        </p:txBody>
      </p:sp>
      <p:sp>
        <p:nvSpPr>
          <p:cNvPr id="22" name="Text Box 4">
            <a:extLst>
              <a:ext uri="{FF2B5EF4-FFF2-40B4-BE49-F238E27FC236}">
                <a16:creationId xmlns:a16="http://schemas.microsoft.com/office/drawing/2014/main" id="{CDA02E91-9109-417C-9D1D-0D600E2C7CEE}"/>
              </a:ext>
            </a:extLst>
          </p:cNvPr>
          <p:cNvSpPr txBox="1">
            <a:spLocks noChangeArrowheads="1"/>
          </p:cNvSpPr>
          <p:nvPr/>
        </p:nvSpPr>
        <p:spPr bwMode="auto">
          <a:xfrm>
            <a:off x="8006935" y="3247934"/>
            <a:ext cx="2154757" cy="203133"/>
          </a:xfrm>
          <a:prstGeom prst="rect">
            <a:avLst/>
          </a:prstGeom>
          <a:solidFill>
            <a:srgbClr val="5C9A1B"/>
          </a:solidFill>
          <a:ln w="9525">
            <a:noFill/>
            <a:miter lim="800000"/>
            <a:headEnd/>
            <a:tailEnd/>
          </a:ln>
          <a:effectLst/>
        </p:spPr>
        <p:txBody>
          <a:bodyPr wrap="none" anchor="ctr">
            <a:spAutoFit/>
          </a:bodyPr>
          <a:lstStyle/>
          <a:p>
            <a:pPr algn="ctr" defTabSz="1007622">
              <a:lnSpc>
                <a:spcPct val="80000"/>
              </a:lnSpc>
              <a:spcBef>
                <a:spcPct val="0"/>
              </a:spcBef>
              <a:defRPr/>
            </a:pPr>
            <a:r>
              <a:rPr lang="en-GB" sz="900" b="1" kern="0" dirty="0"/>
              <a:t>Activity Outcomes and Deliverables</a:t>
            </a:r>
          </a:p>
        </p:txBody>
      </p:sp>
      <p:sp>
        <p:nvSpPr>
          <p:cNvPr id="23" name="Rectangle 3">
            <a:extLst>
              <a:ext uri="{FF2B5EF4-FFF2-40B4-BE49-F238E27FC236}">
                <a16:creationId xmlns:a16="http://schemas.microsoft.com/office/drawing/2014/main" id="{6F184B61-19C8-47BF-B7D7-EC2640941489}"/>
              </a:ext>
            </a:extLst>
          </p:cNvPr>
          <p:cNvSpPr>
            <a:spLocks noChangeArrowheads="1"/>
          </p:cNvSpPr>
          <p:nvPr/>
        </p:nvSpPr>
        <p:spPr bwMode="auto">
          <a:xfrm>
            <a:off x="7835580" y="1838849"/>
            <a:ext cx="3477462" cy="1248533"/>
          </a:xfrm>
          <a:prstGeom prst="rect">
            <a:avLst/>
          </a:prstGeom>
          <a:solidFill>
            <a:srgbClr val="5C9A1B"/>
          </a:solidFill>
          <a:ln w="3175">
            <a:solidFill>
              <a:schemeClr val="bg2">
                <a:lumMod val="50000"/>
                <a:lumOff val="50000"/>
              </a:schemeClr>
            </a:solidFill>
            <a:prstDash val="sysDash"/>
            <a:miter lim="800000"/>
            <a:headEnd/>
            <a:tailEnd/>
          </a:ln>
          <a:effectLst/>
        </p:spPr>
        <p:txBody>
          <a:bodyPr wrap="square" tIns="201529" bIns="100765" anchor="t"/>
          <a:lstStyle/>
          <a:p>
            <a:pPr marL="228486" indent="-228486" defTabSz="1218530">
              <a:buFont typeface="+mj-lt"/>
              <a:buAutoNum type="arabicPeriod"/>
            </a:pPr>
            <a:endParaRPr lang="en-US" sz="900" dirty="0">
              <a:solidFill>
                <a:schemeClr val="bg2"/>
              </a:solidFill>
              <a:latin typeface="+mj-lt"/>
            </a:endParaRPr>
          </a:p>
        </p:txBody>
      </p:sp>
      <p:sp>
        <p:nvSpPr>
          <p:cNvPr id="26" name="Rectangle 14">
            <a:extLst>
              <a:ext uri="{FF2B5EF4-FFF2-40B4-BE49-F238E27FC236}">
                <a16:creationId xmlns:a16="http://schemas.microsoft.com/office/drawing/2014/main" id="{B2CCDF09-DEB8-41A8-B8C9-E3F525E0FD12}"/>
              </a:ext>
            </a:extLst>
          </p:cNvPr>
          <p:cNvSpPr/>
          <p:nvPr/>
        </p:nvSpPr>
        <p:spPr>
          <a:xfrm>
            <a:off x="7928771" y="1908293"/>
            <a:ext cx="3348230" cy="1015663"/>
          </a:xfrm>
          <a:prstGeom prst="rect">
            <a:avLst/>
          </a:prstGeom>
        </p:spPr>
        <p:txBody>
          <a:bodyPr wrap="square">
            <a:spAutoFit/>
          </a:bodyPr>
          <a:lstStyle/>
          <a:p>
            <a:pPr defTabSz="1218530"/>
            <a:r>
              <a:rPr lang="en-GB" sz="1000" b="1" kern="0" dirty="0"/>
              <a:t>Value to [CLIENT]</a:t>
            </a:r>
          </a:p>
          <a:p>
            <a:pPr defTabSz="1218530"/>
            <a:endParaRPr lang="en-US" sz="1000" dirty="0"/>
          </a:p>
          <a:p>
            <a:pPr defTabSz="1218530"/>
            <a:r>
              <a:rPr lang="en-US" sz="1000" dirty="0"/>
              <a:t>Executive leadership on the current business requirements, gaps in recovery, and decision for how to approach the next steps with cost and timeline to achieve future goals</a:t>
            </a:r>
          </a:p>
        </p:txBody>
      </p:sp>
      <p:sp>
        <p:nvSpPr>
          <p:cNvPr id="32" name="Rectangle 14">
            <a:extLst>
              <a:ext uri="{FF2B5EF4-FFF2-40B4-BE49-F238E27FC236}">
                <a16:creationId xmlns:a16="http://schemas.microsoft.com/office/drawing/2014/main" id="{C48DACF8-D794-4683-A0C3-A3E12374B55A}"/>
              </a:ext>
            </a:extLst>
          </p:cNvPr>
          <p:cNvSpPr/>
          <p:nvPr/>
        </p:nvSpPr>
        <p:spPr>
          <a:xfrm>
            <a:off x="7889581" y="3500112"/>
            <a:ext cx="3348230" cy="646331"/>
          </a:xfrm>
          <a:prstGeom prst="rect">
            <a:avLst/>
          </a:prstGeom>
        </p:spPr>
        <p:txBody>
          <a:bodyPr wrap="square">
            <a:spAutoFit/>
          </a:bodyPr>
          <a:lstStyle/>
          <a:p>
            <a:pPr marL="228600" indent="-228600" defTabSz="1218530">
              <a:buFont typeface="+mj-lt"/>
              <a:buAutoNum type="arabicPeriod"/>
            </a:pPr>
            <a:r>
              <a:rPr lang="en-US" sz="900" dirty="0">
                <a:solidFill>
                  <a:schemeClr val="bg2"/>
                </a:solidFill>
                <a:latin typeface="EYInterstate Light" panose="02000506000000020004" pitchFamily="2" charset="0"/>
              </a:rPr>
              <a:t>Final report and read-out including executive summary, detailed findings, recommendations, and next steps roadmap</a:t>
            </a:r>
          </a:p>
          <a:p>
            <a:pPr marL="228600" indent="-228600" defTabSz="1218530">
              <a:buFont typeface="+mj-lt"/>
              <a:buAutoNum type="arabicPeriod"/>
            </a:pPr>
            <a:endParaRPr lang="en-US" sz="900" dirty="0">
              <a:solidFill>
                <a:schemeClr val="bg2"/>
              </a:solidFill>
            </a:endParaRPr>
          </a:p>
        </p:txBody>
      </p:sp>
    </p:spTree>
    <p:extLst>
      <p:ext uri="{BB962C8B-B14F-4D97-AF65-F5344CB8AC3E}">
        <p14:creationId xmlns:p14="http://schemas.microsoft.com/office/powerpoint/2010/main" val="379882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A7792E0-89D5-4111-B9ED-2DAA3740E85D}"/>
              </a:ext>
            </a:extLst>
          </p:cNvPr>
          <p:cNvGraphicFramePr>
            <a:graphicFrameLocks noChangeAspect="1"/>
          </p:cNvGraphicFramePr>
          <p:nvPr>
            <p:custDataLst>
              <p:tags r:id="rId1"/>
            </p:custDataLst>
            <p:extLst>
              <p:ext uri="{D42A27DB-BD31-4B8C-83A1-F6EECF244321}">
                <p14:modId xmlns:p14="http://schemas.microsoft.com/office/powerpoint/2010/main" val="10133908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5" name="Object 4" hidden="1">
                        <a:extLst>
                          <a:ext uri="{FF2B5EF4-FFF2-40B4-BE49-F238E27FC236}">
                            <a16:creationId xmlns:a16="http://schemas.microsoft.com/office/drawing/2014/main" id="{2A7792E0-89D5-4111-B9ED-2DAA3740E8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2242CE99-8865-4D3B-B9BE-47C29CC740D4}"/>
              </a:ext>
            </a:extLst>
          </p:cNvPr>
          <p:cNvSpPr>
            <a:spLocks noGrp="1"/>
          </p:cNvSpPr>
          <p:nvPr>
            <p:ph type="sldNum" sz="quarter" idx="4"/>
          </p:nvPr>
        </p:nvSpPr>
        <p:spPr/>
        <p:txBody>
          <a:bodyPr/>
          <a:lstStyle/>
          <a:p>
            <a:fld id="{F1BC30E3-FFE5-4B91-AA19-87A149EBB9EE}" type="slidenum">
              <a:rPr lang="en-US" smtClean="0"/>
              <a:pPr/>
              <a:t>2</a:t>
            </a:fld>
            <a:endParaRPr lang="en-US" dirty="0"/>
          </a:p>
        </p:txBody>
      </p:sp>
      <p:grpSp>
        <p:nvGrpSpPr>
          <p:cNvPr id="8" name="Group 7">
            <a:extLst>
              <a:ext uri="{FF2B5EF4-FFF2-40B4-BE49-F238E27FC236}">
                <a16:creationId xmlns:a16="http://schemas.microsoft.com/office/drawing/2014/main" id="{83BF7D57-0206-4364-826E-D2CB0A344BF3}"/>
              </a:ext>
            </a:extLst>
          </p:cNvPr>
          <p:cNvGrpSpPr/>
          <p:nvPr/>
        </p:nvGrpSpPr>
        <p:grpSpPr>
          <a:xfrm>
            <a:off x="6810375" y="1257300"/>
            <a:ext cx="5508625" cy="592311"/>
            <a:chOff x="6315075" y="1257300"/>
            <a:chExt cx="5508625" cy="592311"/>
          </a:xfrm>
        </p:grpSpPr>
        <p:sp>
          <p:nvSpPr>
            <p:cNvPr id="9" name="Title Placeholder 1">
              <a:extLst>
                <a:ext uri="{FF2B5EF4-FFF2-40B4-BE49-F238E27FC236}">
                  <a16:creationId xmlns:a16="http://schemas.microsoft.com/office/drawing/2014/main" id="{30A88F28-3DA8-41D4-86D4-37C56861237F}"/>
                </a:ext>
              </a:extLst>
            </p:cNvPr>
            <p:cNvSpPr txBox="1">
              <a:spLocks/>
            </p:cNvSpPr>
            <p:nvPr/>
          </p:nvSpPr>
          <p:spPr>
            <a:xfrm>
              <a:off x="6315075" y="1375669"/>
              <a:ext cx="5508625" cy="47394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1800" b="0" kern="1200">
                  <a:solidFill>
                    <a:schemeClr val="bg1"/>
                  </a:solidFill>
                  <a:latin typeface="EYInterstate Light" panose="02000506000000020004" pitchFamily="2" charset="0"/>
                  <a:ea typeface="+mj-ea"/>
                  <a:cs typeface="Arial" pitchFamily="34" charset="0"/>
                </a:defRPr>
              </a:lvl1pPr>
            </a:lstStyle>
            <a:p>
              <a:r>
                <a:rPr lang="en-US" dirty="0"/>
                <a:t>Contents</a:t>
              </a:r>
              <a:endParaRPr lang="en-GB" dirty="0"/>
            </a:p>
          </p:txBody>
        </p:sp>
        <p:cxnSp>
          <p:nvCxnSpPr>
            <p:cNvPr id="10" name="Straight Connector 9">
              <a:extLst>
                <a:ext uri="{FF2B5EF4-FFF2-40B4-BE49-F238E27FC236}">
                  <a16:creationId xmlns:a16="http://schemas.microsoft.com/office/drawing/2014/main" id="{64CD8586-0E02-441D-83D8-11EFDCCA097A}"/>
                </a:ext>
              </a:extLst>
            </p:cNvPr>
            <p:cNvCxnSpPr/>
            <p:nvPr/>
          </p:nvCxnSpPr>
          <p:spPr>
            <a:xfrm>
              <a:off x="6324599" y="1257300"/>
              <a:ext cx="850900" cy="0"/>
            </a:xfrm>
            <a:prstGeom prst="line">
              <a:avLst/>
            </a:prstGeom>
            <a:ln w="28575">
              <a:solidFill>
                <a:srgbClr val="5C9A1B"/>
              </a:solidFill>
              <a:tailEnd type="non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5B316EB3-55D9-4D17-8225-51F2C57FA0DD}"/>
              </a:ext>
            </a:extLst>
          </p:cNvPr>
          <p:cNvSpPr txBox="1"/>
          <p:nvPr/>
        </p:nvSpPr>
        <p:spPr>
          <a:xfrm>
            <a:off x="4564134" y="6608175"/>
            <a:ext cx="4522392" cy="246221"/>
          </a:xfrm>
          <a:prstGeom prst="rect">
            <a:avLst/>
          </a:prstGeom>
          <a:noFill/>
        </p:spPr>
        <p:txBody>
          <a:bodyPr wrap="none" rtlCol="0">
            <a:spAutoFit/>
          </a:bodyPr>
          <a:lstStyle/>
          <a:p>
            <a:r>
              <a:rPr lang="en-US" sz="1000" i="1" dirty="0">
                <a:solidFill>
                  <a:schemeClr val="tx1">
                    <a:lumMod val="65000"/>
                  </a:schemeClr>
                </a:solidFill>
              </a:rPr>
              <a:t>*Click the icon to take you to the desired section during presentation mode.</a:t>
            </a:r>
          </a:p>
        </p:txBody>
      </p:sp>
      <p:pic>
        <p:nvPicPr>
          <p:cNvPr id="7" name="Picture 6">
            <a:hlinkClick r:id="rId5" action="ppaction://hlinksldjump"/>
            <a:extLst>
              <a:ext uri="{FF2B5EF4-FFF2-40B4-BE49-F238E27FC236}">
                <a16:creationId xmlns:a16="http://schemas.microsoft.com/office/drawing/2014/main" id="{74246BB9-5A77-4E58-B99E-24D6886E6681}"/>
              </a:ext>
            </a:extLst>
          </p:cNvPr>
          <p:cNvPicPr>
            <a:picLocks noChangeAspect="1"/>
          </p:cNvPicPr>
          <p:nvPr/>
        </p:nvPicPr>
        <p:blipFill>
          <a:blip r:embed="rId6"/>
          <a:stretch>
            <a:fillRect/>
          </a:stretch>
        </p:blipFill>
        <p:spPr>
          <a:xfrm>
            <a:off x="6246254" y="1888745"/>
            <a:ext cx="2456901" cy="1390008"/>
          </a:xfrm>
          <a:prstGeom prst="rect">
            <a:avLst/>
          </a:prstGeom>
        </p:spPr>
      </p:pic>
      <p:pic>
        <p:nvPicPr>
          <p:cNvPr id="12" name="Picture 11">
            <a:hlinkClick r:id="rId7" action="ppaction://hlinksldjump"/>
            <a:extLst>
              <a:ext uri="{FF2B5EF4-FFF2-40B4-BE49-F238E27FC236}">
                <a16:creationId xmlns:a16="http://schemas.microsoft.com/office/drawing/2014/main" id="{283B46E4-E81A-4726-B4FF-0B594764A374}"/>
              </a:ext>
            </a:extLst>
          </p:cNvPr>
          <p:cNvPicPr>
            <a:picLocks noChangeAspect="1"/>
          </p:cNvPicPr>
          <p:nvPr/>
        </p:nvPicPr>
        <p:blipFill>
          <a:blip r:embed="rId8"/>
          <a:stretch>
            <a:fillRect/>
          </a:stretch>
        </p:blipFill>
        <p:spPr>
          <a:xfrm>
            <a:off x="8998532" y="3374488"/>
            <a:ext cx="2456901" cy="1390008"/>
          </a:xfrm>
          <a:prstGeom prst="rect">
            <a:avLst/>
          </a:prstGeom>
        </p:spPr>
      </p:pic>
      <p:pic>
        <p:nvPicPr>
          <p:cNvPr id="13" name="Picture 12">
            <a:hlinkClick r:id="rId9" action="ppaction://hlinksldjump"/>
            <a:extLst>
              <a:ext uri="{FF2B5EF4-FFF2-40B4-BE49-F238E27FC236}">
                <a16:creationId xmlns:a16="http://schemas.microsoft.com/office/drawing/2014/main" id="{689B19A7-A8BD-4EEA-8FD0-0D73D1FC9CCC}"/>
              </a:ext>
            </a:extLst>
          </p:cNvPr>
          <p:cNvPicPr>
            <a:picLocks noChangeAspect="1"/>
          </p:cNvPicPr>
          <p:nvPr/>
        </p:nvPicPr>
        <p:blipFill>
          <a:blip r:embed="rId10"/>
          <a:stretch>
            <a:fillRect/>
          </a:stretch>
        </p:blipFill>
        <p:spPr>
          <a:xfrm>
            <a:off x="6252351" y="4871248"/>
            <a:ext cx="2450804" cy="1383912"/>
          </a:xfrm>
          <a:prstGeom prst="rect">
            <a:avLst/>
          </a:prstGeom>
        </p:spPr>
      </p:pic>
      <p:pic>
        <p:nvPicPr>
          <p:cNvPr id="15" name="Picture 14">
            <a:hlinkClick r:id="rId11" action="ppaction://hlinksldjump"/>
            <a:extLst>
              <a:ext uri="{FF2B5EF4-FFF2-40B4-BE49-F238E27FC236}">
                <a16:creationId xmlns:a16="http://schemas.microsoft.com/office/drawing/2014/main" id="{535E3444-205A-4D2D-BF69-78A985DC4EC8}"/>
              </a:ext>
            </a:extLst>
          </p:cNvPr>
          <p:cNvPicPr>
            <a:picLocks noChangeAspect="1"/>
          </p:cNvPicPr>
          <p:nvPr/>
        </p:nvPicPr>
        <p:blipFill>
          <a:blip r:embed="rId12"/>
          <a:stretch>
            <a:fillRect/>
          </a:stretch>
        </p:blipFill>
        <p:spPr>
          <a:xfrm>
            <a:off x="8998532" y="1888745"/>
            <a:ext cx="2456901" cy="1390008"/>
          </a:xfrm>
          <a:prstGeom prst="rect">
            <a:avLst/>
          </a:prstGeom>
        </p:spPr>
      </p:pic>
      <p:pic>
        <p:nvPicPr>
          <p:cNvPr id="16" name="Picture 15">
            <a:hlinkClick r:id="rId13" action="ppaction://hlinksldjump"/>
            <a:extLst>
              <a:ext uri="{FF2B5EF4-FFF2-40B4-BE49-F238E27FC236}">
                <a16:creationId xmlns:a16="http://schemas.microsoft.com/office/drawing/2014/main" id="{73128D1C-7E8D-4C19-B3AD-84983933B577}"/>
              </a:ext>
            </a:extLst>
          </p:cNvPr>
          <p:cNvPicPr>
            <a:picLocks noChangeAspect="1"/>
          </p:cNvPicPr>
          <p:nvPr/>
        </p:nvPicPr>
        <p:blipFill>
          <a:blip r:embed="rId14"/>
          <a:stretch>
            <a:fillRect/>
          </a:stretch>
        </p:blipFill>
        <p:spPr>
          <a:xfrm>
            <a:off x="6246254" y="3374488"/>
            <a:ext cx="2456901" cy="1383912"/>
          </a:xfrm>
          <a:prstGeom prst="rect">
            <a:avLst/>
          </a:prstGeom>
        </p:spPr>
      </p:pic>
      <p:pic>
        <p:nvPicPr>
          <p:cNvPr id="17" name="Picture 16">
            <a:hlinkClick r:id="rId15" action="ppaction://hlinksldjump"/>
            <a:extLst>
              <a:ext uri="{FF2B5EF4-FFF2-40B4-BE49-F238E27FC236}">
                <a16:creationId xmlns:a16="http://schemas.microsoft.com/office/drawing/2014/main" id="{BFB18E00-0B08-4F92-8964-B0F558B744CE}"/>
              </a:ext>
            </a:extLst>
          </p:cNvPr>
          <p:cNvPicPr>
            <a:picLocks noChangeAspect="1"/>
          </p:cNvPicPr>
          <p:nvPr/>
        </p:nvPicPr>
        <p:blipFill>
          <a:blip r:embed="rId16"/>
          <a:stretch>
            <a:fillRect/>
          </a:stretch>
        </p:blipFill>
        <p:spPr>
          <a:xfrm>
            <a:off x="8998532" y="4871248"/>
            <a:ext cx="2450804" cy="1383912"/>
          </a:xfrm>
          <a:prstGeom prst="rect">
            <a:avLst/>
          </a:prstGeom>
        </p:spPr>
      </p:pic>
    </p:spTree>
    <p:extLst>
      <p:ext uri="{BB962C8B-B14F-4D97-AF65-F5344CB8AC3E}">
        <p14:creationId xmlns:p14="http://schemas.microsoft.com/office/powerpoint/2010/main" val="289942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2F47B7C-2CD7-4263-A144-2AF34E169A5B}"/>
              </a:ext>
            </a:extLst>
          </p:cNvPr>
          <p:cNvSpPr>
            <a:spLocks noGrp="1"/>
          </p:cNvSpPr>
          <p:nvPr>
            <p:ph type="title"/>
          </p:nvPr>
        </p:nvSpPr>
        <p:spPr/>
        <p:txBody>
          <a:bodyPr/>
          <a:lstStyle/>
          <a:p>
            <a:pPr>
              <a:lnSpc>
                <a:spcPct val="100000"/>
              </a:lnSpc>
            </a:pPr>
            <a:r>
              <a:rPr lang="en-US" dirty="0"/>
              <a:t>Project assumptions</a:t>
            </a:r>
          </a:p>
        </p:txBody>
      </p:sp>
      <p:sp>
        <p:nvSpPr>
          <p:cNvPr id="47" name="Slide Number Placeholder 2">
            <a:extLst>
              <a:ext uri="{FF2B5EF4-FFF2-40B4-BE49-F238E27FC236}">
                <a16:creationId xmlns:a16="http://schemas.microsoft.com/office/drawing/2014/main" id="{3E290242-6D79-432D-9275-57D8D273BFF6}"/>
              </a:ext>
            </a:extLst>
          </p:cNvPr>
          <p:cNvSpPr>
            <a:spLocks noGrp="1"/>
          </p:cNvSpPr>
          <p:nvPr>
            <p:ph type="sldNum" sz="quarter" idx="4"/>
          </p:nvPr>
        </p:nvSpPr>
        <p:spPr/>
        <p:txBody>
          <a:bodyPr/>
          <a:lstStyle/>
          <a:p>
            <a:fld id="{F1BC30E3-FFE5-4B91-AA19-87A149EBB9EE}" type="slidenum">
              <a:rPr lang="en-US" smtClean="0"/>
              <a:pPr/>
              <a:t>20</a:t>
            </a:fld>
            <a:endParaRPr lang="en-US" dirty="0"/>
          </a:p>
        </p:txBody>
      </p:sp>
      <p:sp>
        <p:nvSpPr>
          <p:cNvPr id="3" name="Rectangle 2">
            <a:extLst>
              <a:ext uri="{FF2B5EF4-FFF2-40B4-BE49-F238E27FC236}">
                <a16:creationId xmlns:a16="http://schemas.microsoft.com/office/drawing/2014/main" id="{79FDB5E2-3A7E-4FB0-A4BF-936477B3D0A9}"/>
              </a:ext>
            </a:extLst>
          </p:cNvPr>
          <p:cNvSpPr/>
          <p:nvPr/>
        </p:nvSpPr>
        <p:spPr>
          <a:xfrm>
            <a:off x="371475" y="905437"/>
            <a:ext cx="5026248" cy="276999"/>
          </a:xfrm>
          <a:prstGeom prst="rect">
            <a:avLst/>
          </a:prstGeom>
        </p:spPr>
        <p:txBody>
          <a:bodyPr wrap="none">
            <a:spAutoFit/>
          </a:bodyPr>
          <a:lstStyle/>
          <a:p>
            <a:r>
              <a:rPr lang="en-US" sz="1200" dirty="0">
                <a:solidFill>
                  <a:schemeClr val="bg1"/>
                </a:solidFill>
                <a:latin typeface="+mj-lt"/>
                <a:ea typeface="Times New Roman" panose="02020603050405020304" pitchFamily="18" charset="0"/>
              </a:rPr>
              <a:t>To perform the project activities, we have the following assumptions.  </a:t>
            </a:r>
            <a:endParaRPr lang="en-US" sz="1200" dirty="0">
              <a:solidFill>
                <a:schemeClr val="bg1"/>
              </a:solidFill>
              <a:latin typeface="+mj-lt"/>
            </a:endParaRPr>
          </a:p>
        </p:txBody>
      </p:sp>
      <p:sp>
        <p:nvSpPr>
          <p:cNvPr id="4" name="Rectangle 3">
            <a:extLst>
              <a:ext uri="{FF2B5EF4-FFF2-40B4-BE49-F238E27FC236}">
                <a16:creationId xmlns:a16="http://schemas.microsoft.com/office/drawing/2014/main" id="{05EB7C81-4C8A-4A6C-A406-080248EC80DC}"/>
              </a:ext>
            </a:extLst>
          </p:cNvPr>
          <p:cNvSpPr/>
          <p:nvPr/>
        </p:nvSpPr>
        <p:spPr>
          <a:xfrm>
            <a:off x="371474" y="1337059"/>
            <a:ext cx="5267325" cy="369332"/>
          </a:xfrm>
          <a:prstGeom prst="rect">
            <a:avLst/>
          </a:prstGeom>
          <a:solidFill>
            <a:srgbClr val="5C9A1B"/>
          </a:solidFill>
          <a:ln>
            <a:noFill/>
          </a:ln>
        </p:spPr>
        <p:txBody>
          <a:bodyPr wrap="square" lIns="91440" tIns="91440" rIns="91440" bIns="91440" anchor="ctr">
            <a:spAutoFit/>
          </a:bodyPr>
          <a:lstStyle/>
          <a:p>
            <a:r>
              <a:rPr lang="en-US" sz="1200" b="1" dirty="0"/>
              <a:t>[CLIENT] will: </a:t>
            </a:r>
          </a:p>
        </p:txBody>
      </p:sp>
      <p:sp>
        <p:nvSpPr>
          <p:cNvPr id="9" name="Rectangle 8">
            <a:extLst>
              <a:ext uri="{FF2B5EF4-FFF2-40B4-BE49-F238E27FC236}">
                <a16:creationId xmlns:a16="http://schemas.microsoft.com/office/drawing/2014/main" id="{9B0967F6-D361-4705-85AD-BA84AD341817}"/>
              </a:ext>
            </a:extLst>
          </p:cNvPr>
          <p:cNvSpPr/>
          <p:nvPr/>
        </p:nvSpPr>
        <p:spPr>
          <a:xfrm>
            <a:off x="6364846" y="1326137"/>
            <a:ext cx="5267325" cy="369332"/>
          </a:xfrm>
          <a:prstGeom prst="rect">
            <a:avLst/>
          </a:prstGeom>
          <a:solidFill>
            <a:schemeClr val="tx2"/>
          </a:solidFill>
        </p:spPr>
        <p:txBody>
          <a:bodyPr wrap="square" tIns="91440" bIns="91440" anchor="ctr">
            <a:spAutoFit/>
          </a:bodyPr>
          <a:lstStyle/>
          <a:p>
            <a:r>
              <a:rPr lang="en-US" sz="1200" b="1" dirty="0">
                <a:solidFill>
                  <a:schemeClr val="bg1"/>
                </a:solidFill>
              </a:rPr>
              <a:t>EY will: </a:t>
            </a:r>
          </a:p>
        </p:txBody>
      </p:sp>
      <p:sp>
        <p:nvSpPr>
          <p:cNvPr id="10" name="Rectangle 3">
            <a:extLst>
              <a:ext uri="{FF2B5EF4-FFF2-40B4-BE49-F238E27FC236}">
                <a16:creationId xmlns:a16="http://schemas.microsoft.com/office/drawing/2014/main" id="{43FB7A5F-59EC-4F33-B2DD-2EC441D947FE}"/>
              </a:ext>
            </a:extLst>
          </p:cNvPr>
          <p:cNvSpPr>
            <a:spLocks noChangeArrowheads="1"/>
          </p:cNvSpPr>
          <p:nvPr/>
        </p:nvSpPr>
        <p:spPr bwMode="auto">
          <a:xfrm>
            <a:off x="371478" y="1717616"/>
            <a:ext cx="5267322" cy="4205993"/>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defTabSz="1007622" fontAlgn="base">
              <a:spcAft>
                <a:spcPct val="0"/>
              </a:spcAft>
              <a:buClr>
                <a:srgbClr val="DAD9AD"/>
              </a:buClr>
            </a:pPr>
            <a:endParaRPr lang="en-US" sz="1099" kern="0" dirty="0">
              <a:solidFill>
                <a:schemeClr val="bg2"/>
              </a:solidFill>
              <a:latin typeface="Arial"/>
            </a:endParaRPr>
          </a:p>
        </p:txBody>
      </p:sp>
      <p:sp>
        <p:nvSpPr>
          <p:cNvPr id="11" name="Rectangle 10">
            <a:extLst>
              <a:ext uri="{FF2B5EF4-FFF2-40B4-BE49-F238E27FC236}">
                <a16:creationId xmlns:a16="http://schemas.microsoft.com/office/drawing/2014/main" id="{FF817DA1-A263-4987-8805-B169BFB51326}"/>
              </a:ext>
            </a:extLst>
          </p:cNvPr>
          <p:cNvSpPr/>
          <p:nvPr/>
        </p:nvSpPr>
        <p:spPr>
          <a:xfrm>
            <a:off x="371474" y="1919412"/>
            <a:ext cx="5258720" cy="2970044"/>
          </a:xfrm>
          <a:prstGeom prst="rect">
            <a:avLst/>
          </a:prstGeom>
        </p:spPr>
        <p:txBody>
          <a:bodyPr wrap="square">
            <a:spAutoFit/>
          </a:bodyPr>
          <a:lstStyle/>
          <a:p>
            <a:pPr marL="461963" indent="-231775" defTabSz="1218530">
              <a:buFont typeface="+mj-lt"/>
              <a:buAutoNum type="arabicPeriod"/>
            </a:pPr>
            <a:r>
              <a:rPr lang="en-US" sz="1100" dirty="0">
                <a:solidFill>
                  <a:schemeClr val="bg2"/>
                </a:solidFill>
              </a:rPr>
              <a:t>Support getting the right resources to the table, will have BC and DR resources assigned on the project with EY.</a:t>
            </a:r>
          </a:p>
          <a:p>
            <a:pPr marL="919163" lvl="1" indent="-231775" defTabSz="1218530">
              <a:buFont typeface="+mj-lt"/>
              <a:buAutoNum type="alphaLcParenR"/>
            </a:pPr>
            <a:r>
              <a:rPr lang="en-US" sz="1100" dirty="0">
                <a:solidFill>
                  <a:schemeClr val="bg2"/>
                </a:solidFill>
              </a:rPr>
              <a:t>Provide executive sponsorship and ownership for the project and will be available for issue escalation.</a:t>
            </a:r>
          </a:p>
          <a:p>
            <a:pPr marL="919163" lvl="1" indent="-231775" defTabSz="1218530">
              <a:buFont typeface="+mj-lt"/>
              <a:buAutoNum type="alphaLcParenR"/>
            </a:pPr>
            <a:r>
              <a:rPr lang="en-US" sz="1100" dirty="0">
                <a:solidFill>
                  <a:schemeClr val="bg2"/>
                </a:solidFill>
              </a:rPr>
              <a:t>Assign a project coordinator who will assist our team in scheduling meetings and in navigating throughout the organization.</a:t>
            </a:r>
          </a:p>
          <a:p>
            <a:pPr marL="919163" lvl="1" indent="-231775" defTabSz="1218530">
              <a:buFont typeface="+mj-lt"/>
              <a:buAutoNum type="alphaLcParenR"/>
            </a:pPr>
            <a:r>
              <a:rPr lang="en-US" sz="1100" dirty="0">
                <a:solidFill>
                  <a:schemeClr val="bg2"/>
                </a:solidFill>
              </a:rPr>
              <a:t>Provide knowledgeable business, IT and Procurement resources as active participants to the project activities.</a:t>
            </a:r>
          </a:p>
          <a:p>
            <a:pPr marL="461963" indent="-231775" defTabSz="1218530">
              <a:buFont typeface="+mj-lt"/>
              <a:buAutoNum type="arabicPeriod"/>
            </a:pPr>
            <a:r>
              <a:rPr lang="en-US" sz="1100" dirty="0">
                <a:solidFill>
                  <a:schemeClr val="bg2"/>
                </a:solidFill>
              </a:rPr>
              <a:t>Have DR technical architecture patterns and strategies in place aligned to criticality tiers. </a:t>
            </a:r>
          </a:p>
          <a:p>
            <a:pPr marL="461963" indent="-231775" defTabSz="1218530">
              <a:buFont typeface="+mj-lt"/>
              <a:buAutoNum type="arabicPeriod"/>
            </a:pPr>
            <a:r>
              <a:rPr lang="en-US" sz="1100" dirty="0">
                <a:solidFill>
                  <a:schemeClr val="bg2"/>
                </a:solidFill>
              </a:rPr>
              <a:t>Have IT team and Procurement responsible to provide: </a:t>
            </a:r>
          </a:p>
          <a:p>
            <a:pPr marL="919163" lvl="1" indent="-231775" defTabSz="1218530">
              <a:buFont typeface="+mj-lt"/>
              <a:buAutoNum type="alphaLcParenR"/>
            </a:pPr>
            <a:r>
              <a:rPr lang="en-US" sz="1100" dirty="0">
                <a:solidFill>
                  <a:schemeClr val="bg2"/>
                </a:solidFill>
              </a:rPr>
              <a:t>Applications and infrastructure dependencies (e.g., system, storage, etc.)</a:t>
            </a:r>
          </a:p>
          <a:p>
            <a:pPr marL="919163" lvl="1" indent="-231775" defTabSz="1218530">
              <a:buFont typeface="+mj-lt"/>
              <a:buAutoNum type="alphaLcParenR"/>
            </a:pPr>
            <a:r>
              <a:rPr lang="en-US" sz="1100" dirty="0">
                <a:solidFill>
                  <a:schemeClr val="bg2"/>
                </a:solidFill>
              </a:rPr>
              <a:t>Cost estimation tooling used by [CLIENT] Procurement teams</a:t>
            </a:r>
          </a:p>
          <a:p>
            <a:pPr marL="461963" indent="-231775" defTabSz="1218530">
              <a:buFont typeface="+mj-lt"/>
              <a:buAutoNum type="arabicPeriod"/>
            </a:pPr>
            <a:r>
              <a:rPr lang="en-US" sz="1100" dirty="0">
                <a:solidFill>
                  <a:schemeClr val="bg2"/>
                </a:solidFill>
              </a:rPr>
              <a:t>Review work products and provide comments no later than three days following their receipt by the project sponsor or designated reviewer.</a:t>
            </a:r>
          </a:p>
        </p:txBody>
      </p:sp>
      <p:sp>
        <p:nvSpPr>
          <p:cNvPr id="13" name="Rectangle 3">
            <a:extLst>
              <a:ext uri="{FF2B5EF4-FFF2-40B4-BE49-F238E27FC236}">
                <a16:creationId xmlns:a16="http://schemas.microsoft.com/office/drawing/2014/main" id="{50E0BF03-40D8-44E6-B264-E6C8CC01D7A1}"/>
              </a:ext>
            </a:extLst>
          </p:cNvPr>
          <p:cNvSpPr>
            <a:spLocks noChangeArrowheads="1"/>
          </p:cNvSpPr>
          <p:nvPr/>
        </p:nvSpPr>
        <p:spPr bwMode="auto">
          <a:xfrm>
            <a:off x="6364846" y="1717616"/>
            <a:ext cx="5267322" cy="4205993"/>
          </a:xfrm>
          <a:prstGeom prst="rect">
            <a:avLst/>
          </a:prstGeom>
          <a:noFill/>
          <a:ln w="3175">
            <a:solidFill>
              <a:schemeClr val="bg2">
                <a:lumMod val="50000"/>
                <a:lumOff val="50000"/>
              </a:schemeClr>
            </a:solidFill>
            <a:prstDash val="sysDash"/>
            <a:miter lim="800000"/>
            <a:headEnd/>
            <a:tailEnd/>
          </a:ln>
          <a:effectLst/>
        </p:spPr>
        <p:txBody>
          <a:bodyPr wrap="square" tIns="201529" bIns="100765" anchor="t"/>
          <a:lstStyle/>
          <a:p>
            <a:pPr defTabSz="1007622" fontAlgn="base">
              <a:spcAft>
                <a:spcPct val="0"/>
              </a:spcAft>
              <a:buClr>
                <a:srgbClr val="DAD9AD"/>
              </a:buClr>
            </a:pPr>
            <a:endParaRPr lang="en-US" sz="1099" kern="0" dirty="0">
              <a:solidFill>
                <a:schemeClr val="bg2"/>
              </a:solidFill>
              <a:latin typeface="Arial"/>
            </a:endParaRPr>
          </a:p>
        </p:txBody>
      </p:sp>
      <p:sp>
        <p:nvSpPr>
          <p:cNvPr id="14" name="Rectangle 13">
            <a:extLst>
              <a:ext uri="{FF2B5EF4-FFF2-40B4-BE49-F238E27FC236}">
                <a16:creationId xmlns:a16="http://schemas.microsoft.com/office/drawing/2014/main" id="{748C4440-11B3-4A33-9D76-7D403CBCD7F3}"/>
              </a:ext>
            </a:extLst>
          </p:cNvPr>
          <p:cNvSpPr/>
          <p:nvPr/>
        </p:nvSpPr>
        <p:spPr>
          <a:xfrm>
            <a:off x="6364842" y="1919412"/>
            <a:ext cx="5258720" cy="3308598"/>
          </a:xfrm>
          <a:prstGeom prst="rect">
            <a:avLst/>
          </a:prstGeom>
        </p:spPr>
        <p:txBody>
          <a:bodyPr wrap="square">
            <a:spAutoFit/>
          </a:bodyPr>
          <a:lstStyle/>
          <a:p>
            <a:pPr marL="461963" indent="-231775" defTabSz="1218530">
              <a:buFont typeface="+mj-lt"/>
              <a:buAutoNum type="arabicPeriod" startAt="5"/>
            </a:pPr>
            <a:r>
              <a:rPr lang="en-US" sz="1100" dirty="0">
                <a:solidFill>
                  <a:schemeClr val="bg2"/>
                </a:solidFill>
              </a:rPr>
              <a:t>Facilitate up to 30 BIA-Lite group workshops (up to 6 per week) with department leaders to define and prioritize high level business processes (level 2 or 3).</a:t>
            </a:r>
          </a:p>
          <a:p>
            <a:pPr marL="919163" lvl="1" indent="-231775" defTabSz="1218530">
              <a:buFont typeface="+mj-lt"/>
              <a:buAutoNum type="alphaLcParenR"/>
            </a:pPr>
            <a:r>
              <a:rPr lang="en-US" sz="1100" dirty="0">
                <a:solidFill>
                  <a:schemeClr val="bg2"/>
                </a:solidFill>
              </a:rPr>
              <a:t>Each BIA-Lite group workshop will cover 20-25 departments.</a:t>
            </a:r>
          </a:p>
          <a:p>
            <a:pPr marL="919163" lvl="1" indent="-231775" defTabSz="1218530">
              <a:buFont typeface="+mj-lt"/>
              <a:buAutoNum type="alphaLcParenR"/>
            </a:pPr>
            <a:r>
              <a:rPr lang="en-US" sz="1100" dirty="0">
                <a:solidFill>
                  <a:schemeClr val="bg2"/>
                </a:solidFill>
              </a:rPr>
              <a:t>BIA-Lite group workshops will last up to 2 hour and will include high-level identification of dependencies</a:t>
            </a:r>
          </a:p>
          <a:p>
            <a:pPr marL="461963" indent="-231775" defTabSz="1218530">
              <a:buFont typeface="+mj-lt"/>
              <a:buAutoNum type="arabicPeriod" startAt="5"/>
            </a:pPr>
            <a:r>
              <a:rPr lang="en-US" sz="1100" dirty="0">
                <a:solidFill>
                  <a:schemeClr val="bg2"/>
                </a:solidFill>
              </a:rPr>
              <a:t>Facilitate up to 20 complete BIA workshops (up to 4 per week) with business process owners for up to 200 critical processes identified during the BIA-Lite.</a:t>
            </a:r>
          </a:p>
          <a:p>
            <a:pPr marL="919163" lvl="1" indent="-231775" defTabSz="1218530">
              <a:buFont typeface="+mj-lt"/>
              <a:buAutoNum type="alphaLcParenR"/>
            </a:pPr>
            <a:r>
              <a:rPr lang="en-US" sz="1100" dirty="0">
                <a:solidFill>
                  <a:schemeClr val="bg2"/>
                </a:solidFill>
              </a:rPr>
              <a:t>Each complete BIA will cover 10-15 processes.</a:t>
            </a:r>
          </a:p>
          <a:p>
            <a:pPr marL="919163" lvl="1" indent="-231775" defTabSz="1218530">
              <a:buFont typeface="+mj-lt"/>
              <a:buAutoNum type="alphaLcParenR"/>
            </a:pPr>
            <a:r>
              <a:rPr lang="en-US" sz="1100" dirty="0">
                <a:solidFill>
                  <a:schemeClr val="bg2"/>
                </a:solidFill>
              </a:rPr>
              <a:t>Complete BIA workshops will last up to 3 hours and will include detailed data gathering of critical dependencies (e.g. applications, workforce and 3rd parties, etc.).</a:t>
            </a:r>
          </a:p>
          <a:p>
            <a:pPr marL="461963" indent="-231775" defTabSz="1218530">
              <a:buFont typeface="+mj-lt"/>
              <a:buAutoNum type="arabicPeriod" startAt="5"/>
            </a:pPr>
            <a:r>
              <a:rPr lang="en-US" sz="1100" dirty="0">
                <a:solidFill>
                  <a:schemeClr val="bg2"/>
                </a:solidFill>
              </a:rPr>
              <a:t>Not perform technical dependency mappings (automated or manual) for [CLIENT]’s IT environment.</a:t>
            </a:r>
          </a:p>
          <a:p>
            <a:pPr marL="461963" indent="-231775" defTabSz="1218530">
              <a:buFont typeface="+mj-lt"/>
              <a:buAutoNum type="arabicPeriod" startAt="5"/>
            </a:pPr>
            <a:r>
              <a:rPr lang="en-US" sz="1100" dirty="0">
                <a:solidFill>
                  <a:schemeClr val="bg2"/>
                </a:solidFill>
              </a:rPr>
              <a:t>Provide DR cost estimates to address DR gaps of the identified critical applications, using unit costs and tools provided by [CLIENT].</a:t>
            </a:r>
          </a:p>
          <a:p>
            <a:pPr marL="461963" indent="-231775" defTabSz="1218530">
              <a:buFont typeface="+mj-lt"/>
              <a:buAutoNum type="arabicPeriod" startAt="5"/>
            </a:pPr>
            <a:r>
              <a:rPr lang="en-US" sz="1100" dirty="0">
                <a:solidFill>
                  <a:schemeClr val="bg2"/>
                </a:solidFill>
              </a:rPr>
              <a:t>Estimate the costs to address gaps and align applications to DR strategy based on criticality tiers; EY will not be developing new DR strategies.</a:t>
            </a:r>
          </a:p>
        </p:txBody>
      </p:sp>
    </p:spTree>
    <p:extLst>
      <p:ext uri="{BB962C8B-B14F-4D97-AF65-F5344CB8AC3E}">
        <p14:creationId xmlns:p14="http://schemas.microsoft.com/office/powerpoint/2010/main" val="75150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ECD4A7-8072-4A94-BB6A-D517E804F4D1}"/>
              </a:ext>
            </a:extLst>
          </p:cNvPr>
          <p:cNvSpPr>
            <a:spLocks noGrp="1"/>
          </p:cNvSpPr>
          <p:nvPr>
            <p:ph type="body" sz="quarter" idx="10"/>
          </p:nvPr>
        </p:nvSpPr>
        <p:spPr/>
        <p:txBody>
          <a:bodyPr/>
          <a:lstStyle/>
          <a:p>
            <a:r>
              <a:rPr lang="en-US"/>
              <a:t>Case Studies</a:t>
            </a:r>
            <a:endParaRPr lang="en-US" dirty="0"/>
          </a:p>
        </p:txBody>
      </p:sp>
      <p:sp>
        <p:nvSpPr>
          <p:cNvPr id="4" name="Slide Number Placeholder 3">
            <a:extLst>
              <a:ext uri="{FF2B5EF4-FFF2-40B4-BE49-F238E27FC236}">
                <a16:creationId xmlns:a16="http://schemas.microsoft.com/office/drawing/2014/main" id="{7426194C-D083-4BCB-AD73-F1744E4787E2}"/>
              </a:ext>
            </a:extLst>
          </p:cNvPr>
          <p:cNvSpPr>
            <a:spLocks noGrp="1"/>
          </p:cNvSpPr>
          <p:nvPr>
            <p:ph type="sldNum" sz="quarter" idx="4"/>
          </p:nvPr>
        </p:nvSpPr>
        <p:spPr/>
        <p:txBody>
          <a:bodyPr/>
          <a:lstStyle/>
          <a:p>
            <a:fld id="{F1BC30E3-FFE5-4B91-AA19-87A149EBB9EE}" type="slidenum">
              <a:rPr lang="en-US" smtClean="0"/>
              <a:pPr/>
              <a:t>21</a:t>
            </a:fld>
            <a:endParaRPr lang="en-US" dirty="0"/>
          </a:p>
        </p:txBody>
      </p:sp>
    </p:spTree>
    <p:extLst>
      <p:ext uri="{BB962C8B-B14F-4D97-AF65-F5344CB8AC3E}">
        <p14:creationId xmlns:p14="http://schemas.microsoft.com/office/powerpoint/2010/main" val="224261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651EF88-B0BD-4F04-80A4-0C44C9CCFE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7" name="Object 6" hidden="1">
                        <a:extLst>
                          <a:ext uri="{FF2B5EF4-FFF2-40B4-BE49-F238E27FC236}">
                            <a16:creationId xmlns:a16="http://schemas.microsoft.com/office/drawing/2014/main" id="{7651EF88-B0BD-4F04-80A4-0C44C9CCFE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B701C0D-5DB3-4E55-BF70-4D5104E1ACEE}"/>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a:extLst>
              <a:ext uri="{FF2B5EF4-FFF2-40B4-BE49-F238E27FC236}">
                <a16:creationId xmlns:a16="http://schemas.microsoft.com/office/drawing/2014/main" id="{4F531170-9993-44C9-A6B7-762377446B66}"/>
              </a:ext>
            </a:extLst>
          </p:cNvPr>
          <p:cNvSpPr>
            <a:spLocks noGrp="1"/>
          </p:cNvSpPr>
          <p:nvPr>
            <p:ph type="title"/>
          </p:nvPr>
        </p:nvSpPr>
        <p:spPr>
          <a:xfrm>
            <a:off x="371475" y="447835"/>
            <a:ext cx="10592616" cy="603827"/>
          </a:xfrm>
        </p:spPr>
        <p:txBody>
          <a:bodyPr/>
          <a:lstStyle/>
          <a:p>
            <a:r>
              <a:rPr lang="en-US" dirty="0"/>
              <a:t>EY has significant experience helping companies through enhancing </a:t>
            </a:r>
            <a:r>
              <a:rPr lang="en-US"/>
              <a:t>their </a:t>
            </a:r>
            <a:r>
              <a:rPr lang="en-US" dirty="0"/>
              <a:t>business and IT resiliency</a:t>
            </a:r>
          </a:p>
        </p:txBody>
      </p:sp>
      <p:sp>
        <p:nvSpPr>
          <p:cNvPr id="3" name="Slide Number Placeholder 2">
            <a:extLst>
              <a:ext uri="{FF2B5EF4-FFF2-40B4-BE49-F238E27FC236}">
                <a16:creationId xmlns:a16="http://schemas.microsoft.com/office/drawing/2014/main" id="{AFFBFB93-02CE-46B7-A3E8-08291D6F954D}"/>
              </a:ext>
            </a:extLst>
          </p:cNvPr>
          <p:cNvSpPr>
            <a:spLocks noGrp="1"/>
          </p:cNvSpPr>
          <p:nvPr>
            <p:ph type="sldNum" sz="quarter" idx="4"/>
          </p:nvPr>
        </p:nvSpPr>
        <p:spPr/>
        <p:txBody>
          <a:bodyPr/>
          <a:lstStyle/>
          <a:p>
            <a:fld id="{F1BC30E3-FFE5-4B91-AA19-87A149EBB9EE}" type="slidenum">
              <a:rPr lang="en-US" smtClean="0"/>
              <a:pPr/>
              <a:t>22</a:t>
            </a:fld>
            <a:endParaRPr lang="en-US" dirty="0"/>
          </a:p>
        </p:txBody>
      </p:sp>
      <p:sp>
        <p:nvSpPr>
          <p:cNvPr id="55" name="Rectangle 54">
            <a:extLst>
              <a:ext uri="{FF2B5EF4-FFF2-40B4-BE49-F238E27FC236}">
                <a16:creationId xmlns:a16="http://schemas.microsoft.com/office/drawing/2014/main" id="{F7342A31-70E0-4CD0-A8D3-8A280599F072}"/>
              </a:ext>
            </a:extLst>
          </p:cNvPr>
          <p:cNvSpPr/>
          <p:nvPr/>
        </p:nvSpPr>
        <p:spPr>
          <a:xfrm rot="16200000">
            <a:off x="-321891" y="3777615"/>
            <a:ext cx="2330980" cy="354563"/>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E7E6E6">
                    <a:lumMod val="10000"/>
                  </a:srgbClr>
                </a:solidFill>
                <a:effectLst/>
                <a:uLnTx/>
                <a:uFillTx/>
                <a:latin typeface="EYInterstate Light" panose="02000506000000020004" pitchFamily="2" charset="0"/>
                <a:cs typeface="Arial" panose="020B0604020202020204" pitchFamily="34" charset="0"/>
              </a:rPr>
              <a:t>Services provided by EY</a:t>
            </a:r>
          </a:p>
        </p:txBody>
      </p:sp>
      <p:sp>
        <p:nvSpPr>
          <p:cNvPr id="8" name="Rectangle 7">
            <a:extLst>
              <a:ext uri="{FF2B5EF4-FFF2-40B4-BE49-F238E27FC236}">
                <a16:creationId xmlns:a16="http://schemas.microsoft.com/office/drawing/2014/main" id="{D4BA41DE-6DDD-4839-8DEB-C4AB38C1E952}"/>
              </a:ext>
            </a:extLst>
          </p:cNvPr>
          <p:cNvSpPr/>
          <p:nvPr/>
        </p:nvSpPr>
        <p:spPr>
          <a:xfrm>
            <a:off x="1071087" y="2789406"/>
            <a:ext cx="3453512" cy="232155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t" anchorCtr="0"/>
          <a:lstStyle/>
          <a:p>
            <a:pPr lvl="0" algn="just"/>
            <a:r>
              <a:rPr lang="en-US" sz="1000" dirty="0">
                <a:solidFill>
                  <a:prstClr val="black"/>
                </a:solidFill>
                <a:latin typeface="EYInterstate Light" panose="02000506000000020004" pitchFamily="2" charset="0"/>
                <a:cs typeface="Arial" panose="020B0604020202020204" pitchFamily="34" charset="0"/>
              </a:rPr>
              <a:t>The client was challenged with identifying an enterprise-wide DR strategy to meet the business requirements for its mission-critical applications. EY conducted a BIA that compiled the prioritized business process and application critical path. EY interviewed over 50 IT application SMRs to understand existing DR capabilities these applications. EY conducted working sessions with IT infrastructure teams to understand the hardware and infrastructure recovery requirements, identified feasible DR strategies to support the mission-critical application recovery requirements as defined by the BIA. Lastly, EY developed a 3-year future state DR roadmap and business case for these applications. </a:t>
            </a:r>
            <a:endParaRPr lang="en-US" sz="1200" dirty="0">
              <a:solidFill>
                <a:schemeClr val="tx1"/>
              </a:solidFill>
            </a:endParaRPr>
          </a:p>
        </p:txBody>
      </p:sp>
      <p:sp>
        <p:nvSpPr>
          <p:cNvPr id="82" name="Rectangle 17">
            <a:extLst>
              <a:ext uri="{FF2B5EF4-FFF2-40B4-BE49-F238E27FC236}">
                <a16:creationId xmlns:a16="http://schemas.microsoft.com/office/drawing/2014/main" id="{5DE5AB65-4E03-4C18-A758-89943F50C31B}"/>
              </a:ext>
            </a:extLst>
          </p:cNvPr>
          <p:cNvSpPr/>
          <p:nvPr/>
        </p:nvSpPr>
        <p:spPr>
          <a:xfrm>
            <a:off x="1549469" y="2325962"/>
            <a:ext cx="2496749" cy="341344"/>
          </a:xfrm>
          <a:prstGeom prst="rect">
            <a:avLst/>
          </a:prstGeom>
          <a:noFill/>
          <a:ln w="12700" cap="flat" cmpd="sng" algn="ctr">
            <a:noFill/>
            <a:prstDash val="solid"/>
            <a:miter lim="800000"/>
          </a:ln>
          <a:effectLst/>
        </p:spPr>
        <p:txBody>
          <a:bodyPr lIns="0" rtlCol="0" anchor="t">
            <a:noAutofit/>
          </a:bodyP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black">
                  <a:lumMod val="75000"/>
                  <a:lumOff val="25000"/>
                </a:prstClr>
              </a:solidFill>
              <a:effectLst/>
              <a:uLnTx/>
              <a:uFillTx/>
              <a:latin typeface="EYInterstate Light" panose="02000506000000020004" pitchFamily="2" charset="0"/>
              <a:cs typeface="Arial" panose="020B0604020202020204" pitchFamily="34" charset="0"/>
              <a:sym typeface="EYInterstate Regular"/>
            </a:endParaRPr>
          </a:p>
        </p:txBody>
      </p:sp>
      <p:sp>
        <p:nvSpPr>
          <p:cNvPr id="81" name="Rectangle 80">
            <a:extLst>
              <a:ext uri="{FF2B5EF4-FFF2-40B4-BE49-F238E27FC236}">
                <a16:creationId xmlns:a16="http://schemas.microsoft.com/office/drawing/2014/main" id="{1EE08BEC-247C-4669-9C1F-B009559E9137}"/>
              </a:ext>
            </a:extLst>
          </p:cNvPr>
          <p:cNvSpPr/>
          <p:nvPr/>
        </p:nvSpPr>
        <p:spPr>
          <a:xfrm>
            <a:off x="1072392" y="2187659"/>
            <a:ext cx="3456432" cy="548640"/>
          </a:xfrm>
          <a:prstGeom prst="rect">
            <a:avLst/>
          </a:prstGeom>
          <a:solidFill>
            <a:schemeClr val="tx1">
              <a:lumMod val="50000"/>
            </a:schemeClr>
          </a:solidFill>
        </p:spPr>
        <p:txBody>
          <a:bodyPr wrap="square" lIns="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EYInterstate Light" panose="02000506000000020004" pitchFamily="2" charset="0"/>
                <a:cs typeface="Arial" panose="020B0604020202020204" pitchFamily="34" charset="0"/>
                <a:sym typeface="EYInterstate Regular"/>
              </a:rPr>
              <a:t>Large Health Insurance Company</a:t>
            </a:r>
          </a:p>
          <a:p>
            <a:pPr algn="ctr">
              <a:defRPr/>
            </a:pPr>
            <a:r>
              <a:rPr lang="en-US" sz="1100" kern="0" dirty="0">
                <a:latin typeface="EYInterstate Light" panose="02000506000000020004" pitchFamily="2" charset="0"/>
                <a:cs typeface="Arial" panose="020B0604020202020204" pitchFamily="34" charset="0"/>
                <a:sym typeface="EYInterstate Regular"/>
              </a:rPr>
              <a:t>Disaster Recovery Strategy Development</a:t>
            </a:r>
          </a:p>
        </p:txBody>
      </p:sp>
      <p:pic>
        <p:nvPicPr>
          <p:cNvPr id="16" name="Picture 15">
            <a:extLst>
              <a:ext uri="{FF2B5EF4-FFF2-40B4-BE49-F238E27FC236}">
                <a16:creationId xmlns:a16="http://schemas.microsoft.com/office/drawing/2014/main" id="{C90EA790-67A6-4970-A72D-967FE9B96A47}"/>
              </a:ext>
            </a:extLst>
          </p:cNvPr>
          <p:cNvPicPr>
            <a:picLocks noChangeAspect="1"/>
          </p:cNvPicPr>
          <p:nvPr/>
        </p:nvPicPr>
        <p:blipFill rotWithShape="1">
          <a:blip r:embed="rId6">
            <a:extLst>
              <a:ext uri="{28A0092B-C50C-407E-A947-70E740481C1C}">
                <a14:useLocalDpi xmlns:a14="http://schemas.microsoft.com/office/drawing/2010/main" val="0"/>
              </a:ext>
            </a:extLst>
          </a:blip>
          <a:srcRect l="371" t="24489" r="-371" b="21270"/>
          <a:stretch/>
        </p:blipFill>
        <p:spPr>
          <a:xfrm>
            <a:off x="1343997" y="1032564"/>
            <a:ext cx="2907693" cy="1100185"/>
          </a:xfrm>
          <a:prstGeom prst="rect">
            <a:avLst/>
          </a:prstGeom>
        </p:spPr>
      </p:pic>
      <p:sp>
        <p:nvSpPr>
          <p:cNvPr id="56" name="Rectangle 55">
            <a:extLst>
              <a:ext uri="{FF2B5EF4-FFF2-40B4-BE49-F238E27FC236}">
                <a16:creationId xmlns:a16="http://schemas.microsoft.com/office/drawing/2014/main" id="{AA178900-A402-43BA-987C-8E29C38121AE}"/>
              </a:ext>
            </a:extLst>
          </p:cNvPr>
          <p:cNvSpPr/>
          <p:nvPr/>
        </p:nvSpPr>
        <p:spPr>
          <a:xfrm rot="16200000">
            <a:off x="345252" y="5476484"/>
            <a:ext cx="996695" cy="354563"/>
          </a:xfrm>
          <a:prstGeom prst="rect">
            <a:avLst/>
          </a:prstGeom>
          <a:solidFill>
            <a:srgbClr val="5C9A1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E7E6E6">
                    <a:lumMod val="10000"/>
                  </a:srgbClr>
                </a:solidFill>
                <a:effectLst/>
                <a:uLnTx/>
                <a:uFillTx/>
                <a:latin typeface="EYInterstate Light" panose="02000506000000020004" pitchFamily="2" charset="0"/>
                <a:cs typeface="Arial" panose="020B0604020202020204" pitchFamily="34" charset="0"/>
              </a:rPr>
              <a:t>Benefits realized</a:t>
            </a:r>
          </a:p>
        </p:txBody>
      </p:sp>
      <p:sp>
        <p:nvSpPr>
          <p:cNvPr id="9" name="Rectangle 8">
            <a:extLst>
              <a:ext uri="{FF2B5EF4-FFF2-40B4-BE49-F238E27FC236}">
                <a16:creationId xmlns:a16="http://schemas.microsoft.com/office/drawing/2014/main" id="{6D3AF361-6D08-4DC0-A4D2-6BC65A1C37AF}"/>
              </a:ext>
            </a:extLst>
          </p:cNvPr>
          <p:cNvSpPr/>
          <p:nvPr/>
        </p:nvSpPr>
        <p:spPr>
          <a:xfrm>
            <a:off x="1071087" y="5155418"/>
            <a:ext cx="3453512" cy="996695"/>
          </a:xfrm>
          <a:prstGeom prst="rect">
            <a:avLst/>
          </a:prstGeom>
          <a:solidFill>
            <a:srgbClr val="CEE1BB"/>
          </a:solidFill>
          <a:ln w="9525">
            <a:solidFill>
              <a:srgbClr val="CEE1B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nvGrpSpPr>
          <p:cNvPr id="4" name="Group 3">
            <a:extLst>
              <a:ext uri="{FF2B5EF4-FFF2-40B4-BE49-F238E27FC236}">
                <a16:creationId xmlns:a16="http://schemas.microsoft.com/office/drawing/2014/main" id="{612CE2A1-9328-4E12-A4D2-3318BAD68BF3}"/>
              </a:ext>
            </a:extLst>
          </p:cNvPr>
          <p:cNvGrpSpPr/>
          <p:nvPr/>
        </p:nvGrpSpPr>
        <p:grpSpPr>
          <a:xfrm>
            <a:off x="1512749" y="5228510"/>
            <a:ext cx="2570188" cy="907547"/>
            <a:chOff x="1478038" y="5279496"/>
            <a:chExt cx="2570188" cy="907547"/>
          </a:xfrm>
        </p:grpSpPr>
        <p:pic>
          <p:nvPicPr>
            <p:cNvPr id="114" name="Graphic 113" descr="Playbook">
              <a:extLst>
                <a:ext uri="{FF2B5EF4-FFF2-40B4-BE49-F238E27FC236}">
                  <a16:creationId xmlns:a16="http://schemas.microsoft.com/office/drawing/2014/main" id="{7AB7F9E6-915B-4B4D-AA03-2E622DE3B6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00368" y="5279496"/>
              <a:ext cx="436128" cy="436128"/>
            </a:xfrm>
            <a:prstGeom prst="rect">
              <a:avLst/>
            </a:prstGeom>
          </p:spPr>
        </p:pic>
        <p:sp>
          <p:nvSpPr>
            <p:cNvPr id="115" name="TextBox 114">
              <a:extLst>
                <a:ext uri="{FF2B5EF4-FFF2-40B4-BE49-F238E27FC236}">
                  <a16:creationId xmlns:a16="http://schemas.microsoft.com/office/drawing/2014/main" id="{AB2FBBF5-ECCE-4B1A-B88D-68C42C7ABDA2}"/>
                </a:ext>
              </a:extLst>
            </p:cNvPr>
            <p:cNvSpPr txBox="1"/>
            <p:nvPr/>
          </p:nvSpPr>
          <p:spPr>
            <a:xfrm>
              <a:off x="1478038" y="5679212"/>
              <a:ext cx="878670" cy="507831"/>
            </a:xfrm>
            <a:prstGeom prst="rect">
              <a:avLst/>
            </a:prstGeom>
            <a:noFill/>
          </p:spPr>
          <p:txBody>
            <a:bodyPr wrap="square" rtlCol="0">
              <a:spAutoFit/>
            </a:bodyPr>
            <a:lstStyle/>
            <a:p>
              <a:pPr algn="ctr"/>
              <a:r>
                <a:rPr lang="en-US" sz="900" dirty="0">
                  <a:solidFill>
                    <a:prstClr val="black"/>
                  </a:solidFill>
                  <a:cs typeface="Arial" panose="020B0604020202020204" pitchFamily="34" charset="0"/>
                </a:rPr>
                <a:t>BIA and Critical Path Development</a:t>
              </a:r>
            </a:p>
          </p:txBody>
        </p:sp>
        <p:pic>
          <p:nvPicPr>
            <p:cNvPr id="116" name="Graphic 115" descr="Transfer">
              <a:extLst>
                <a:ext uri="{FF2B5EF4-FFF2-40B4-BE49-F238E27FC236}">
                  <a16:creationId xmlns:a16="http://schemas.microsoft.com/office/drawing/2014/main" id="{31880C61-AEFB-44B9-98B5-BFAEE08840A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40092" y="5320279"/>
              <a:ext cx="354563" cy="354563"/>
            </a:xfrm>
            <a:prstGeom prst="rect">
              <a:avLst/>
            </a:prstGeom>
          </p:spPr>
        </p:pic>
        <p:sp>
          <p:nvSpPr>
            <p:cNvPr id="117" name="TextBox 116">
              <a:extLst>
                <a:ext uri="{FF2B5EF4-FFF2-40B4-BE49-F238E27FC236}">
                  <a16:creationId xmlns:a16="http://schemas.microsoft.com/office/drawing/2014/main" id="{A9A33E19-25B6-49E1-824F-2A9439D3F16E}"/>
                </a:ext>
              </a:extLst>
            </p:cNvPr>
            <p:cNvSpPr txBox="1"/>
            <p:nvPr/>
          </p:nvSpPr>
          <p:spPr>
            <a:xfrm>
              <a:off x="2379097" y="5679212"/>
              <a:ext cx="878670" cy="507831"/>
            </a:xfrm>
            <a:prstGeom prst="rect">
              <a:avLst/>
            </a:prstGeom>
            <a:noFill/>
          </p:spPr>
          <p:txBody>
            <a:bodyPr wrap="square" rtlCol="0">
              <a:spAutoFit/>
            </a:bodyPr>
            <a:lstStyle/>
            <a:p>
              <a:pPr algn="ctr"/>
              <a:r>
                <a:rPr lang="en-US" sz="900" dirty="0">
                  <a:solidFill>
                    <a:prstClr val="black"/>
                  </a:solidFill>
                  <a:cs typeface="Arial" panose="020B0604020202020204" pitchFamily="34" charset="0"/>
                </a:rPr>
                <a:t>Disaster Recovery Assessment</a:t>
              </a:r>
            </a:p>
          </p:txBody>
        </p:sp>
        <p:pic>
          <p:nvPicPr>
            <p:cNvPr id="118" name="Graphic 117" descr="List">
              <a:extLst>
                <a:ext uri="{FF2B5EF4-FFF2-40B4-BE49-F238E27FC236}">
                  <a16:creationId xmlns:a16="http://schemas.microsoft.com/office/drawing/2014/main" id="{D759B854-A7B1-4BC4-8A02-C1EB30229C4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59824" y="5304971"/>
              <a:ext cx="385178" cy="385178"/>
            </a:xfrm>
            <a:prstGeom prst="rect">
              <a:avLst/>
            </a:prstGeom>
          </p:spPr>
        </p:pic>
        <p:sp>
          <p:nvSpPr>
            <p:cNvPr id="119" name="TextBox 118">
              <a:extLst>
                <a:ext uri="{FF2B5EF4-FFF2-40B4-BE49-F238E27FC236}">
                  <a16:creationId xmlns:a16="http://schemas.microsoft.com/office/drawing/2014/main" id="{50E010E1-6084-4471-9601-7E722450C295}"/>
                </a:ext>
              </a:extLst>
            </p:cNvPr>
            <p:cNvSpPr txBox="1"/>
            <p:nvPr/>
          </p:nvSpPr>
          <p:spPr>
            <a:xfrm>
              <a:off x="3256600" y="5679212"/>
              <a:ext cx="791626" cy="507831"/>
            </a:xfrm>
            <a:prstGeom prst="rect">
              <a:avLst/>
            </a:prstGeom>
            <a:noFill/>
          </p:spPr>
          <p:txBody>
            <a:bodyPr wrap="square" rtlCol="0">
              <a:spAutoFit/>
            </a:bodyPr>
            <a:lstStyle/>
            <a:p>
              <a:pPr algn="ctr"/>
              <a:r>
                <a:rPr lang="en-US" sz="900" dirty="0">
                  <a:solidFill>
                    <a:prstClr val="black"/>
                  </a:solidFill>
                  <a:cs typeface="Arial" panose="020B0604020202020204" pitchFamily="34" charset="0"/>
                </a:rPr>
                <a:t>Future State DR Roadmap</a:t>
              </a:r>
            </a:p>
          </p:txBody>
        </p:sp>
      </p:grpSp>
      <p:sp>
        <p:nvSpPr>
          <p:cNvPr id="46" name="Rectangle 45">
            <a:extLst>
              <a:ext uri="{FF2B5EF4-FFF2-40B4-BE49-F238E27FC236}">
                <a16:creationId xmlns:a16="http://schemas.microsoft.com/office/drawing/2014/main" id="{FEFDC04E-5A0A-4C63-8FAD-7522FE0FCE7C}"/>
              </a:ext>
            </a:extLst>
          </p:cNvPr>
          <p:cNvSpPr/>
          <p:nvPr/>
        </p:nvSpPr>
        <p:spPr>
          <a:xfrm>
            <a:off x="8077714" y="2180308"/>
            <a:ext cx="3456432" cy="548640"/>
          </a:xfrm>
          <a:prstGeom prst="rect">
            <a:avLst/>
          </a:prstGeom>
          <a:solidFill>
            <a:schemeClr val="tx1">
              <a:lumMod val="50000"/>
            </a:schemeClr>
          </a:solidFill>
        </p:spPr>
        <p:txBody>
          <a:bodyPr wrap="square" lIns="0" anchor="ctr">
            <a:noAutofit/>
          </a:bodyPr>
          <a:lstStyle/>
          <a:p>
            <a:pPr algn="ctr"/>
            <a:r>
              <a:rPr lang="en-US" sz="1100" b="1" kern="0" dirty="0">
                <a:latin typeface="EYInterstate Light" panose="02000506000000020004" pitchFamily="2" charset="0"/>
                <a:cs typeface="Arial" panose="020B0604020202020204" pitchFamily="34" charset="0"/>
                <a:sym typeface="EYInterstate Regular"/>
              </a:rPr>
              <a:t>Global For-Profit, Higher-Ed Organization</a:t>
            </a:r>
          </a:p>
          <a:p>
            <a:pPr algn="ctr"/>
            <a:r>
              <a:rPr lang="en-US" sz="1100" kern="0" dirty="0">
                <a:latin typeface="EYInterstate Light" panose="02000506000000020004" pitchFamily="2" charset="0"/>
                <a:cs typeface="Arial" panose="020B0604020202020204" pitchFamily="34" charset="0"/>
                <a:sym typeface="EYInterstate Regular"/>
              </a:rPr>
              <a:t>BIA-Lite and BCM Program Governance</a:t>
            </a:r>
            <a:endParaRPr lang="en-US" sz="1100" b="1" kern="0" dirty="0">
              <a:latin typeface="EYInterstate Light" panose="02000506000000020004" pitchFamily="2" charset="0"/>
              <a:cs typeface="Arial" panose="020B0604020202020204" pitchFamily="34" charset="0"/>
              <a:sym typeface="EYInterstate Regular"/>
            </a:endParaRPr>
          </a:p>
        </p:txBody>
      </p:sp>
      <p:sp>
        <p:nvSpPr>
          <p:cNvPr id="47" name="Rectangle 46">
            <a:extLst>
              <a:ext uri="{FF2B5EF4-FFF2-40B4-BE49-F238E27FC236}">
                <a16:creationId xmlns:a16="http://schemas.microsoft.com/office/drawing/2014/main" id="{227D2900-5C32-41FF-8D3E-1CC0E11D8295}"/>
              </a:ext>
            </a:extLst>
          </p:cNvPr>
          <p:cNvSpPr/>
          <p:nvPr/>
        </p:nvSpPr>
        <p:spPr>
          <a:xfrm>
            <a:off x="8076409" y="2784426"/>
            <a:ext cx="3453512" cy="232155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just"/>
            <a:r>
              <a:rPr lang="en-US" sz="1000" dirty="0">
                <a:solidFill>
                  <a:prstClr val="black"/>
                </a:solidFill>
                <a:latin typeface="EYInterstate Light" panose="02000506000000020004" pitchFamily="2" charset="0"/>
                <a:cs typeface="Arial" panose="020B0604020202020204" pitchFamily="34" charset="0"/>
              </a:rPr>
              <a:t>The client requested EY's help with maturing their enterprise BCM program and leading a rapid BIA-Lite effort. EY tailored  impact criteria and criticality tiers based on the client’s business priorities. EY interviewed key stakeholders and process owners across the client’s organization to document recovery objectives (RTO/RPO) and dependencies (people, processes and technology). EY conducted workshops with the IT organization to evaluate their capability to satisfy the recovery requirements and identified DR gaps. EY also assisted in defining the BCM and DR program governance including policies, procedures, recovery strategies, operating model, and roles and responsibilities for the program.</a:t>
            </a:r>
          </a:p>
        </p:txBody>
      </p:sp>
      <p:pic>
        <p:nvPicPr>
          <p:cNvPr id="49" name="Picture 48">
            <a:extLst>
              <a:ext uri="{FF2B5EF4-FFF2-40B4-BE49-F238E27FC236}">
                <a16:creationId xmlns:a16="http://schemas.microsoft.com/office/drawing/2014/main" id="{25447BD8-196E-4F8D-8618-2B5D7A71932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26" t="14240" r="-326" b="31173"/>
          <a:stretch/>
        </p:blipFill>
        <p:spPr>
          <a:xfrm>
            <a:off x="8347590" y="1062381"/>
            <a:ext cx="2911151" cy="1060648"/>
          </a:xfrm>
          <a:prstGeom prst="rect">
            <a:avLst/>
          </a:prstGeom>
        </p:spPr>
      </p:pic>
      <p:sp>
        <p:nvSpPr>
          <p:cNvPr id="50" name="Rectangle 49">
            <a:extLst>
              <a:ext uri="{FF2B5EF4-FFF2-40B4-BE49-F238E27FC236}">
                <a16:creationId xmlns:a16="http://schemas.microsoft.com/office/drawing/2014/main" id="{D5DD9072-B0BE-419A-BF41-2A2A84207D52}"/>
              </a:ext>
            </a:extLst>
          </p:cNvPr>
          <p:cNvSpPr/>
          <p:nvPr/>
        </p:nvSpPr>
        <p:spPr>
          <a:xfrm>
            <a:off x="8076409" y="5143379"/>
            <a:ext cx="3453512" cy="996695"/>
          </a:xfrm>
          <a:prstGeom prst="rect">
            <a:avLst/>
          </a:prstGeom>
          <a:solidFill>
            <a:srgbClr val="CEE1BB"/>
          </a:solidFill>
          <a:ln w="9525">
            <a:solidFill>
              <a:srgbClr val="CEE1B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nvGrpSpPr>
          <p:cNvPr id="51" name="Group 50">
            <a:extLst>
              <a:ext uri="{FF2B5EF4-FFF2-40B4-BE49-F238E27FC236}">
                <a16:creationId xmlns:a16="http://schemas.microsoft.com/office/drawing/2014/main" id="{D4269465-0E5B-449B-89A3-A0BB7642F80E}"/>
              </a:ext>
            </a:extLst>
          </p:cNvPr>
          <p:cNvGrpSpPr/>
          <p:nvPr/>
        </p:nvGrpSpPr>
        <p:grpSpPr>
          <a:xfrm>
            <a:off x="8343433" y="5189558"/>
            <a:ext cx="2918141" cy="900879"/>
            <a:chOff x="8399259" y="5219391"/>
            <a:chExt cx="2918141" cy="900879"/>
          </a:xfrm>
        </p:grpSpPr>
        <p:sp>
          <p:nvSpPr>
            <p:cNvPr id="52" name="TextBox 51">
              <a:extLst>
                <a:ext uri="{FF2B5EF4-FFF2-40B4-BE49-F238E27FC236}">
                  <a16:creationId xmlns:a16="http://schemas.microsoft.com/office/drawing/2014/main" id="{51E554D2-D93B-459A-B02F-8DFF83724CF2}"/>
                </a:ext>
              </a:extLst>
            </p:cNvPr>
            <p:cNvSpPr txBox="1"/>
            <p:nvPr/>
          </p:nvSpPr>
          <p:spPr>
            <a:xfrm>
              <a:off x="10374946" y="5612439"/>
              <a:ext cx="942454" cy="507831"/>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Recovery gaps and assessment</a:t>
              </a:r>
            </a:p>
          </p:txBody>
        </p:sp>
        <p:pic>
          <p:nvPicPr>
            <p:cNvPr id="53" name="Graphic 52" descr="List">
              <a:extLst>
                <a:ext uri="{FF2B5EF4-FFF2-40B4-BE49-F238E27FC236}">
                  <a16:creationId xmlns:a16="http://schemas.microsoft.com/office/drawing/2014/main" id="{40F3C9CF-F032-420F-8F59-E5CBEED81B1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6098" y="5258343"/>
              <a:ext cx="402336" cy="402336"/>
            </a:xfrm>
            <a:prstGeom prst="rect">
              <a:avLst/>
            </a:prstGeom>
          </p:spPr>
        </p:pic>
        <p:sp>
          <p:nvSpPr>
            <p:cNvPr id="54" name="TextBox 53">
              <a:extLst>
                <a:ext uri="{FF2B5EF4-FFF2-40B4-BE49-F238E27FC236}">
                  <a16:creationId xmlns:a16="http://schemas.microsoft.com/office/drawing/2014/main" id="{47CA10C5-437C-4BC1-B543-320B92231E85}"/>
                </a:ext>
              </a:extLst>
            </p:cNvPr>
            <p:cNvSpPr txBox="1"/>
            <p:nvPr/>
          </p:nvSpPr>
          <p:spPr>
            <a:xfrm>
              <a:off x="8399259" y="5626686"/>
              <a:ext cx="1003089" cy="230832"/>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BIA-Lite</a:t>
              </a:r>
            </a:p>
          </p:txBody>
        </p:sp>
        <p:sp>
          <p:nvSpPr>
            <p:cNvPr id="57" name="TextBox 56">
              <a:extLst>
                <a:ext uri="{FF2B5EF4-FFF2-40B4-BE49-F238E27FC236}">
                  <a16:creationId xmlns:a16="http://schemas.microsoft.com/office/drawing/2014/main" id="{6791604A-01CC-463F-A679-21BCB0E85141}"/>
                </a:ext>
              </a:extLst>
            </p:cNvPr>
            <p:cNvSpPr txBox="1"/>
            <p:nvPr/>
          </p:nvSpPr>
          <p:spPr>
            <a:xfrm>
              <a:off x="9339994" y="5603603"/>
              <a:ext cx="1070487" cy="507831"/>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BCM governance and operating model</a:t>
              </a:r>
            </a:p>
          </p:txBody>
        </p:sp>
        <p:pic>
          <p:nvPicPr>
            <p:cNvPr id="58" name="Graphic 57" descr="Meeting">
              <a:extLst>
                <a:ext uri="{FF2B5EF4-FFF2-40B4-BE49-F238E27FC236}">
                  <a16:creationId xmlns:a16="http://schemas.microsoft.com/office/drawing/2014/main" id="{412007D4-1EC8-4AB6-A5BC-BBA676E17BC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54759" y="5219391"/>
              <a:ext cx="440956" cy="440956"/>
            </a:xfrm>
            <a:prstGeom prst="rect">
              <a:avLst/>
            </a:prstGeom>
          </p:spPr>
        </p:pic>
        <p:pic>
          <p:nvPicPr>
            <p:cNvPr id="59" name="Graphic 58" descr="Minimize">
              <a:extLst>
                <a:ext uri="{FF2B5EF4-FFF2-40B4-BE49-F238E27FC236}">
                  <a16:creationId xmlns:a16="http://schemas.microsoft.com/office/drawing/2014/main" id="{700FCE98-AD3C-4FFE-B4AE-33FB5BBD691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68891" y="5277446"/>
              <a:ext cx="354564" cy="354564"/>
            </a:xfrm>
            <a:prstGeom prst="rect">
              <a:avLst/>
            </a:prstGeom>
          </p:spPr>
        </p:pic>
      </p:grpSp>
      <p:sp>
        <p:nvSpPr>
          <p:cNvPr id="84" name="Rectangle 83">
            <a:extLst>
              <a:ext uri="{FF2B5EF4-FFF2-40B4-BE49-F238E27FC236}">
                <a16:creationId xmlns:a16="http://schemas.microsoft.com/office/drawing/2014/main" id="{C364A814-41C8-4AB5-834B-711851E7EB15}"/>
              </a:ext>
            </a:extLst>
          </p:cNvPr>
          <p:cNvSpPr/>
          <p:nvPr/>
        </p:nvSpPr>
        <p:spPr>
          <a:xfrm>
            <a:off x="4569210" y="2784954"/>
            <a:ext cx="3453512" cy="232155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just"/>
            <a:r>
              <a:rPr lang="en-US" sz="1000" dirty="0">
                <a:solidFill>
                  <a:prstClr val="black"/>
                </a:solidFill>
                <a:latin typeface="EYInterstate Light" panose="02000506000000020004" pitchFamily="2" charset="0"/>
                <a:cs typeface="Arial" panose="020B0604020202020204" pitchFamily="34" charset="0"/>
              </a:rPr>
              <a:t>The client sought EY’s assistance in validating and maintaining the </a:t>
            </a:r>
            <a:r>
              <a:rPr lang="en-US" sz="1000" dirty="0">
                <a:solidFill>
                  <a:schemeClr val="bg2"/>
                </a:solidFill>
                <a:latin typeface="EYInterstate Light" panose="02000506000000020004" pitchFamily="2" charset="0"/>
                <a:cs typeface="Arial" panose="020B0604020202020204" pitchFamily="34" charset="0"/>
              </a:rPr>
              <a:t>relevancy</a:t>
            </a:r>
            <a:r>
              <a:rPr lang="en-US" sz="1000" dirty="0">
                <a:solidFill>
                  <a:prstClr val="black"/>
                </a:solidFill>
                <a:latin typeface="EYInterstate Light" panose="02000506000000020004" pitchFamily="2" charset="0"/>
                <a:cs typeface="Arial" panose="020B0604020202020204" pitchFamily="34" charset="0"/>
              </a:rPr>
              <a:t> and effectiveness of their disaster recovery program. EY reviewed the client’s IT DR SOPs, policies, and other</a:t>
            </a:r>
            <a:r>
              <a:rPr lang="en-US" sz="1000" dirty="0">
                <a:solidFill>
                  <a:schemeClr val="bg1"/>
                </a:solidFill>
                <a:latin typeface="EYInterstate Light" panose="02000506000000020004" pitchFamily="2" charset="0"/>
                <a:cs typeface="Arial" panose="020B0604020202020204" pitchFamily="34" charset="0"/>
              </a:rPr>
              <a:t> pertinent artifacts against leading practices (e.g. ISO22301, FFIEC, DRII professional practices, ITIL ITSM) and identified gaps. EY also leveraged past BIA results and developed recommendations to enhance DR capabilities to achieve the desired, future, steady state. Using these recommendations, EY enhanced the IT DR administrative and maintenance plan and controls, including: DR program</a:t>
            </a:r>
            <a:r>
              <a:rPr lang="en-US" sz="1000" dirty="0">
                <a:solidFill>
                  <a:prstClr val="black"/>
                </a:solidFill>
                <a:latin typeface="EYInterstate Light" panose="02000506000000020004" pitchFamily="2" charset="0"/>
                <a:cs typeface="Arial" panose="020B0604020202020204" pitchFamily="34" charset="0"/>
              </a:rPr>
              <a:t> lifecycle, exercise scenarios, declaration and activation procedures, and the program health scorecard.</a:t>
            </a:r>
          </a:p>
        </p:txBody>
      </p:sp>
      <p:sp>
        <p:nvSpPr>
          <p:cNvPr id="91" name="Rectangle 90">
            <a:extLst>
              <a:ext uri="{FF2B5EF4-FFF2-40B4-BE49-F238E27FC236}">
                <a16:creationId xmlns:a16="http://schemas.microsoft.com/office/drawing/2014/main" id="{BBD12742-685B-45CA-8C48-F14FD45A9B6C}"/>
              </a:ext>
            </a:extLst>
          </p:cNvPr>
          <p:cNvSpPr/>
          <p:nvPr/>
        </p:nvSpPr>
        <p:spPr>
          <a:xfrm>
            <a:off x="4570515" y="2183207"/>
            <a:ext cx="3456432" cy="548640"/>
          </a:xfrm>
          <a:prstGeom prst="rect">
            <a:avLst/>
          </a:prstGeom>
          <a:solidFill>
            <a:schemeClr val="tx1">
              <a:lumMod val="50000"/>
            </a:schemeClr>
          </a:solidFill>
        </p:spPr>
        <p:txBody>
          <a:bodyPr wrap="square" lIns="0" anchor="ctr">
            <a:noAutofit/>
          </a:bodyPr>
          <a:lstStyle/>
          <a:p>
            <a:pPr algn="ctr"/>
            <a:r>
              <a:rPr lang="en-US" sz="1100" b="1" kern="0" dirty="0">
                <a:latin typeface="EYInterstate Light" panose="02000506000000020004" pitchFamily="2" charset="0"/>
                <a:cs typeface="Arial" panose="020B0604020202020204" pitchFamily="34" charset="0"/>
                <a:sym typeface="EYInterstate Regular"/>
              </a:rPr>
              <a:t>National Healthcare Company</a:t>
            </a:r>
            <a:endParaRPr lang="en-US" sz="1100" kern="0" dirty="0">
              <a:latin typeface="EYInterstate Light" panose="02000506000000020004" pitchFamily="2" charset="0"/>
              <a:cs typeface="Arial" panose="020B0604020202020204" pitchFamily="34" charset="0"/>
              <a:sym typeface="EYInterstate Regular"/>
            </a:endParaRPr>
          </a:p>
          <a:p>
            <a:pPr algn="ctr"/>
            <a:r>
              <a:rPr lang="en-US" sz="1100" kern="0" dirty="0">
                <a:latin typeface="EYInterstate Light" panose="02000506000000020004" pitchFamily="2" charset="0"/>
                <a:cs typeface="Arial" panose="020B0604020202020204" pitchFamily="34" charset="0"/>
                <a:sym typeface="EYInterstate Regular"/>
              </a:rPr>
              <a:t>DR Assessment and Framework Development</a:t>
            </a:r>
          </a:p>
        </p:txBody>
      </p:sp>
      <p:pic>
        <p:nvPicPr>
          <p:cNvPr id="13" name="Picture 12">
            <a:extLst>
              <a:ext uri="{FF2B5EF4-FFF2-40B4-BE49-F238E27FC236}">
                <a16:creationId xmlns:a16="http://schemas.microsoft.com/office/drawing/2014/main" id="{E8AD7C77-9F32-4767-B9A1-57586C5CEB95}"/>
              </a:ext>
            </a:extLst>
          </p:cNvPr>
          <p:cNvPicPr>
            <a:picLocks noChangeAspect="1"/>
          </p:cNvPicPr>
          <p:nvPr/>
        </p:nvPicPr>
        <p:blipFill rotWithShape="1">
          <a:blip r:embed="rId18">
            <a:extLst>
              <a:ext uri="{28A0092B-C50C-407E-A947-70E740481C1C}">
                <a14:useLocalDpi xmlns:a14="http://schemas.microsoft.com/office/drawing/2010/main" val="0"/>
              </a:ext>
            </a:extLst>
          </a:blip>
          <a:srcRect l="-9" t="17503" r="9" b="19772"/>
          <a:stretch/>
        </p:blipFill>
        <p:spPr>
          <a:xfrm>
            <a:off x="4980463" y="1028112"/>
            <a:ext cx="2631007" cy="1100185"/>
          </a:xfrm>
          <a:prstGeom prst="rect">
            <a:avLst/>
          </a:prstGeom>
        </p:spPr>
      </p:pic>
      <p:sp>
        <p:nvSpPr>
          <p:cNvPr id="87" name="Rectangle 86">
            <a:extLst>
              <a:ext uri="{FF2B5EF4-FFF2-40B4-BE49-F238E27FC236}">
                <a16:creationId xmlns:a16="http://schemas.microsoft.com/office/drawing/2014/main" id="{3CA04E4A-B9A3-45AD-B739-9119EAE9D36E}"/>
              </a:ext>
            </a:extLst>
          </p:cNvPr>
          <p:cNvSpPr/>
          <p:nvPr/>
        </p:nvSpPr>
        <p:spPr>
          <a:xfrm>
            <a:off x="4569210" y="5150966"/>
            <a:ext cx="3453512" cy="996695"/>
          </a:xfrm>
          <a:prstGeom prst="rect">
            <a:avLst/>
          </a:prstGeom>
          <a:solidFill>
            <a:srgbClr val="CEE1BB"/>
          </a:solidFill>
          <a:ln w="9525">
            <a:solidFill>
              <a:srgbClr val="CEE1B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nvGrpSpPr>
          <p:cNvPr id="10" name="Group 9">
            <a:extLst>
              <a:ext uri="{FF2B5EF4-FFF2-40B4-BE49-F238E27FC236}">
                <a16:creationId xmlns:a16="http://schemas.microsoft.com/office/drawing/2014/main" id="{8EB53606-CBE7-4608-A771-488D7A9FB916}"/>
              </a:ext>
            </a:extLst>
          </p:cNvPr>
          <p:cNvGrpSpPr/>
          <p:nvPr/>
        </p:nvGrpSpPr>
        <p:grpSpPr>
          <a:xfrm>
            <a:off x="4883891" y="5213185"/>
            <a:ext cx="2824151" cy="916054"/>
            <a:chOff x="8332744" y="5268623"/>
            <a:chExt cx="2824151" cy="916054"/>
          </a:xfrm>
        </p:grpSpPr>
        <p:sp>
          <p:nvSpPr>
            <p:cNvPr id="65" name="TextBox 64">
              <a:extLst>
                <a:ext uri="{FF2B5EF4-FFF2-40B4-BE49-F238E27FC236}">
                  <a16:creationId xmlns:a16="http://schemas.microsoft.com/office/drawing/2014/main" id="{3CDE27D1-84A5-47A4-95FE-FC42A592ABB5}"/>
                </a:ext>
              </a:extLst>
            </p:cNvPr>
            <p:cNvSpPr txBox="1"/>
            <p:nvPr/>
          </p:nvSpPr>
          <p:spPr>
            <a:xfrm>
              <a:off x="8332744" y="5675862"/>
              <a:ext cx="1075600" cy="507831"/>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Disaster Recovery Assessment</a:t>
              </a:r>
            </a:p>
          </p:txBody>
        </p:sp>
        <p:sp>
          <p:nvSpPr>
            <p:cNvPr id="66" name="TextBox 65">
              <a:extLst>
                <a:ext uri="{FF2B5EF4-FFF2-40B4-BE49-F238E27FC236}">
                  <a16:creationId xmlns:a16="http://schemas.microsoft.com/office/drawing/2014/main" id="{88BF6877-C883-444B-ABD7-40C3E6E49844}"/>
                </a:ext>
              </a:extLst>
            </p:cNvPr>
            <p:cNvSpPr txBox="1"/>
            <p:nvPr/>
          </p:nvSpPr>
          <p:spPr>
            <a:xfrm>
              <a:off x="9334869" y="5676846"/>
              <a:ext cx="1001132" cy="507831"/>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Administrative &amp; Maintenance Plan</a:t>
              </a:r>
            </a:p>
          </p:txBody>
        </p:sp>
        <p:sp>
          <p:nvSpPr>
            <p:cNvPr id="67" name="TextBox 66">
              <a:extLst>
                <a:ext uri="{FF2B5EF4-FFF2-40B4-BE49-F238E27FC236}">
                  <a16:creationId xmlns:a16="http://schemas.microsoft.com/office/drawing/2014/main" id="{9EC766B3-78C8-4462-B805-D24704FD423B}"/>
                </a:ext>
              </a:extLst>
            </p:cNvPr>
            <p:cNvSpPr txBox="1"/>
            <p:nvPr/>
          </p:nvSpPr>
          <p:spPr>
            <a:xfrm>
              <a:off x="10291102" y="5677131"/>
              <a:ext cx="865793" cy="369332"/>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DR Health check</a:t>
              </a:r>
            </a:p>
          </p:txBody>
        </p:sp>
        <p:pic>
          <p:nvPicPr>
            <p:cNvPr id="12" name="Graphic 11" descr="List">
              <a:extLst>
                <a:ext uri="{FF2B5EF4-FFF2-40B4-BE49-F238E27FC236}">
                  <a16:creationId xmlns:a16="http://schemas.microsoft.com/office/drawing/2014/main" id="{47DDEE20-1CF2-4BB8-BFC7-F4F4E0062F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32599" y="5268623"/>
              <a:ext cx="405672" cy="405672"/>
            </a:xfrm>
            <a:prstGeom prst="rect">
              <a:avLst/>
            </a:prstGeom>
          </p:spPr>
        </p:pic>
        <p:pic>
          <p:nvPicPr>
            <p:cNvPr id="14" name="Graphic 13" descr="Heart with pulse">
              <a:extLst>
                <a:ext uri="{FF2B5EF4-FFF2-40B4-BE49-F238E27FC236}">
                  <a16:creationId xmlns:a16="http://schemas.microsoft.com/office/drawing/2014/main" id="{A104521E-4D6C-4135-B1D1-902EE22F385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45280" y="5268623"/>
              <a:ext cx="402336" cy="402336"/>
            </a:xfrm>
            <a:prstGeom prst="rect">
              <a:avLst/>
            </a:prstGeom>
          </p:spPr>
        </p:pic>
        <p:pic>
          <p:nvPicPr>
            <p:cNvPr id="48" name="Graphic 47" descr="Playbook">
              <a:extLst>
                <a:ext uri="{FF2B5EF4-FFF2-40B4-BE49-F238E27FC236}">
                  <a16:creationId xmlns:a16="http://schemas.microsoft.com/office/drawing/2014/main" id="{5C8EF1D5-D149-4213-8D86-F4DFA85B97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52480" y="5268623"/>
              <a:ext cx="436128" cy="436128"/>
            </a:xfrm>
            <a:prstGeom prst="rect">
              <a:avLst/>
            </a:prstGeom>
          </p:spPr>
        </p:pic>
      </p:grpSp>
      <p:sp>
        <p:nvSpPr>
          <p:cNvPr id="17" name="Rectangle 16">
            <a:extLst>
              <a:ext uri="{FF2B5EF4-FFF2-40B4-BE49-F238E27FC236}">
                <a16:creationId xmlns:a16="http://schemas.microsoft.com/office/drawing/2014/main" id="{52493FB8-4DDE-4107-99D1-0F91086D384A}"/>
              </a:ext>
            </a:extLst>
          </p:cNvPr>
          <p:cNvSpPr/>
          <p:nvPr/>
        </p:nvSpPr>
        <p:spPr>
          <a:xfrm>
            <a:off x="1343997" y="1028112"/>
            <a:ext cx="2900346" cy="1094917"/>
          </a:xfrm>
          <a:prstGeom prst="rect">
            <a:avLst/>
          </a:prstGeom>
          <a:solidFill>
            <a:srgbClr val="7F7F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61" name="Rectangle 60">
            <a:extLst>
              <a:ext uri="{FF2B5EF4-FFF2-40B4-BE49-F238E27FC236}">
                <a16:creationId xmlns:a16="http://schemas.microsoft.com/office/drawing/2014/main" id="{A9F8F378-882E-4A02-A465-1A8523F3C14E}"/>
              </a:ext>
            </a:extLst>
          </p:cNvPr>
          <p:cNvSpPr/>
          <p:nvPr/>
        </p:nvSpPr>
        <p:spPr>
          <a:xfrm>
            <a:off x="4987810" y="1025561"/>
            <a:ext cx="2623660" cy="1094917"/>
          </a:xfrm>
          <a:prstGeom prst="rect">
            <a:avLst/>
          </a:prstGeom>
          <a:solidFill>
            <a:srgbClr val="7F7F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b="1" dirty="0">
              <a:solidFill>
                <a:schemeClr val="tx1"/>
              </a:solidFill>
            </a:endParaRPr>
          </a:p>
        </p:txBody>
      </p:sp>
      <p:sp>
        <p:nvSpPr>
          <p:cNvPr id="62" name="Rectangle 61">
            <a:extLst>
              <a:ext uri="{FF2B5EF4-FFF2-40B4-BE49-F238E27FC236}">
                <a16:creationId xmlns:a16="http://schemas.microsoft.com/office/drawing/2014/main" id="{D1764919-9CCC-4404-8583-DEC7EFA67708}"/>
              </a:ext>
            </a:extLst>
          </p:cNvPr>
          <p:cNvSpPr/>
          <p:nvPr/>
        </p:nvSpPr>
        <p:spPr>
          <a:xfrm>
            <a:off x="8354937" y="1058609"/>
            <a:ext cx="2900346" cy="1094917"/>
          </a:xfrm>
          <a:prstGeom prst="rect">
            <a:avLst/>
          </a:prstGeom>
          <a:solidFill>
            <a:srgbClr val="7F7F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2124698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651EF88-B0BD-4F04-80A4-0C44C9CCFE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7" name="Object 6" hidden="1">
                        <a:extLst>
                          <a:ext uri="{FF2B5EF4-FFF2-40B4-BE49-F238E27FC236}">
                            <a16:creationId xmlns:a16="http://schemas.microsoft.com/office/drawing/2014/main" id="{7651EF88-B0BD-4F04-80A4-0C44C9CCFE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B701C0D-5DB3-4E55-BF70-4D5104E1ACEE}"/>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a:extLst>
              <a:ext uri="{FF2B5EF4-FFF2-40B4-BE49-F238E27FC236}">
                <a16:creationId xmlns:a16="http://schemas.microsoft.com/office/drawing/2014/main" id="{4F531170-9993-44C9-A6B7-762377446B66}"/>
              </a:ext>
            </a:extLst>
          </p:cNvPr>
          <p:cNvSpPr>
            <a:spLocks noGrp="1"/>
          </p:cNvSpPr>
          <p:nvPr>
            <p:ph type="title"/>
          </p:nvPr>
        </p:nvSpPr>
        <p:spPr>
          <a:xfrm>
            <a:off x="371475" y="447835"/>
            <a:ext cx="10949668" cy="603827"/>
          </a:xfrm>
        </p:spPr>
        <p:txBody>
          <a:bodyPr/>
          <a:lstStyle/>
          <a:p>
            <a:r>
              <a:rPr lang="en-US" dirty="0"/>
              <a:t>EY has significant experience helping companies through enhancing their business and IT resiliency</a:t>
            </a:r>
          </a:p>
        </p:txBody>
      </p:sp>
      <p:sp>
        <p:nvSpPr>
          <p:cNvPr id="3" name="Slide Number Placeholder 2">
            <a:extLst>
              <a:ext uri="{FF2B5EF4-FFF2-40B4-BE49-F238E27FC236}">
                <a16:creationId xmlns:a16="http://schemas.microsoft.com/office/drawing/2014/main" id="{AFFBFB93-02CE-46B7-A3E8-08291D6F954D}"/>
              </a:ext>
            </a:extLst>
          </p:cNvPr>
          <p:cNvSpPr>
            <a:spLocks noGrp="1"/>
          </p:cNvSpPr>
          <p:nvPr>
            <p:ph type="sldNum" sz="quarter" idx="4"/>
          </p:nvPr>
        </p:nvSpPr>
        <p:spPr/>
        <p:txBody>
          <a:bodyPr/>
          <a:lstStyle/>
          <a:p>
            <a:fld id="{F1BC30E3-FFE5-4B91-AA19-87A149EBB9EE}" type="slidenum">
              <a:rPr lang="en-US" smtClean="0"/>
              <a:pPr/>
              <a:t>23</a:t>
            </a:fld>
            <a:endParaRPr lang="en-US" dirty="0"/>
          </a:p>
        </p:txBody>
      </p:sp>
      <p:sp>
        <p:nvSpPr>
          <p:cNvPr id="55" name="Rectangle 54">
            <a:extLst>
              <a:ext uri="{FF2B5EF4-FFF2-40B4-BE49-F238E27FC236}">
                <a16:creationId xmlns:a16="http://schemas.microsoft.com/office/drawing/2014/main" id="{F7342A31-70E0-4CD0-A8D3-8A280599F072}"/>
              </a:ext>
            </a:extLst>
          </p:cNvPr>
          <p:cNvSpPr/>
          <p:nvPr/>
        </p:nvSpPr>
        <p:spPr>
          <a:xfrm rot="16200000">
            <a:off x="-317179" y="3761323"/>
            <a:ext cx="2321555" cy="354563"/>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E7E6E6">
                    <a:lumMod val="10000"/>
                  </a:srgbClr>
                </a:solidFill>
                <a:effectLst/>
                <a:uLnTx/>
                <a:uFillTx/>
                <a:latin typeface="EYInterstate Light" panose="02000506000000020004" pitchFamily="2" charset="0"/>
                <a:cs typeface="Arial" panose="020B0604020202020204" pitchFamily="34" charset="0"/>
              </a:rPr>
              <a:t>Services provided by EY</a:t>
            </a:r>
          </a:p>
        </p:txBody>
      </p:sp>
      <p:sp>
        <p:nvSpPr>
          <p:cNvPr id="8" name="Rectangle 7">
            <a:extLst>
              <a:ext uri="{FF2B5EF4-FFF2-40B4-BE49-F238E27FC236}">
                <a16:creationId xmlns:a16="http://schemas.microsoft.com/office/drawing/2014/main" id="{D4BA41DE-6DDD-4839-8DEB-C4AB38C1E952}"/>
              </a:ext>
            </a:extLst>
          </p:cNvPr>
          <p:cNvSpPr/>
          <p:nvPr/>
        </p:nvSpPr>
        <p:spPr>
          <a:xfrm>
            <a:off x="1071086" y="2777829"/>
            <a:ext cx="3453512" cy="232155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t" anchorCtr="0"/>
          <a:lstStyle/>
          <a:p>
            <a:pPr algn="just"/>
            <a:r>
              <a:rPr lang="en-US" sz="1000" dirty="0">
                <a:solidFill>
                  <a:prstClr val="black"/>
                </a:solidFill>
                <a:latin typeface="EYInterstate Light" panose="02000506000000020004" pitchFamily="2" charset="0"/>
                <a:cs typeface="Arial" panose="020B0604020202020204" pitchFamily="34" charset="0"/>
              </a:rPr>
              <a:t>The client needed assistance refreshing their BIA, as the client’s IT did not have a clear understanding of the business requirements to build out cost effective DR solutions. EY conducted 30 BIAs to identify and prioritize business processes, and to identify application and data dependencies. This provided IT an inventory of systems and data dependencies mapped to the critical business processes, with RTOs and RPOs. These definitions enabled them to determine the appropriate recovery solutions that will meet the business’ requirements. EY established a Critical Path to depict a holistic view of the prioritized business processes and applications, based on potential impacts to the business. </a:t>
            </a:r>
          </a:p>
          <a:p>
            <a:pPr algn="just"/>
            <a:endParaRPr lang="en-US" sz="1000" dirty="0">
              <a:solidFill>
                <a:prstClr val="black"/>
              </a:solidFill>
              <a:latin typeface="EYInterstate Light" panose="02000506000000020004" pitchFamily="2" charset="0"/>
              <a:cs typeface="Arial" panose="020B0604020202020204" pitchFamily="34" charset="0"/>
            </a:endParaRPr>
          </a:p>
        </p:txBody>
      </p:sp>
      <p:sp>
        <p:nvSpPr>
          <p:cNvPr id="83" name="Rectangle 82">
            <a:extLst>
              <a:ext uri="{FF2B5EF4-FFF2-40B4-BE49-F238E27FC236}">
                <a16:creationId xmlns:a16="http://schemas.microsoft.com/office/drawing/2014/main" id="{F3ED7B0C-8CDE-49BB-B179-2307ED1AD288}"/>
              </a:ext>
            </a:extLst>
          </p:cNvPr>
          <p:cNvSpPr/>
          <p:nvPr/>
        </p:nvSpPr>
        <p:spPr>
          <a:xfrm>
            <a:off x="4574804" y="2777829"/>
            <a:ext cx="3453512" cy="232155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t" anchorCtr="0"/>
          <a:lstStyle/>
          <a:p>
            <a:pPr algn="just"/>
            <a:r>
              <a:rPr lang="en-US" sz="1000" dirty="0">
                <a:solidFill>
                  <a:prstClr val="black"/>
                </a:solidFill>
                <a:latin typeface="EYInterstate Light" panose="02000506000000020004" pitchFamily="2" charset="0"/>
                <a:cs typeface="Arial" panose="020B0604020202020204" pitchFamily="34" charset="0"/>
              </a:rPr>
              <a:t>EY conducted 53 BIAs across 25 departments, identifying 96 business processes and 195 unique applications. Business processes were prioritized and their critical dependencies, including the applications / services needed for recovery were documented. EY identified recovery gaps between IT’s capabilities and the business’s misaligned expectations. Further, EY defined a high-level DR strategy with next steps to implement and operationalize DR based on the business’s requirements and IT’s tolerance. EY also refreshed the client’s application inventory with additional characteristics and documented the BCM governance and framework that formed the structure to operationalize the program.</a:t>
            </a:r>
          </a:p>
        </p:txBody>
      </p:sp>
      <p:pic>
        <p:nvPicPr>
          <p:cNvPr id="6" name="Picture 5">
            <a:extLst>
              <a:ext uri="{FF2B5EF4-FFF2-40B4-BE49-F238E27FC236}">
                <a16:creationId xmlns:a16="http://schemas.microsoft.com/office/drawing/2014/main" id="{6EC88773-F6AD-4B60-A736-EBA0912B36A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701" b="37080"/>
          <a:stretch/>
        </p:blipFill>
        <p:spPr>
          <a:xfrm>
            <a:off x="1335912" y="1045847"/>
            <a:ext cx="2923860" cy="1052794"/>
          </a:xfrm>
          <a:prstGeom prst="rect">
            <a:avLst/>
          </a:prstGeom>
        </p:spPr>
      </p:pic>
      <p:pic>
        <p:nvPicPr>
          <p:cNvPr id="12" name="Picture 11">
            <a:extLst>
              <a:ext uri="{FF2B5EF4-FFF2-40B4-BE49-F238E27FC236}">
                <a16:creationId xmlns:a16="http://schemas.microsoft.com/office/drawing/2014/main" id="{09209B38-EFB6-40C3-8905-ACC9686726A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30869"/>
          <a:stretch/>
        </p:blipFill>
        <p:spPr>
          <a:xfrm>
            <a:off x="4845985" y="1045847"/>
            <a:ext cx="2911151" cy="1060648"/>
          </a:xfrm>
          <a:prstGeom prst="rect">
            <a:avLst/>
          </a:prstGeom>
        </p:spPr>
      </p:pic>
      <p:sp>
        <p:nvSpPr>
          <p:cNvPr id="56" name="Rectangle 55">
            <a:extLst>
              <a:ext uri="{FF2B5EF4-FFF2-40B4-BE49-F238E27FC236}">
                <a16:creationId xmlns:a16="http://schemas.microsoft.com/office/drawing/2014/main" id="{AA178900-A402-43BA-987C-8E29C38121AE}"/>
              </a:ext>
            </a:extLst>
          </p:cNvPr>
          <p:cNvSpPr/>
          <p:nvPr/>
        </p:nvSpPr>
        <p:spPr>
          <a:xfrm rot="16200000">
            <a:off x="345252" y="5457847"/>
            <a:ext cx="996694" cy="354563"/>
          </a:xfrm>
          <a:prstGeom prst="rect">
            <a:avLst/>
          </a:prstGeom>
          <a:solidFill>
            <a:srgbClr val="5C9A1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E7E6E6">
                    <a:lumMod val="10000"/>
                  </a:srgbClr>
                </a:solidFill>
                <a:effectLst/>
                <a:uLnTx/>
                <a:uFillTx/>
                <a:latin typeface="EYInterstate Light" panose="02000506000000020004" pitchFamily="2" charset="0"/>
                <a:cs typeface="Arial" panose="020B0604020202020204" pitchFamily="34" charset="0"/>
              </a:rPr>
              <a:t>Benefits realized</a:t>
            </a:r>
          </a:p>
        </p:txBody>
      </p:sp>
      <p:sp>
        <p:nvSpPr>
          <p:cNvPr id="9" name="Rectangle 8">
            <a:extLst>
              <a:ext uri="{FF2B5EF4-FFF2-40B4-BE49-F238E27FC236}">
                <a16:creationId xmlns:a16="http://schemas.microsoft.com/office/drawing/2014/main" id="{6D3AF361-6D08-4DC0-A4D2-6BC65A1C37AF}"/>
              </a:ext>
            </a:extLst>
          </p:cNvPr>
          <p:cNvSpPr/>
          <p:nvPr/>
        </p:nvSpPr>
        <p:spPr>
          <a:xfrm>
            <a:off x="1071086" y="5136782"/>
            <a:ext cx="3453512" cy="996695"/>
          </a:xfrm>
          <a:prstGeom prst="rect">
            <a:avLst/>
          </a:prstGeom>
          <a:solidFill>
            <a:srgbClr val="CEE1BB"/>
          </a:solidFill>
          <a:ln w="9525">
            <a:solidFill>
              <a:srgbClr val="CEE1B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8" name="TextBox 57">
            <a:extLst>
              <a:ext uri="{FF2B5EF4-FFF2-40B4-BE49-F238E27FC236}">
                <a16:creationId xmlns:a16="http://schemas.microsoft.com/office/drawing/2014/main" id="{D8EDD413-ABA8-4F0F-844C-F9100FC54FFC}"/>
              </a:ext>
            </a:extLst>
          </p:cNvPr>
          <p:cNvSpPr txBox="1"/>
          <p:nvPr/>
        </p:nvSpPr>
        <p:spPr>
          <a:xfrm>
            <a:off x="2423395" y="5644138"/>
            <a:ext cx="878670" cy="369332"/>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Critical Path Development</a:t>
            </a:r>
          </a:p>
        </p:txBody>
      </p:sp>
      <p:pic>
        <p:nvPicPr>
          <p:cNvPr id="59" name="Graphic 58" descr="List">
            <a:extLst>
              <a:ext uri="{FF2B5EF4-FFF2-40B4-BE49-F238E27FC236}">
                <a16:creationId xmlns:a16="http://schemas.microsoft.com/office/drawing/2014/main" id="{1006DE47-8124-4581-A03B-B8760B31FDD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7405" y="5222257"/>
            <a:ext cx="402336" cy="402336"/>
          </a:xfrm>
          <a:prstGeom prst="rect">
            <a:avLst/>
          </a:prstGeom>
        </p:spPr>
      </p:pic>
      <p:sp>
        <p:nvSpPr>
          <p:cNvPr id="60" name="TextBox 59">
            <a:extLst>
              <a:ext uri="{FF2B5EF4-FFF2-40B4-BE49-F238E27FC236}">
                <a16:creationId xmlns:a16="http://schemas.microsoft.com/office/drawing/2014/main" id="{F65D4340-1D20-41FA-962C-7A4B94170237}"/>
              </a:ext>
            </a:extLst>
          </p:cNvPr>
          <p:cNvSpPr txBox="1"/>
          <p:nvPr/>
        </p:nvSpPr>
        <p:spPr>
          <a:xfrm>
            <a:off x="1486814" y="5559375"/>
            <a:ext cx="1003089" cy="507831"/>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Business Impact Analysis Refresh </a:t>
            </a:r>
          </a:p>
        </p:txBody>
      </p:sp>
      <p:sp>
        <p:nvSpPr>
          <p:cNvPr id="61" name="TextBox 60">
            <a:extLst>
              <a:ext uri="{FF2B5EF4-FFF2-40B4-BE49-F238E27FC236}">
                <a16:creationId xmlns:a16="http://schemas.microsoft.com/office/drawing/2014/main" id="{0C31F763-A1BF-431A-B07F-1F17A82A09F5}"/>
              </a:ext>
            </a:extLst>
          </p:cNvPr>
          <p:cNvSpPr txBox="1"/>
          <p:nvPr/>
        </p:nvSpPr>
        <p:spPr>
          <a:xfrm>
            <a:off x="3274960" y="5559374"/>
            <a:ext cx="833910" cy="507831"/>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Process to system mapping</a:t>
            </a:r>
          </a:p>
        </p:txBody>
      </p:sp>
      <p:pic>
        <p:nvPicPr>
          <p:cNvPr id="69" name="Graphic 68" descr="Decision chart">
            <a:extLst>
              <a:ext uri="{FF2B5EF4-FFF2-40B4-BE49-F238E27FC236}">
                <a16:creationId xmlns:a16="http://schemas.microsoft.com/office/drawing/2014/main" id="{C848752F-4AD2-4292-8499-CD14392F6B0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97003" y="5246144"/>
            <a:ext cx="389825" cy="354563"/>
          </a:xfrm>
          <a:prstGeom prst="rect">
            <a:avLst/>
          </a:prstGeom>
        </p:spPr>
      </p:pic>
      <p:pic>
        <p:nvPicPr>
          <p:cNvPr id="71" name="Graphic 70" descr="Transfer">
            <a:extLst>
              <a:ext uri="{FF2B5EF4-FFF2-40B4-BE49-F238E27FC236}">
                <a16:creationId xmlns:a16="http://schemas.microsoft.com/office/drawing/2014/main" id="{F8F9665F-A0ED-4608-928A-03672007B26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85448" y="5222257"/>
            <a:ext cx="402336" cy="402336"/>
          </a:xfrm>
          <a:prstGeom prst="rect">
            <a:avLst/>
          </a:prstGeom>
        </p:spPr>
      </p:pic>
      <p:sp>
        <p:nvSpPr>
          <p:cNvPr id="86" name="Rectangle 85">
            <a:extLst>
              <a:ext uri="{FF2B5EF4-FFF2-40B4-BE49-F238E27FC236}">
                <a16:creationId xmlns:a16="http://schemas.microsoft.com/office/drawing/2014/main" id="{EA31C8DA-AA9F-40A7-A7B1-188CF38327F2}"/>
              </a:ext>
            </a:extLst>
          </p:cNvPr>
          <p:cNvSpPr/>
          <p:nvPr/>
        </p:nvSpPr>
        <p:spPr>
          <a:xfrm>
            <a:off x="4574804" y="5136782"/>
            <a:ext cx="3453512" cy="996695"/>
          </a:xfrm>
          <a:prstGeom prst="rect">
            <a:avLst/>
          </a:prstGeom>
          <a:solidFill>
            <a:srgbClr val="CEE1BB"/>
          </a:solidFill>
          <a:ln w="9525">
            <a:solidFill>
              <a:srgbClr val="CEE1B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62" name="TextBox 61">
            <a:extLst>
              <a:ext uri="{FF2B5EF4-FFF2-40B4-BE49-F238E27FC236}">
                <a16:creationId xmlns:a16="http://schemas.microsoft.com/office/drawing/2014/main" id="{EAC156D0-0429-4621-A70D-D2CCB3441889}"/>
              </a:ext>
            </a:extLst>
          </p:cNvPr>
          <p:cNvSpPr txBox="1"/>
          <p:nvPr/>
        </p:nvSpPr>
        <p:spPr>
          <a:xfrm>
            <a:off x="4971586" y="5598369"/>
            <a:ext cx="968709" cy="369332"/>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DR Strategy and Roadmap</a:t>
            </a:r>
          </a:p>
        </p:txBody>
      </p:sp>
      <p:sp>
        <p:nvSpPr>
          <p:cNvPr id="63" name="TextBox 62">
            <a:extLst>
              <a:ext uri="{FF2B5EF4-FFF2-40B4-BE49-F238E27FC236}">
                <a16:creationId xmlns:a16="http://schemas.microsoft.com/office/drawing/2014/main" id="{BFD9D9D1-D038-4D6B-BA52-D0A7366428DF}"/>
              </a:ext>
            </a:extLst>
          </p:cNvPr>
          <p:cNvSpPr txBox="1"/>
          <p:nvPr/>
        </p:nvSpPr>
        <p:spPr>
          <a:xfrm>
            <a:off x="5796717" y="5575123"/>
            <a:ext cx="913936" cy="507831"/>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Business Impact Analysis</a:t>
            </a:r>
          </a:p>
        </p:txBody>
      </p:sp>
      <p:sp>
        <p:nvSpPr>
          <p:cNvPr id="64" name="TextBox 63">
            <a:extLst>
              <a:ext uri="{FF2B5EF4-FFF2-40B4-BE49-F238E27FC236}">
                <a16:creationId xmlns:a16="http://schemas.microsoft.com/office/drawing/2014/main" id="{B95123E7-76C1-4EA2-9DC3-68E9132B3B15}"/>
              </a:ext>
            </a:extLst>
          </p:cNvPr>
          <p:cNvSpPr txBox="1"/>
          <p:nvPr/>
        </p:nvSpPr>
        <p:spPr>
          <a:xfrm>
            <a:off x="6643523" y="5571516"/>
            <a:ext cx="988012" cy="507831"/>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BCM Governance and Framework</a:t>
            </a:r>
          </a:p>
        </p:txBody>
      </p:sp>
      <p:pic>
        <p:nvPicPr>
          <p:cNvPr id="75" name="Graphic 74" descr="Meeting">
            <a:extLst>
              <a:ext uri="{FF2B5EF4-FFF2-40B4-BE49-F238E27FC236}">
                <a16:creationId xmlns:a16="http://schemas.microsoft.com/office/drawing/2014/main" id="{61E29008-6E69-4398-BB54-7A8C489C08D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17051" y="5202947"/>
            <a:ext cx="440956" cy="440956"/>
          </a:xfrm>
          <a:prstGeom prst="rect">
            <a:avLst/>
          </a:prstGeom>
        </p:spPr>
      </p:pic>
      <p:sp>
        <p:nvSpPr>
          <p:cNvPr id="50" name="Rectangle 49">
            <a:extLst>
              <a:ext uri="{FF2B5EF4-FFF2-40B4-BE49-F238E27FC236}">
                <a16:creationId xmlns:a16="http://schemas.microsoft.com/office/drawing/2014/main" id="{D8BDE6EA-D968-4B8A-B7B7-324F3EFC4790}"/>
              </a:ext>
            </a:extLst>
          </p:cNvPr>
          <p:cNvSpPr/>
          <p:nvPr/>
        </p:nvSpPr>
        <p:spPr>
          <a:xfrm>
            <a:off x="8083128" y="2770769"/>
            <a:ext cx="3453512" cy="232155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t" anchorCtr="0"/>
          <a:lstStyle/>
          <a:p>
            <a:pPr algn="just"/>
            <a:r>
              <a:rPr lang="en-US" sz="1000" dirty="0">
                <a:solidFill>
                  <a:prstClr val="black"/>
                </a:solidFill>
                <a:latin typeface="EYInterstate Light" panose="02000506000000020004" pitchFamily="2" charset="0"/>
                <a:cs typeface="Arial" panose="020B0604020202020204" pitchFamily="34" charset="0"/>
              </a:rPr>
              <a:t>EY developed a BCM governance and framework and trained the client’s BCM team and the business unit resources on the custom ‘tool-kit’ of business continuity templates. Starting with a BIA, EY conducted a pilot BCM lifecycle. Leveraging the BIA data, EY discovered and documented application interdependencies (app-to-app, app-to-infra), and defined the criticality tiers for the applications and the dependent infrastructure. EY assisted the client to review the business recovery requirements as related to the IT environment. Further, EY reviewed the client’s current DR framework, recovery strategy, testing and validation practices, and proposed future-state DR strategy and implementation plan.</a:t>
            </a:r>
            <a:endParaRPr lang="en-US" sz="1000" dirty="0">
              <a:solidFill>
                <a:srgbClr val="FF0000"/>
              </a:solidFill>
              <a:latin typeface="EYInterstate Light" panose="02000506000000020004" pitchFamily="2" charset="0"/>
              <a:cs typeface="Arial" panose="020B0604020202020204" pitchFamily="34" charset="0"/>
            </a:endParaRPr>
          </a:p>
        </p:txBody>
      </p:sp>
      <p:sp>
        <p:nvSpPr>
          <p:cNvPr id="65" name="Rectangle 17">
            <a:extLst>
              <a:ext uri="{FF2B5EF4-FFF2-40B4-BE49-F238E27FC236}">
                <a16:creationId xmlns:a16="http://schemas.microsoft.com/office/drawing/2014/main" id="{B8FDCC21-12B0-48D0-B71C-0DB01A8D392F}"/>
              </a:ext>
            </a:extLst>
          </p:cNvPr>
          <p:cNvSpPr/>
          <p:nvPr/>
        </p:nvSpPr>
        <p:spPr>
          <a:xfrm>
            <a:off x="8414997" y="895969"/>
            <a:ext cx="2789775" cy="341344"/>
          </a:xfrm>
          <a:prstGeom prst="rect">
            <a:avLst/>
          </a:prstGeom>
          <a:noFill/>
          <a:ln w="12700" cap="flat" cmpd="sng" algn="ctr">
            <a:noFill/>
            <a:prstDash val="solid"/>
            <a:miter lim="800000"/>
          </a:ln>
          <a:effectLst/>
        </p:spPr>
        <p:txBody>
          <a:bodyPr lIns="0" rtlCol="0" anchor="t">
            <a:noAutofit/>
          </a:bodyP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black">
                  <a:lumMod val="75000"/>
                  <a:lumOff val="25000"/>
                </a:prstClr>
              </a:solidFill>
              <a:effectLst/>
              <a:uLnTx/>
              <a:uFillTx/>
              <a:latin typeface="EYInterstate Light" panose="02000506000000020004" pitchFamily="2" charset="0"/>
              <a:cs typeface="Arial" panose="020B0604020202020204" pitchFamily="34" charset="0"/>
              <a:sym typeface="EYInterstate Regular"/>
            </a:endParaRPr>
          </a:p>
        </p:txBody>
      </p:sp>
      <p:pic>
        <p:nvPicPr>
          <p:cNvPr id="68" name="Picture 67">
            <a:extLst>
              <a:ext uri="{FF2B5EF4-FFF2-40B4-BE49-F238E27FC236}">
                <a16:creationId xmlns:a16="http://schemas.microsoft.com/office/drawing/2014/main" id="{D0224998-7530-4A20-AA37-6D3EB569545D}"/>
              </a:ext>
            </a:extLst>
          </p:cNvPr>
          <p:cNvPicPr>
            <a:picLocks noChangeAspect="1"/>
          </p:cNvPicPr>
          <p:nvPr/>
        </p:nvPicPr>
        <p:blipFill>
          <a:blip r:embed="rId16"/>
          <a:stretch>
            <a:fillRect/>
          </a:stretch>
        </p:blipFill>
        <p:spPr>
          <a:xfrm>
            <a:off x="8356038" y="1003990"/>
            <a:ext cx="2907693" cy="1100184"/>
          </a:xfrm>
          <a:prstGeom prst="rect">
            <a:avLst/>
          </a:prstGeom>
        </p:spPr>
      </p:pic>
      <p:sp>
        <p:nvSpPr>
          <p:cNvPr id="70" name="Rectangle 69">
            <a:extLst>
              <a:ext uri="{FF2B5EF4-FFF2-40B4-BE49-F238E27FC236}">
                <a16:creationId xmlns:a16="http://schemas.microsoft.com/office/drawing/2014/main" id="{B127A1DC-783C-4EC5-82F7-FAE3472593B8}"/>
              </a:ext>
            </a:extLst>
          </p:cNvPr>
          <p:cNvSpPr/>
          <p:nvPr/>
        </p:nvSpPr>
        <p:spPr>
          <a:xfrm>
            <a:off x="8083128" y="5136781"/>
            <a:ext cx="3453512" cy="996695"/>
          </a:xfrm>
          <a:prstGeom prst="rect">
            <a:avLst/>
          </a:prstGeom>
          <a:solidFill>
            <a:srgbClr val="CEE1BB"/>
          </a:solidFill>
          <a:ln w="9525">
            <a:solidFill>
              <a:srgbClr val="CEE1B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0" name="TextBox 79">
            <a:extLst>
              <a:ext uri="{FF2B5EF4-FFF2-40B4-BE49-F238E27FC236}">
                <a16:creationId xmlns:a16="http://schemas.microsoft.com/office/drawing/2014/main" id="{A4F06F97-B244-41AA-9F44-4AF08AB08026}"/>
              </a:ext>
            </a:extLst>
          </p:cNvPr>
          <p:cNvSpPr txBox="1"/>
          <p:nvPr/>
        </p:nvSpPr>
        <p:spPr>
          <a:xfrm>
            <a:off x="9293330" y="5573505"/>
            <a:ext cx="913936" cy="507831"/>
          </a:xfrm>
          <a:prstGeom prst="rect">
            <a:avLst/>
          </a:prstGeom>
          <a:noFill/>
        </p:spPr>
        <p:txBody>
          <a:bodyPr wrap="square" rtlCol="0">
            <a:spAutoFit/>
          </a:bodyPr>
          <a:lstStyle/>
          <a:p>
            <a:pPr algn="ctr"/>
            <a:r>
              <a:rPr lang="en-US" sz="900" dirty="0">
                <a:solidFill>
                  <a:prstClr val="black"/>
                </a:solidFill>
                <a:cs typeface="Arial" panose="020B0604020202020204" pitchFamily="34" charset="0"/>
              </a:rPr>
              <a:t>Process to Infrastructure Mapping</a:t>
            </a:r>
          </a:p>
        </p:txBody>
      </p:sp>
      <p:sp>
        <p:nvSpPr>
          <p:cNvPr id="81" name="TextBox 80">
            <a:extLst>
              <a:ext uri="{FF2B5EF4-FFF2-40B4-BE49-F238E27FC236}">
                <a16:creationId xmlns:a16="http://schemas.microsoft.com/office/drawing/2014/main" id="{DFB05CFC-FAD8-475A-B49F-761087E71B72}"/>
              </a:ext>
            </a:extLst>
          </p:cNvPr>
          <p:cNvSpPr txBox="1"/>
          <p:nvPr/>
        </p:nvSpPr>
        <p:spPr>
          <a:xfrm>
            <a:off x="10087535" y="5566608"/>
            <a:ext cx="1096606" cy="507831"/>
          </a:xfrm>
          <a:prstGeom prst="rect">
            <a:avLst/>
          </a:prstGeom>
          <a:noFill/>
        </p:spPr>
        <p:txBody>
          <a:bodyPr wrap="square" rtlCol="0">
            <a:spAutoFit/>
          </a:bodyPr>
          <a:lstStyle/>
          <a:p>
            <a:pPr algn="ctr"/>
            <a:r>
              <a:rPr lang="en-US" sz="900" dirty="0">
                <a:solidFill>
                  <a:prstClr val="black"/>
                </a:solidFill>
                <a:cs typeface="Arial" panose="020B0604020202020204" pitchFamily="34" charset="0"/>
              </a:rPr>
              <a:t>DR Strategy and Implementation Plan</a:t>
            </a:r>
          </a:p>
        </p:txBody>
      </p:sp>
      <p:pic>
        <p:nvPicPr>
          <p:cNvPr id="82" name="Graphic 81" descr="Research">
            <a:extLst>
              <a:ext uri="{FF2B5EF4-FFF2-40B4-BE49-F238E27FC236}">
                <a16:creationId xmlns:a16="http://schemas.microsoft.com/office/drawing/2014/main" id="{34426E8D-7912-4389-AD4C-F6C649957639}"/>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75349" y="5222257"/>
            <a:ext cx="402336" cy="402336"/>
          </a:xfrm>
          <a:prstGeom prst="rect">
            <a:avLst/>
          </a:prstGeom>
        </p:spPr>
      </p:pic>
      <p:pic>
        <p:nvPicPr>
          <p:cNvPr id="85" name="Graphic 84" descr="Playbook">
            <a:extLst>
              <a:ext uri="{FF2B5EF4-FFF2-40B4-BE49-F238E27FC236}">
                <a16:creationId xmlns:a16="http://schemas.microsoft.com/office/drawing/2014/main" id="{AC4A0C7B-CE19-4C60-B227-BE844FCD3C4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432148" y="5219735"/>
            <a:ext cx="407380" cy="407380"/>
          </a:xfrm>
          <a:prstGeom prst="rect">
            <a:avLst/>
          </a:prstGeom>
        </p:spPr>
      </p:pic>
      <p:sp>
        <p:nvSpPr>
          <p:cNvPr id="44" name="Rectangle 43">
            <a:extLst>
              <a:ext uri="{FF2B5EF4-FFF2-40B4-BE49-F238E27FC236}">
                <a16:creationId xmlns:a16="http://schemas.microsoft.com/office/drawing/2014/main" id="{BBC677D7-6C58-4820-8466-E4E6A27A799D}"/>
              </a:ext>
            </a:extLst>
          </p:cNvPr>
          <p:cNvSpPr/>
          <p:nvPr/>
        </p:nvSpPr>
        <p:spPr>
          <a:xfrm>
            <a:off x="1072392" y="2187659"/>
            <a:ext cx="3456432" cy="548640"/>
          </a:xfrm>
          <a:prstGeom prst="rect">
            <a:avLst/>
          </a:prstGeom>
          <a:solidFill>
            <a:schemeClr val="tx1">
              <a:lumMod val="50000"/>
            </a:schemeClr>
          </a:solidFill>
        </p:spPr>
        <p:txBody>
          <a:bodyPr wrap="square" lIns="0" anchor="ctr">
            <a:noAutofit/>
          </a:bodyPr>
          <a:lstStyle/>
          <a:p>
            <a:pPr algn="ctr">
              <a:defRPr/>
            </a:pPr>
            <a:r>
              <a:rPr lang="en-US" sz="1100" b="1" kern="0" dirty="0">
                <a:latin typeface="EYInterstate Light" panose="02000506000000020004" pitchFamily="2" charset="0"/>
                <a:cs typeface="Arial" panose="020B0604020202020204" pitchFamily="34" charset="0"/>
                <a:sym typeface="EYInterstate Regular"/>
              </a:rPr>
              <a:t>Leading Biopharmaceutical Company</a:t>
            </a:r>
            <a:endParaRPr kumimoji="0" lang="en-US" sz="1100" b="1" i="0" u="none" strike="noStrike" kern="0" cap="none" spc="0" normalizeH="0" baseline="0" noProof="0" dirty="0">
              <a:ln>
                <a:noFill/>
              </a:ln>
              <a:effectLst/>
              <a:uLnTx/>
              <a:uFillTx/>
              <a:latin typeface="EYInterstate Light" panose="02000506000000020004" pitchFamily="2" charset="0"/>
              <a:cs typeface="Arial" panose="020B0604020202020204" pitchFamily="34" charset="0"/>
              <a:sym typeface="EYInterstate Regular"/>
            </a:endParaRPr>
          </a:p>
          <a:p>
            <a:pPr lvl="0" algn="ctr">
              <a:lnSpc>
                <a:spcPct val="85000"/>
              </a:lnSpc>
              <a:defRPr/>
            </a:pPr>
            <a:r>
              <a:rPr lang="en-US" sz="1100" kern="0" dirty="0">
                <a:latin typeface="EYInterstate Light" panose="02000506000000020004" pitchFamily="2" charset="0"/>
                <a:ea typeface="EYInterstate Light" charset="0"/>
                <a:cs typeface="Arial" panose="020B0604020202020204" pitchFamily="34" charset="0"/>
                <a:sym typeface="EYInterstate Regular"/>
              </a:rPr>
              <a:t>Business Impact Analysis (BIA) Refresh</a:t>
            </a:r>
          </a:p>
        </p:txBody>
      </p:sp>
      <p:sp>
        <p:nvSpPr>
          <p:cNvPr id="47" name="Rectangle 46">
            <a:extLst>
              <a:ext uri="{FF2B5EF4-FFF2-40B4-BE49-F238E27FC236}">
                <a16:creationId xmlns:a16="http://schemas.microsoft.com/office/drawing/2014/main" id="{9E296C5B-2B5A-48E9-8C63-1120C25AFFBC}"/>
              </a:ext>
            </a:extLst>
          </p:cNvPr>
          <p:cNvSpPr/>
          <p:nvPr/>
        </p:nvSpPr>
        <p:spPr>
          <a:xfrm>
            <a:off x="8077714" y="2180308"/>
            <a:ext cx="3456432" cy="548640"/>
          </a:xfrm>
          <a:prstGeom prst="rect">
            <a:avLst/>
          </a:prstGeom>
          <a:solidFill>
            <a:schemeClr val="tx1">
              <a:lumMod val="50000"/>
            </a:schemeClr>
          </a:solidFill>
        </p:spPr>
        <p:txBody>
          <a:bodyPr wrap="square" lIns="0" anchor="ctr">
            <a:noAutofit/>
          </a:bodyPr>
          <a:lstStyle/>
          <a:p>
            <a:pPr algn="ctr"/>
            <a:r>
              <a:rPr lang="en-US" sz="1100" b="1" kern="0" dirty="0">
                <a:latin typeface="EYInterstate Light" panose="02000506000000020004" pitchFamily="2" charset="0"/>
                <a:cs typeface="Arial" panose="020B0604020202020204" pitchFamily="34" charset="0"/>
                <a:sym typeface="EYInterstate Regular"/>
              </a:rPr>
              <a:t>Major Power and Utilities Company</a:t>
            </a:r>
          </a:p>
          <a:p>
            <a:pPr algn="ctr"/>
            <a:r>
              <a:rPr lang="en-US" sz="1100" kern="0" dirty="0">
                <a:latin typeface="EYInterstate Light" panose="02000506000000020004" pitchFamily="2" charset="0"/>
                <a:cs typeface="Arial" panose="020B0604020202020204" pitchFamily="34" charset="0"/>
                <a:sym typeface="EYInterstate Regular"/>
              </a:rPr>
              <a:t>Business Continuity Governance &amp; </a:t>
            </a:r>
          </a:p>
          <a:p>
            <a:pPr algn="ctr"/>
            <a:r>
              <a:rPr lang="en-US" sz="1100" kern="0" dirty="0">
                <a:latin typeface="EYInterstate Light" panose="02000506000000020004" pitchFamily="2" charset="0"/>
                <a:cs typeface="Arial" panose="020B0604020202020204" pitchFamily="34" charset="0"/>
                <a:sym typeface="EYInterstate Regular"/>
              </a:rPr>
              <a:t>Disaster Recovery Architecture Blueprint</a:t>
            </a:r>
            <a:endParaRPr lang="en-US" sz="1100" b="1" kern="0" dirty="0">
              <a:latin typeface="EYInterstate Light" panose="02000506000000020004" pitchFamily="2" charset="0"/>
              <a:cs typeface="Arial" panose="020B0604020202020204" pitchFamily="34" charset="0"/>
              <a:sym typeface="EYInterstate Regular"/>
            </a:endParaRPr>
          </a:p>
        </p:txBody>
      </p:sp>
      <p:sp>
        <p:nvSpPr>
          <p:cNvPr id="48" name="Rectangle 47">
            <a:extLst>
              <a:ext uri="{FF2B5EF4-FFF2-40B4-BE49-F238E27FC236}">
                <a16:creationId xmlns:a16="http://schemas.microsoft.com/office/drawing/2014/main" id="{AFC6A664-F0D9-42DD-96D0-112CBC916CE6}"/>
              </a:ext>
            </a:extLst>
          </p:cNvPr>
          <p:cNvSpPr/>
          <p:nvPr/>
        </p:nvSpPr>
        <p:spPr>
          <a:xfrm>
            <a:off x="4570515" y="2183207"/>
            <a:ext cx="3456432" cy="548640"/>
          </a:xfrm>
          <a:prstGeom prst="rect">
            <a:avLst/>
          </a:prstGeom>
          <a:solidFill>
            <a:schemeClr val="tx1">
              <a:lumMod val="50000"/>
            </a:schemeClr>
          </a:solidFill>
        </p:spPr>
        <p:txBody>
          <a:bodyPr wrap="square" lIns="0" anchor="ctr">
            <a:noAutofit/>
          </a:bodyPr>
          <a:lstStyle/>
          <a:p>
            <a:pPr lvl="0" algn="ctr">
              <a:defRPr/>
            </a:pPr>
            <a:r>
              <a:rPr lang="en-US" sz="1100" b="1" kern="0" dirty="0">
                <a:latin typeface="EYInterstate Light" panose="02000506000000020004" pitchFamily="2" charset="0"/>
                <a:cs typeface="Arial" panose="020B0604020202020204" pitchFamily="34" charset="0"/>
                <a:sym typeface="EYInterstate Regular"/>
              </a:rPr>
              <a:t>Metropolitan Transportation Authority</a:t>
            </a:r>
          </a:p>
          <a:p>
            <a:pPr lvl="0" algn="ctr">
              <a:lnSpc>
                <a:spcPct val="85000"/>
              </a:lnSpc>
              <a:defRPr/>
            </a:pPr>
            <a:r>
              <a:rPr lang="en-US" sz="1100" kern="0" dirty="0">
                <a:latin typeface="EYInterstate Light" panose="02000506000000020004" pitchFamily="2" charset="0"/>
                <a:ea typeface="EYInterstate Light" charset="0"/>
                <a:cs typeface="Arial" panose="020B0604020202020204" pitchFamily="34" charset="0"/>
                <a:sym typeface="EYInterstate Regular"/>
              </a:rPr>
              <a:t>Business Impact Analysis and Disaster Recovery Strategy/Roadmap </a:t>
            </a:r>
            <a:endParaRPr lang="en-US" sz="1100" kern="0" dirty="0">
              <a:latin typeface="EYInterstate Light" panose="02000506000000020004" pitchFamily="2" charset="0"/>
              <a:cs typeface="Arial" panose="020B0604020202020204" pitchFamily="34" charset="0"/>
              <a:sym typeface="EYInterstate Regular"/>
            </a:endParaRPr>
          </a:p>
        </p:txBody>
      </p:sp>
      <p:sp>
        <p:nvSpPr>
          <p:cNvPr id="53" name="Rectangle 52">
            <a:extLst>
              <a:ext uri="{FF2B5EF4-FFF2-40B4-BE49-F238E27FC236}">
                <a16:creationId xmlns:a16="http://schemas.microsoft.com/office/drawing/2014/main" id="{B4DFC422-D1D0-4941-9117-ADF8D9FE9266}"/>
              </a:ext>
            </a:extLst>
          </p:cNvPr>
          <p:cNvSpPr/>
          <p:nvPr/>
        </p:nvSpPr>
        <p:spPr>
          <a:xfrm>
            <a:off x="1343997" y="1028112"/>
            <a:ext cx="2900346" cy="1094917"/>
          </a:xfrm>
          <a:prstGeom prst="rect">
            <a:avLst/>
          </a:prstGeom>
          <a:solidFill>
            <a:srgbClr val="7F7F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4" name="Rectangle 53">
            <a:extLst>
              <a:ext uri="{FF2B5EF4-FFF2-40B4-BE49-F238E27FC236}">
                <a16:creationId xmlns:a16="http://schemas.microsoft.com/office/drawing/2014/main" id="{D159A4F9-DBA0-4AC9-957C-F060D7C1938E}"/>
              </a:ext>
            </a:extLst>
          </p:cNvPr>
          <p:cNvSpPr/>
          <p:nvPr/>
        </p:nvSpPr>
        <p:spPr>
          <a:xfrm>
            <a:off x="4856790" y="1044817"/>
            <a:ext cx="2900346" cy="1094917"/>
          </a:xfrm>
          <a:prstGeom prst="rect">
            <a:avLst/>
          </a:prstGeom>
          <a:solidFill>
            <a:srgbClr val="7F7F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7" name="Rectangle 56">
            <a:extLst>
              <a:ext uri="{FF2B5EF4-FFF2-40B4-BE49-F238E27FC236}">
                <a16:creationId xmlns:a16="http://schemas.microsoft.com/office/drawing/2014/main" id="{84D1E1F2-714E-4811-890D-2BE46795A875}"/>
              </a:ext>
            </a:extLst>
          </p:cNvPr>
          <p:cNvSpPr/>
          <p:nvPr/>
        </p:nvSpPr>
        <p:spPr>
          <a:xfrm>
            <a:off x="8356038" y="1044818"/>
            <a:ext cx="2900346" cy="1094917"/>
          </a:xfrm>
          <a:prstGeom prst="rect">
            <a:avLst/>
          </a:prstGeom>
          <a:solidFill>
            <a:srgbClr val="7F7F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45" name="Graphic 44" descr="List">
            <a:extLst>
              <a:ext uri="{FF2B5EF4-FFF2-40B4-BE49-F238E27FC236}">
                <a16:creationId xmlns:a16="http://schemas.microsoft.com/office/drawing/2014/main" id="{4EEAEC82-0105-4F18-9B1E-C732682DDC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5347" y="5222257"/>
            <a:ext cx="402336" cy="402336"/>
          </a:xfrm>
          <a:prstGeom prst="rect">
            <a:avLst/>
          </a:prstGeom>
        </p:spPr>
      </p:pic>
      <p:sp>
        <p:nvSpPr>
          <p:cNvPr id="46" name="TextBox 45">
            <a:extLst>
              <a:ext uri="{FF2B5EF4-FFF2-40B4-BE49-F238E27FC236}">
                <a16:creationId xmlns:a16="http://schemas.microsoft.com/office/drawing/2014/main" id="{5DDE61B0-40FE-4598-BF53-C38EEB3A97E5}"/>
              </a:ext>
            </a:extLst>
          </p:cNvPr>
          <p:cNvSpPr txBox="1"/>
          <p:nvPr/>
        </p:nvSpPr>
        <p:spPr>
          <a:xfrm>
            <a:off x="8344756" y="5586063"/>
            <a:ext cx="1003089" cy="507831"/>
          </a:xfrm>
          <a:prstGeom prst="rect">
            <a:avLst/>
          </a:prstGeom>
          <a:noFill/>
        </p:spPr>
        <p:txBody>
          <a:bodyPr wrap="square" rtlCol="0">
            <a:spAutoFit/>
          </a:bodyPr>
          <a:lstStyle/>
          <a:p>
            <a:pPr algn="ctr"/>
            <a:r>
              <a:rPr lang="en-US" sz="900" dirty="0">
                <a:solidFill>
                  <a:prstClr val="black"/>
                </a:solidFill>
                <a:latin typeface="EYInterstate Light" panose="02000506000000020004" pitchFamily="2" charset="0"/>
                <a:cs typeface="Arial" panose="020B0604020202020204" pitchFamily="34" charset="0"/>
              </a:rPr>
              <a:t>Business Impact Analysis and BCM Pilot</a:t>
            </a:r>
          </a:p>
        </p:txBody>
      </p:sp>
      <p:pic>
        <p:nvPicPr>
          <p:cNvPr id="49" name="Graphic 48" descr="Playbook">
            <a:extLst>
              <a:ext uri="{FF2B5EF4-FFF2-40B4-BE49-F238E27FC236}">
                <a16:creationId xmlns:a16="http://schemas.microsoft.com/office/drawing/2014/main" id="{DF857C3D-68A6-4944-A39F-15FC83078FE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212466" y="5219735"/>
            <a:ext cx="407380" cy="407380"/>
          </a:xfrm>
          <a:prstGeom prst="rect">
            <a:avLst/>
          </a:prstGeom>
        </p:spPr>
      </p:pic>
      <p:pic>
        <p:nvPicPr>
          <p:cNvPr id="51" name="Graphic 50" descr="List">
            <a:extLst>
              <a:ext uri="{FF2B5EF4-FFF2-40B4-BE49-F238E27FC236}">
                <a16:creationId xmlns:a16="http://schemas.microsoft.com/office/drawing/2014/main" id="{D4A7D369-006B-4B45-A80E-40895E7EED7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47368" y="5222257"/>
            <a:ext cx="402336" cy="402336"/>
          </a:xfrm>
          <a:prstGeom prst="rect">
            <a:avLst/>
          </a:prstGeom>
        </p:spPr>
      </p:pic>
    </p:spTree>
    <p:extLst>
      <p:ext uri="{BB962C8B-B14F-4D97-AF65-F5344CB8AC3E}">
        <p14:creationId xmlns:p14="http://schemas.microsoft.com/office/powerpoint/2010/main" val="1051020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ECD4A7-8072-4A94-BB6A-D517E804F4D1}"/>
              </a:ext>
            </a:extLst>
          </p:cNvPr>
          <p:cNvSpPr>
            <a:spLocks noGrp="1"/>
          </p:cNvSpPr>
          <p:nvPr>
            <p:ph type="body" sz="quarter" idx="10"/>
          </p:nvPr>
        </p:nvSpPr>
        <p:spPr/>
        <p:txBody>
          <a:bodyPr/>
          <a:lstStyle/>
          <a:p>
            <a:r>
              <a:rPr lang="en-US" dirty="0"/>
              <a:t>Representative Biographies</a:t>
            </a:r>
          </a:p>
        </p:txBody>
      </p:sp>
      <p:sp>
        <p:nvSpPr>
          <p:cNvPr id="4" name="Slide Number Placeholder 3">
            <a:extLst>
              <a:ext uri="{FF2B5EF4-FFF2-40B4-BE49-F238E27FC236}">
                <a16:creationId xmlns:a16="http://schemas.microsoft.com/office/drawing/2014/main" id="{7426194C-D083-4BCB-AD73-F1744E4787E2}"/>
              </a:ext>
            </a:extLst>
          </p:cNvPr>
          <p:cNvSpPr>
            <a:spLocks noGrp="1"/>
          </p:cNvSpPr>
          <p:nvPr>
            <p:ph type="sldNum" sz="quarter" idx="4"/>
          </p:nvPr>
        </p:nvSpPr>
        <p:spPr/>
        <p:txBody>
          <a:bodyPr/>
          <a:lstStyle/>
          <a:p>
            <a:fld id="{F1BC30E3-FFE5-4B91-AA19-87A149EBB9EE}" type="slidenum">
              <a:rPr lang="en-US" smtClean="0"/>
              <a:pPr/>
              <a:t>24</a:t>
            </a:fld>
            <a:endParaRPr lang="en-US" dirty="0"/>
          </a:p>
        </p:txBody>
      </p:sp>
    </p:spTree>
    <p:extLst>
      <p:ext uri="{BB962C8B-B14F-4D97-AF65-F5344CB8AC3E}">
        <p14:creationId xmlns:p14="http://schemas.microsoft.com/office/powerpoint/2010/main" val="4149596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3B5F657-2A7E-4D5B-A129-AC83A798933B}"/>
              </a:ext>
            </a:extLst>
          </p:cNvPr>
          <p:cNvGraphicFramePr>
            <a:graphicFrameLocks noChangeAspect="1"/>
          </p:cNvGraphicFramePr>
          <p:nvPr>
            <p:custDataLst>
              <p:tags r:id="rId1"/>
            </p:custDataLst>
            <p:extLst>
              <p:ext uri="{D42A27DB-BD31-4B8C-83A1-F6EECF244321}">
                <p14:modId xmlns:p14="http://schemas.microsoft.com/office/powerpoint/2010/main" val="2336411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43B5F657-2A7E-4D5B-A129-AC83A798933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DA797C6-5B89-41B0-B523-44B9EA1EAE6C}"/>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sz="2000"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a:extLst>
              <a:ext uri="{FF2B5EF4-FFF2-40B4-BE49-F238E27FC236}">
                <a16:creationId xmlns:a16="http://schemas.microsoft.com/office/drawing/2014/main" id="{01EA918C-98E6-48CF-88B6-43B7A588B747}"/>
              </a:ext>
            </a:extLst>
          </p:cNvPr>
          <p:cNvSpPr>
            <a:spLocks noGrp="1"/>
          </p:cNvSpPr>
          <p:nvPr>
            <p:ph type="title"/>
          </p:nvPr>
        </p:nvSpPr>
        <p:spPr>
          <a:xfrm>
            <a:off x="371476" y="447835"/>
            <a:ext cx="5542308" cy="884007"/>
          </a:xfrm>
        </p:spPr>
        <p:txBody>
          <a:bodyPr/>
          <a:lstStyle/>
          <a:p>
            <a:r>
              <a:rPr lang="en-US" dirty="0"/>
              <a:t>Our proposed team members deliver the right experience, knowledge and insights</a:t>
            </a:r>
          </a:p>
        </p:txBody>
      </p:sp>
      <p:sp>
        <p:nvSpPr>
          <p:cNvPr id="3" name="Slide Number Placeholder 2">
            <a:extLst>
              <a:ext uri="{FF2B5EF4-FFF2-40B4-BE49-F238E27FC236}">
                <a16:creationId xmlns:a16="http://schemas.microsoft.com/office/drawing/2014/main" id="{CB99B708-9A6C-4F61-AE1A-7138358ADFC5}"/>
              </a:ext>
            </a:extLst>
          </p:cNvPr>
          <p:cNvSpPr>
            <a:spLocks noGrp="1"/>
          </p:cNvSpPr>
          <p:nvPr>
            <p:ph type="sldNum" sz="quarter" idx="4"/>
          </p:nvPr>
        </p:nvSpPr>
        <p:spPr/>
        <p:txBody>
          <a:bodyPr/>
          <a:lstStyle/>
          <a:p>
            <a:fld id="{F1BC30E3-FFE5-4B91-AA19-87A149EBB9EE}" type="slidenum">
              <a:rPr lang="en-US" smtClean="0"/>
              <a:pPr/>
              <a:t>25</a:t>
            </a:fld>
            <a:endParaRPr lang="en-US" dirty="0"/>
          </a:p>
        </p:txBody>
      </p:sp>
      <p:sp>
        <p:nvSpPr>
          <p:cNvPr id="4" name="Rectangle 3">
            <a:extLst>
              <a:ext uri="{FF2B5EF4-FFF2-40B4-BE49-F238E27FC236}">
                <a16:creationId xmlns:a16="http://schemas.microsoft.com/office/drawing/2014/main" id="{C8F90E48-138F-413E-B17D-A3E664C4CBFE}"/>
              </a:ext>
            </a:extLst>
          </p:cNvPr>
          <p:cNvSpPr/>
          <p:nvPr/>
        </p:nvSpPr>
        <p:spPr>
          <a:xfrm>
            <a:off x="6177517" y="1023937"/>
            <a:ext cx="5404502" cy="4810125"/>
          </a:xfrm>
          <a:prstGeom prst="rect">
            <a:avLst/>
          </a:prstGeom>
        </p:spPr>
        <p:txBody>
          <a:bodyPr wrap="square" lIns="0" tIns="0" rIns="0" bIns="0" anchor="t" anchorCtr="0">
            <a:noAutofit/>
          </a:bodyPr>
          <a:lstStyle/>
          <a:p>
            <a:pPr lvl="0">
              <a:spcBef>
                <a:spcPts val="600"/>
              </a:spcBef>
              <a:spcAft>
                <a:spcPts val="600"/>
              </a:spcAft>
              <a:buClr>
                <a:srgbClr val="FFE600"/>
              </a:buClr>
              <a:buSzPct val="70000"/>
              <a:defRPr/>
            </a:pPr>
            <a:r>
              <a:rPr kumimoji="0" lang="en-US" sz="1200" b="0" i="0" u="none" strike="noStrike" kern="0" cap="none" normalizeH="0" baseline="0" noProof="0" dirty="0">
                <a:ln>
                  <a:noFill/>
                </a:ln>
                <a:solidFill>
                  <a:schemeClr val="bg2"/>
                </a:solidFill>
                <a:effectLst/>
                <a:uLnTx/>
                <a:uFillTx/>
              </a:rPr>
              <a:t>Our team brings </a:t>
            </a:r>
            <a:r>
              <a:rPr lang="en-US" sz="1200" kern="0" dirty="0">
                <a:solidFill>
                  <a:schemeClr val="bg2"/>
                </a:solidFill>
              </a:rPr>
              <a:t>an innovative approach to business continuity and disaster recovery (DR) that has </a:t>
            </a:r>
            <a:r>
              <a:rPr kumimoji="0" lang="en-US" sz="1200" b="0" i="0" u="none" strike="noStrike" kern="0" cap="none" normalizeH="0" baseline="0" noProof="0" dirty="0">
                <a:ln>
                  <a:noFill/>
                </a:ln>
                <a:solidFill>
                  <a:schemeClr val="bg2"/>
                </a:solidFill>
                <a:effectLst/>
                <a:uLnTx/>
                <a:uFillTx/>
              </a:rPr>
              <a:t>helped clients across various sectors, including health. Our</a:t>
            </a:r>
            <a:r>
              <a:rPr lang="en-US" sz="1200" kern="0" dirty="0">
                <a:solidFill>
                  <a:schemeClr val="bg2"/>
                </a:solidFill>
              </a:rPr>
              <a:t> core team and operating governance model has proven successful in similar large and complex business continuity management projects. </a:t>
            </a:r>
            <a:r>
              <a:rPr lang="en-US" sz="1200" b="1" kern="0" dirty="0">
                <a:solidFill>
                  <a:schemeClr val="bg2"/>
                </a:solidFill>
              </a:rPr>
              <a:t>Amr Ahmed </a:t>
            </a:r>
            <a:r>
              <a:rPr kumimoji="0" lang="en-US" sz="1200" i="0" u="none" strike="noStrike" kern="0" cap="none" normalizeH="0" baseline="0" noProof="0" dirty="0">
                <a:ln>
                  <a:noFill/>
                </a:ln>
                <a:solidFill>
                  <a:schemeClr val="bg2"/>
                </a:solidFill>
                <a:effectLst/>
                <a:uLnTx/>
                <a:uFillTx/>
              </a:rPr>
              <a:t>will</a:t>
            </a:r>
            <a:r>
              <a:rPr kumimoji="0" lang="en-US" sz="1200" b="1" i="0" u="none" strike="noStrike" kern="0" cap="none" normalizeH="0" baseline="0" noProof="0" dirty="0">
                <a:ln>
                  <a:noFill/>
                </a:ln>
                <a:solidFill>
                  <a:schemeClr val="bg2"/>
                </a:solidFill>
                <a:effectLst/>
                <a:uLnTx/>
                <a:uFillTx/>
              </a:rPr>
              <a:t> </a:t>
            </a:r>
            <a:r>
              <a:rPr kumimoji="0" lang="en-US" sz="1200" b="0" i="0" u="none" strike="noStrike" kern="0" cap="none" normalizeH="0" baseline="0" noProof="0" dirty="0">
                <a:ln>
                  <a:noFill/>
                </a:ln>
                <a:solidFill>
                  <a:schemeClr val="bg2"/>
                </a:solidFill>
                <a:effectLst/>
                <a:uLnTx/>
                <a:uFillTx/>
              </a:rPr>
              <a:t>serve as the Engagement Executive. He </a:t>
            </a:r>
            <a:r>
              <a:rPr lang="en-US" sz="1200" kern="0" dirty="0">
                <a:solidFill>
                  <a:schemeClr val="bg2"/>
                </a:solidFill>
              </a:rPr>
              <a:t>brings extensive experience in managing risk for complex and large business continuity transformation programs. He will be supported by other EY executives from the [CLIENT] account and Health sector teams.</a:t>
            </a:r>
            <a:endParaRPr kumimoji="0" lang="en-US" sz="1200" b="0" i="0" u="none" strike="noStrike" kern="0" cap="none" normalizeH="0" baseline="0" noProof="0" dirty="0">
              <a:ln>
                <a:noFill/>
              </a:ln>
              <a:solidFill>
                <a:schemeClr val="bg2"/>
              </a:solidFill>
              <a:effectLst/>
              <a:uLnTx/>
              <a:uFillTx/>
            </a:endParaRPr>
          </a:p>
          <a:p>
            <a:pPr>
              <a:spcBef>
                <a:spcPts val="600"/>
              </a:spcBef>
              <a:spcAft>
                <a:spcPts val="600"/>
              </a:spcAft>
              <a:buClr>
                <a:srgbClr val="FFE600"/>
              </a:buClr>
              <a:buSzPct val="70000"/>
              <a:defRPr/>
            </a:pPr>
            <a:r>
              <a:rPr lang="en-US" sz="1200" kern="0" dirty="0">
                <a:solidFill>
                  <a:schemeClr val="bg2"/>
                </a:solidFill>
              </a:rPr>
              <a:t>Amr will also be supported by the engagement lead, </a:t>
            </a:r>
            <a:r>
              <a:rPr lang="en-US" sz="1200" b="1" kern="0" dirty="0">
                <a:solidFill>
                  <a:schemeClr val="bg2"/>
                </a:solidFill>
              </a:rPr>
              <a:t>Prudence Marasigan</a:t>
            </a:r>
            <a:r>
              <a:rPr lang="en-US" sz="1200" kern="0" dirty="0">
                <a:solidFill>
                  <a:schemeClr val="bg2"/>
                </a:solidFill>
              </a:rPr>
              <a:t>. She has deep experience conducting BIAs and helping clients build resiliency programs through their associated activities. Prudence has worked on many similar engagements, including assisting clients liaise with IT teams to develop integrated resiliency strategies and roadmaps. Prudence will work closely with our EY teams at [CLIENT] to bring holistic and integrated insights to enhance the engagement’s approach and results. </a:t>
            </a:r>
            <a:endParaRPr lang="en-US" sz="1200" b="1" kern="0" dirty="0">
              <a:solidFill>
                <a:schemeClr val="bg2"/>
              </a:solidFill>
            </a:endParaRPr>
          </a:p>
          <a:p>
            <a:pPr>
              <a:spcBef>
                <a:spcPts val="800"/>
              </a:spcBef>
              <a:spcAft>
                <a:spcPts val="800"/>
              </a:spcAft>
            </a:pPr>
            <a:r>
              <a:rPr lang="en-US" sz="1200" dirty="0">
                <a:solidFill>
                  <a:srgbClr val="000000"/>
                </a:solidFill>
                <a:ea typeface="Calibri" panose="020F0502020204030204" pitchFamily="34" charset="0"/>
                <a:cs typeface="EYInterstate Light" panose="02000506000000020004" pitchFamily="2" charset="0"/>
              </a:rPr>
              <a:t>Outside of our leads, we have highlighted representative bios of our core team and subject-matter resources on the following pages to demonstrate our level of experience in health care, life sciences, and business continuity. Subject-matter resources (SMRs) will be leveraged throughout the engagement to enhance the various activities and output developed by the core team. </a:t>
            </a:r>
            <a:r>
              <a:rPr lang="en-US" sz="1200" kern="0" dirty="0">
                <a:solidFill>
                  <a:schemeClr val="bg2"/>
                </a:solidFill>
              </a:rPr>
              <a:t>[CLIENT] will benefit from the experience, lessons learned and insights these professionals have gained from similar engagements. </a:t>
            </a:r>
            <a:endParaRPr lang="en-US" sz="1200" dirty="0">
              <a:solidFill>
                <a:srgbClr val="000000"/>
              </a:solidFill>
              <a:ea typeface="Calibri" panose="020F0502020204030204" pitchFamily="34" charset="0"/>
              <a:cs typeface="EYInterstate Light" panose="02000506000000020004" pitchFamily="2" charset="0"/>
            </a:endParaRPr>
          </a:p>
          <a:p>
            <a:pPr lvl="0">
              <a:spcBef>
                <a:spcPts val="600"/>
              </a:spcBef>
              <a:spcAft>
                <a:spcPts val="600"/>
              </a:spcAft>
              <a:buClr>
                <a:srgbClr val="FFE600"/>
              </a:buClr>
              <a:buSzPct val="70000"/>
              <a:defRPr/>
            </a:pPr>
            <a:endParaRPr lang="en-US" sz="1200" kern="0" dirty="0">
              <a:solidFill>
                <a:schemeClr val="bg2"/>
              </a:solidFill>
              <a:latin typeface="EYInterstate Light"/>
            </a:endParaRPr>
          </a:p>
        </p:txBody>
      </p:sp>
    </p:spTree>
    <p:extLst>
      <p:ext uri="{BB962C8B-B14F-4D97-AF65-F5344CB8AC3E}">
        <p14:creationId xmlns:p14="http://schemas.microsoft.com/office/powerpoint/2010/main" val="34557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363C65D-4F98-450B-B440-D8FF43B4CA3E}"/>
              </a:ext>
            </a:extLst>
          </p:cNvPr>
          <p:cNvGraphicFramePr>
            <a:graphicFrameLocks noChangeAspect="1"/>
          </p:cNvGraphicFramePr>
          <p:nvPr>
            <p:custDataLst>
              <p:tags r:id="rId1"/>
            </p:custDataLst>
            <p:extLst>
              <p:ext uri="{D42A27DB-BD31-4B8C-83A1-F6EECF244321}">
                <p14:modId xmlns:p14="http://schemas.microsoft.com/office/powerpoint/2010/main" val="973384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363C65D-4F98-450B-B440-D8FF43B4CA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D8762F4-780B-4327-AEF2-9C93EDA72F82}"/>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sz="2000"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a:extLst>
              <a:ext uri="{FF2B5EF4-FFF2-40B4-BE49-F238E27FC236}">
                <a16:creationId xmlns:a16="http://schemas.microsoft.com/office/drawing/2014/main" id="{4454717B-D6B7-45CB-ADA3-2C441302FC52}"/>
              </a:ext>
            </a:extLst>
          </p:cNvPr>
          <p:cNvSpPr>
            <a:spLocks noGrp="1"/>
          </p:cNvSpPr>
          <p:nvPr>
            <p:ph type="title"/>
          </p:nvPr>
        </p:nvSpPr>
        <p:spPr/>
        <p:txBody>
          <a:bodyPr/>
          <a:lstStyle/>
          <a:p>
            <a:r>
              <a:rPr lang="en-US" dirty="0"/>
              <a:t>[CLIENT] account leadership</a:t>
            </a:r>
          </a:p>
        </p:txBody>
      </p:sp>
      <p:sp>
        <p:nvSpPr>
          <p:cNvPr id="3" name="Slide Number Placeholder 2">
            <a:extLst>
              <a:ext uri="{FF2B5EF4-FFF2-40B4-BE49-F238E27FC236}">
                <a16:creationId xmlns:a16="http://schemas.microsoft.com/office/drawing/2014/main" id="{C08791BD-5BAE-42AB-BDF3-2699FAC39E4A}"/>
              </a:ext>
            </a:extLst>
          </p:cNvPr>
          <p:cNvSpPr>
            <a:spLocks noGrp="1"/>
          </p:cNvSpPr>
          <p:nvPr>
            <p:ph type="sldNum" sz="quarter" idx="4"/>
          </p:nvPr>
        </p:nvSpPr>
        <p:spPr/>
        <p:txBody>
          <a:bodyPr/>
          <a:lstStyle/>
          <a:p>
            <a:fld id="{F1BC30E3-FFE5-4B91-AA19-87A149EBB9EE}" type="slidenum">
              <a:rPr lang="en-US" smtClean="0"/>
              <a:pPr/>
              <a:t>26</a:t>
            </a:fld>
            <a:endParaRPr lang="en-US" dirty="0"/>
          </a:p>
        </p:txBody>
      </p:sp>
      <p:pic>
        <p:nvPicPr>
          <p:cNvPr id="14" name="Picture 13">
            <a:extLst>
              <a:ext uri="{FF2B5EF4-FFF2-40B4-BE49-F238E27FC236}">
                <a16:creationId xmlns:a16="http://schemas.microsoft.com/office/drawing/2014/main" id="{2B8C85DF-5F03-47B2-836E-E721C24B1D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8" t="12634" r="68" b="20699"/>
          <a:stretch/>
        </p:blipFill>
        <p:spPr>
          <a:xfrm>
            <a:off x="408320" y="1154198"/>
            <a:ext cx="923544" cy="923544"/>
          </a:xfrm>
          <a:prstGeom prst="ellipse">
            <a:avLst/>
          </a:prstGeom>
        </p:spPr>
      </p:pic>
      <p:sp>
        <p:nvSpPr>
          <p:cNvPr id="13" name="Rectangle 12">
            <a:extLst>
              <a:ext uri="{FF2B5EF4-FFF2-40B4-BE49-F238E27FC236}">
                <a16:creationId xmlns:a16="http://schemas.microsoft.com/office/drawing/2014/main" id="{38421188-DE75-41AD-B0DB-39A005C3C30A}"/>
              </a:ext>
            </a:extLst>
          </p:cNvPr>
          <p:cNvSpPr/>
          <p:nvPr/>
        </p:nvSpPr>
        <p:spPr bwMode="gray">
          <a:xfrm>
            <a:off x="383301" y="2285319"/>
            <a:ext cx="5227387" cy="3679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2E2E38"/>
                </a:solidFill>
              </a:rPr>
              <a:t>Background</a:t>
            </a:r>
          </a:p>
          <a:p>
            <a:pPr lvl="0" defTabSz="932742">
              <a:spcAft>
                <a:spcPts val="600"/>
              </a:spcAft>
              <a:buClr>
                <a:srgbClr val="FFE600"/>
              </a:buClr>
              <a:buSzPct val="60000"/>
              <a:defRPr/>
            </a:pPr>
            <a:r>
              <a:rPr lang="en-US" sz="900" kern="0" dirty="0">
                <a:solidFill>
                  <a:srgbClr val="2E2E38"/>
                </a:solidFill>
              </a:rPr>
              <a:t>Greg coordinates the services of EY to provide the best support to [CLIENT] and will continue to do so for this important initiative.</a:t>
            </a:r>
          </a:p>
          <a:p>
            <a:pPr lvl="0" defTabSz="932742">
              <a:spcAft>
                <a:spcPts val="600"/>
              </a:spcAft>
              <a:buClr>
                <a:srgbClr val="FFE600"/>
              </a:buClr>
              <a:buSzPct val="60000"/>
              <a:defRPr/>
            </a:pPr>
            <a:r>
              <a:rPr lang="en-US" sz="900" b="1" kern="0" dirty="0">
                <a:solidFill>
                  <a:srgbClr val="2E2E38"/>
                </a:solidFill>
              </a:rPr>
              <a:t>Relevant experience</a:t>
            </a:r>
          </a:p>
          <a:p>
            <a:pPr marL="171450" lvl="0" indent="-171450" defTabSz="932742">
              <a:spcAft>
                <a:spcPts val="600"/>
              </a:spcAft>
              <a:buClr>
                <a:srgbClr val="FFE600"/>
              </a:buClr>
              <a:buSzPct val="60000"/>
              <a:buFont typeface="Arial" panose="020B0604020202020204" pitchFamily="34" charset="0"/>
              <a:buChar char="►"/>
              <a:defRPr/>
            </a:pPr>
            <a:r>
              <a:rPr lang="en-US" sz="900" kern="0" dirty="0">
                <a:solidFill>
                  <a:srgbClr val="2E2E38"/>
                </a:solidFill>
              </a:rPr>
              <a:t>He has worked with [CLIENT] since 2012 and has more than 20 years of business and IT consulting experience, with a focus on risk and large-scale business and IT transformation programs, assisting clients in health systems and health insurance/managed care, including both [CLIENT] and Kindred.</a:t>
            </a:r>
          </a:p>
          <a:p>
            <a:pPr marL="171450" lvl="0" indent="-171450" defTabSz="932742">
              <a:spcAft>
                <a:spcPts val="600"/>
              </a:spcAft>
              <a:buClr>
                <a:srgbClr val="FFE600"/>
              </a:buClr>
              <a:buSzPct val="60000"/>
              <a:buFont typeface="Arial" panose="020B0604020202020204" pitchFamily="34" charset="0"/>
              <a:buChar char="►"/>
              <a:defRPr/>
            </a:pPr>
            <a:r>
              <a:rPr lang="en-US" sz="900" kern="0" dirty="0">
                <a:solidFill>
                  <a:srgbClr val="2E2E38"/>
                </a:solidFill>
              </a:rPr>
              <a:t>His experience with project delivery at [CLIENT] includes working with Internal Audit, Enterprise Information Protection, Information Technology, Procurement, and Strategy &amp; Corporate Development. </a:t>
            </a:r>
          </a:p>
          <a:p>
            <a:pPr marL="171450" lvl="0" indent="-171450" defTabSz="932742">
              <a:spcAft>
                <a:spcPts val="600"/>
              </a:spcAft>
              <a:buClr>
                <a:srgbClr val="FFE600"/>
              </a:buClr>
              <a:buSzPct val="60000"/>
              <a:buFont typeface="Arial" panose="020B0604020202020204" pitchFamily="34" charset="0"/>
              <a:buChar char="►"/>
              <a:defRPr/>
            </a:pPr>
            <a:r>
              <a:rPr lang="en-US" sz="900" kern="0" dirty="0">
                <a:solidFill>
                  <a:srgbClr val="2E2E38"/>
                </a:solidFill>
              </a:rPr>
              <a:t>Greg also serves as Office Managing Partner for Ernst &amp; Young’s Louisville office.</a:t>
            </a:r>
          </a:p>
        </p:txBody>
      </p:sp>
      <p:sp>
        <p:nvSpPr>
          <p:cNvPr id="15" name="Rectangle 14">
            <a:extLst>
              <a:ext uri="{FF2B5EF4-FFF2-40B4-BE49-F238E27FC236}">
                <a16:creationId xmlns:a16="http://schemas.microsoft.com/office/drawing/2014/main" id="{72802716-0822-44CC-A4E1-66ED721977F2}"/>
              </a:ext>
            </a:extLst>
          </p:cNvPr>
          <p:cNvSpPr/>
          <p:nvPr/>
        </p:nvSpPr>
        <p:spPr bwMode="gray">
          <a:xfrm>
            <a:off x="1301750" y="1143347"/>
            <a:ext cx="2695971" cy="920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ctr"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rgbClr val="2E2E38"/>
                </a:solidFill>
              </a:rPr>
              <a:t>Greg Pope</a:t>
            </a:r>
            <a:br>
              <a:rPr lang="en-US" sz="1200" b="1" kern="0" dirty="0">
                <a:solidFill>
                  <a:srgbClr val="2E2E38"/>
                </a:solidFill>
              </a:rPr>
            </a:br>
            <a:r>
              <a:rPr lang="en-US" sz="1050" i="1" kern="0" dirty="0">
                <a:solidFill>
                  <a:srgbClr val="2E2E38"/>
                </a:solidFill>
              </a:rPr>
              <a:t>[CLIENT] Coordinating Partner</a:t>
            </a:r>
          </a:p>
          <a:p>
            <a:pPr lvl="0" defTabSz="932742">
              <a:spcAft>
                <a:spcPts val="600"/>
              </a:spcAft>
              <a:buClr>
                <a:srgbClr val="FFE600"/>
              </a:buClr>
              <a:buSzPct val="60000"/>
              <a:defRPr/>
            </a:pPr>
            <a:r>
              <a:rPr lang="en-US" sz="900" kern="0" dirty="0">
                <a:solidFill>
                  <a:srgbClr val="2E2E38"/>
                </a:solidFill>
              </a:rPr>
              <a:t>greg.pope@ey.com</a:t>
            </a:r>
          </a:p>
        </p:txBody>
      </p:sp>
      <p:pic>
        <p:nvPicPr>
          <p:cNvPr id="12" name="Picture 11">
            <a:extLst>
              <a:ext uri="{FF2B5EF4-FFF2-40B4-BE49-F238E27FC236}">
                <a16:creationId xmlns:a16="http://schemas.microsoft.com/office/drawing/2014/main" id="{F0ED26F9-3748-4531-8E68-45D85480BB17}"/>
              </a:ext>
            </a:extLst>
          </p:cNvPr>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t="8397" b="8397"/>
          <a:stretch/>
        </p:blipFill>
        <p:spPr>
          <a:xfrm>
            <a:off x="6322699" y="1154198"/>
            <a:ext cx="923544" cy="923544"/>
          </a:xfrm>
          <a:prstGeom prst="ellipse">
            <a:avLst/>
          </a:prstGeom>
        </p:spPr>
      </p:pic>
      <p:sp>
        <p:nvSpPr>
          <p:cNvPr id="8" name="Rectangle 7">
            <a:extLst>
              <a:ext uri="{FF2B5EF4-FFF2-40B4-BE49-F238E27FC236}">
                <a16:creationId xmlns:a16="http://schemas.microsoft.com/office/drawing/2014/main" id="{867D7E04-6A02-4201-AEA8-D3E6EEB636DB}"/>
              </a:ext>
            </a:extLst>
          </p:cNvPr>
          <p:cNvSpPr/>
          <p:nvPr/>
        </p:nvSpPr>
        <p:spPr bwMode="gray">
          <a:xfrm>
            <a:off x="7244846" y="1143347"/>
            <a:ext cx="2695971" cy="920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ctr"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rgbClr val="2E2E38"/>
                </a:solidFill>
              </a:rPr>
              <a:t>Abby Johnson</a:t>
            </a:r>
            <a:br>
              <a:rPr lang="en-US" sz="1200" b="1" kern="0" dirty="0">
                <a:solidFill>
                  <a:srgbClr val="2E2E38"/>
                </a:solidFill>
              </a:rPr>
            </a:br>
            <a:r>
              <a:rPr lang="en-US" sz="1050" i="1" kern="0" dirty="0">
                <a:solidFill>
                  <a:srgbClr val="2E2E38"/>
                </a:solidFill>
              </a:rPr>
              <a:t>Health Payer Leader</a:t>
            </a:r>
          </a:p>
          <a:p>
            <a:pPr lvl="0" defTabSz="932742">
              <a:spcAft>
                <a:spcPts val="600"/>
              </a:spcAft>
              <a:buClr>
                <a:srgbClr val="FFE600"/>
              </a:buClr>
              <a:buSzPct val="60000"/>
              <a:defRPr/>
            </a:pPr>
            <a:r>
              <a:rPr lang="en-US" sz="900" kern="0" dirty="0">
                <a:solidFill>
                  <a:srgbClr val="2E2E38"/>
                </a:solidFill>
              </a:rPr>
              <a:t>abby.johnson</a:t>
            </a:r>
            <a:r>
              <a:rPr lang="en-US" sz="900" kern="0" dirty="0">
                <a:solidFill>
                  <a:srgbClr val="000000"/>
                </a:solidFill>
              </a:rPr>
              <a:t>@</a:t>
            </a:r>
            <a:r>
              <a:rPr lang="en-US" sz="900" kern="0" dirty="0">
                <a:solidFill>
                  <a:srgbClr val="2E2E38"/>
                </a:solidFill>
              </a:rPr>
              <a:t>ey.com</a:t>
            </a:r>
          </a:p>
        </p:txBody>
      </p:sp>
      <p:sp>
        <p:nvSpPr>
          <p:cNvPr id="9" name="Rectangle 8">
            <a:extLst>
              <a:ext uri="{FF2B5EF4-FFF2-40B4-BE49-F238E27FC236}">
                <a16:creationId xmlns:a16="http://schemas.microsoft.com/office/drawing/2014/main" id="{F9679443-0423-4F31-80C3-6C9F6375BD25}"/>
              </a:ext>
            </a:extLst>
          </p:cNvPr>
          <p:cNvSpPr/>
          <p:nvPr/>
        </p:nvSpPr>
        <p:spPr bwMode="gray">
          <a:xfrm>
            <a:off x="6324096" y="2292350"/>
            <a:ext cx="5227387" cy="273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2E2E38"/>
                </a:solidFill>
              </a:rPr>
              <a:t>Background</a:t>
            </a:r>
          </a:p>
          <a:p>
            <a:pPr lvl="0" defTabSz="932742">
              <a:spcAft>
                <a:spcPts val="600"/>
              </a:spcAft>
              <a:buClr>
                <a:srgbClr val="FFE600"/>
              </a:buClr>
              <a:buSzPct val="60000"/>
              <a:defRPr/>
            </a:pPr>
            <a:r>
              <a:rPr lang="en-US" sz="900" kern="0" dirty="0">
                <a:solidFill>
                  <a:srgbClr val="2E2E38"/>
                </a:solidFill>
              </a:rPr>
              <a:t>Abby is a Partner in the Health consulting practice. She contributes to a better working world by integrating EY capabilities to drive value to her healthcare clients. She has 17 years of professional services experience spent improving healthcare consumer experience and operational performance. </a:t>
            </a:r>
          </a:p>
          <a:p>
            <a:pPr lvl="0" defTabSz="932742">
              <a:spcAft>
                <a:spcPts val="600"/>
              </a:spcAft>
              <a:buClr>
                <a:srgbClr val="FFE600"/>
              </a:buClr>
              <a:buSzPct val="60000"/>
              <a:defRPr/>
            </a:pPr>
            <a:r>
              <a:rPr lang="en-US" sz="900" b="1" kern="0" dirty="0">
                <a:solidFill>
                  <a:srgbClr val="2E2E38"/>
                </a:solidFill>
              </a:rPr>
              <a:t>Relevant experience</a:t>
            </a:r>
          </a:p>
          <a:p>
            <a:pPr marL="171450" lvl="0" indent="-171450" defTabSz="932742">
              <a:spcAft>
                <a:spcPts val="600"/>
              </a:spcAft>
              <a:buClr>
                <a:srgbClr val="FFE600"/>
              </a:buClr>
              <a:buSzPct val="60000"/>
              <a:buFont typeface="Arial" panose="020B0604020202020204" pitchFamily="34" charset="0"/>
              <a:buChar char="►"/>
              <a:defRPr/>
            </a:pPr>
            <a:r>
              <a:rPr lang="en-US" sz="900" kern="0" dirty="0">
                <a:solidFill>
                  <a:srgbClr val="2E2E38"/>
                </a:solidFill>
              </a:rPr>
              <a:t>Abby’s expertise lies in the analysis and improvement of health plan operational functions, across commercial and government lines of business. </a:t>
            </a:r>
          </a:p>
          <a:p>
            <a:pPr marL="171450" lvl="0" indent="-171450" defTabSz="932742">
              <a:spcAft>
                <a:spcPts val="600"/>
              </a:spcAft>
              <a:buClr>
                <a:srgbClr val="FFE600"/>
              </a:buClr>
              <a:buSzPct val="60000"/>
              <a:buFont typeface="Arial" panose="020B0604020202020204" pitchFamily="34" charset="0"/>
              <a:buChar char="►"/>
              <a:defRPr/>
            </a:pPr>
            <a:r>
              <a:rPr lang="en-US" sz="900" kern="0" dirty="0">
                <a:solidFill>
                  <a:srgbClr val="2E2E38"/>
                </a:solidFill>
              </a:rPr>
              <a:t>Abby has led several efforts to improve consumer and provider experiences working with health plans and their acquired non-insurance business units.</a:t>
            </a:r>
          </a:p>
          <a:p>
            <a:pPr marL="171450" lvl="0" indent="-171450" defTabSz="932742">
              <a:spcAft>
                <a:spcPts val="600"/>
              </a:spcAft>
              <a:buClr>
                <a:srgbClr val="FFE600"/>
              </a:buClr>
              <a:buSzPct val="60000"/>
              <a:buFont typeface="Arial" panose="020B0604020202020204" pitchFamily="34" charset="0"/>
              <a:buChar char="►"/>
              <a:defRPr/>
            </a:pPr>
            <a:r>
              <a:rPr lang="en-US" sz="900" kern="0" dirty="0">
                <a:solidFill>
                  <a:srgbClr val="2E2E38"/>
                </a:solidFill>
              </a:rPr>
              <a:t>Additionally, Abby leads EY’s Payer practice for the Central region, which affords her exposure to health plan strategies for growth, as well as the increasing risk of free market and governmental disruption driven by the untenable increases in the cost of care.</a:t>
            </a:r>
          </a:p>
          <a:p>
            <a:pPr marL="171450" lvl="0" indent="-171450" defTabSz="932742">
              <a:spcAft>
                <a:spcPts val="600"/>
              </a:spcAft>
              <a:buClr>
                <a:srgbClr val="FFE600"/>
              </a:buClr>
              <a:buSzPct val="60000"/>
              <a:buFont typeface="Arial" panose="020B0604020202020204" pitchFamily="34" charset="0"/>
              <a:buChar char="►"/>
              <a:defRPr/>
            </a:pPr>
            <a:r>
              <a:rPr lang="en-US" sz="900" kern="0" dirty="0">
                <a:solidFill>
                  <a:srgbClr val="2E2E38"/>
                </a:solidFill>
              </a:rPr>
              <a:t>Abby is passionate about curating expertise and solutions from across our vast network of global and cross industry teams. She believes this will be increasingly vital to our clients, as the pace and scale of change in health continues to increase exponentially. </a:t>
            </a:r>
          </a:p>
        </p:txBody>
      </p:sp>
    </p:spTree>
    <p:extLst>
      <p:ext uri="{BB962C8B-B14F-4D97-AF65-F5344CB8AC3E}">
        <p14:creationId xmlns:p14="http://schemas.microsoft.com/office/powerpoint/2010/main" val="218054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519A18-EBA3-42BE-96E5-D269BE6F8C13}"/>
              </a:ext>
            </a:extLst>
          </p:cNvPr>
          <p:cNvGraphicFramePr>
            <a:graphicFrameLocks noChangeAspect="1"/>
          </p:cNvGraphicFramePr>
          <p:nvPr>
            <p:custDataLst>
              <p:tags r:id="rId1"/>
            </p:custDataLst>
            <p:extLst>
              <p:ext uri="{D42A27DB-BD31-4B8C-83A1-F6EECF244321}">
                <p14:modId xmlns:p14="http://schemas.microsoft.com/office/powerpoint/2010/main" val="2179242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2B519A18-EBA3-42BE-96E5-D269BE6F8C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8E6242C-1387-494E-A169-1917A41E926E}"/>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sz="2000"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a:extLst>
              <a:ext uri="{FF2B5EF4-FFF2-40B4-BE49-F238E27FC236}">
                <a16:creationId xmlns:a16="http://schemas.microsoft.com/office/drawing/2014/main" id="{4454717B-D6B7-45CB-ADA3-2C441302FC52}"/>
              </a:ext>
            </a:extLst>
          </p:cNvPr>
          <p:cNvSpPr>
            <a:spLocks noGrp="1"/>
          </p:cNvSpPr>
          <p:nvPr>
            <p:ph type="title"/>
          </p:nvPr>
        </p:nvSpPr>
        <p:spPr/>
        <p:txBody>
          <a:bodyPr/>
          <a:lstStyle/>
          <a:p>
            <a:r>
              <a:rPr lang="en-US" dirty="0"/>
              <a:t>Core team members</a:t>
            </a:r>
          </a:p>
        </p:txBody>
      </p:sp>
      <p:sp>
        <p:nvSpPr>
          <p:cNvPr id="3" name="Slide Number Placeholder 2">
            <a:extLst>
              <a:ext uri="{FF2B5EF4-FFF2-40B4-BE49-F238E27FC236}">
                <a16:creationId xmlns:a16="http://schemas.microsoft.com/office/drawing/2014/main" id="{C08791BD-5BAE-42AB-BDF3-2699FAC39E4A}"/>
              </a:ext>
            </a:extLst>
          </p:cNvPr>
          <p:cNvSpPr>
            <a:spLocks noGrp="1"/>
          </p:cNvSpPr>
          <p:nvPr>
            <p:ph type="sldNum" sz="quarter" idx="4"/>
          </p:nvPr>
        </p:nvSpPr>
        <p:spPr/>
        <p:txBody>
          <a:bodyPr/>
          <a:lstStyle/>
          <a:p>
            <a:fld id="{F1BC30E3-FFE5-4B91-AA19-87A149EBB9EE}" type="slidenum">
              <a:rPr lang="en-US" smtClean="0"/>
              <a:pPr/>
              <a:t>27</a:t>
            </a:fld>
            <a:endParaRPr lang="en-US" dirty="0"/>
          </a:p>
        </p:txBody>
      </p:sp>
      <p:sp>
        <p:nvSpPr>
          <p:cNvPr id="6" name="Text Placeholder 3">
            <a:extLst>
              <a:ext uri="{FF2B5EF4-FFF2-40B4-BE49-F238E27FC236}">
                <a16:creationId xmlns:a16="http://schemas.microsoft.com/office/drawing/2014/main" id="{F78DCAAA-A70C-4016-AFA4-45388087E17C}"/>
              </a:ext>
            </a:extLst>
          </p:cNvPr>
          <p:cNvSpPr txBox="1">
            <a:spLocks/>
          </p:cNvSpPr>
          <p:nvPr/>
        </p:nvSpPr>
        <p:spPr>
          <a:xfrm>
            <a:off x="6470650" y="2457450"/>
            <a:ext cx="5727700" cy="2736850"/>
          </a:xfrm>
          <a:prstGeom prst="rect">
            <a:avLst/>
          </a:prstGeom>
        </p:spPr>
        <p:txBody>
          <a:bodyPr vert="horz" lIns="0" tIns="0" rIns="0" bIns="0" rtlCol="0" anchor="t" anchorCtr="0">
            <a:noAutofit/>
          </a:bodyPr>
          <a:lstStyle>
            <a:lvl1pPr marL="177800" indent="-177800"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13" name="Picture 12">
            <a:extLst>
              <a:ext uri="{FF2B5EF4-FFF2-40B4-BE49-F238E27FC236}">
                <a16:creationId xmlns:a16="http://schemas.microsoft.com/office/drawing/2014/main" id="{791470F4-685E-4506-90B4-1DA748F4302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9732" y="958723"/>
            <a:ext cx="923544" cy="923544"/>
          </a:xfrm>
          <a:prstGeom prst="ellipse">
            <a:avLst/>
          </a:prstGeom>
          <a:noFill/>
          <a:ln w="63500" cap="rnd">
            <a:noFill/>
          </a:ln>
          <a:effectLst/>
        </p:spPr>
      </p:pic>
      <p:sp>
        <p:nvSpPr>
          <p:cNvPr id="10" name="Rectangle 9">
            <a:extLst>
              <a:ext uri="{FF2B5EF4-FFF2-40B4-BE49-F238E27FC236}">
                <a16:creationId xmlns:a16="http://schemas.microsoft.com/office/drawing/2014/main" id="{A1EBDA54-FF9D-4252-81F2-863F513A2FFA}"/>
              </a:ext>
            </a:extLst>
          </p:cNvPr>
          <p:cNvSpPr/>
          <p:nvPr/>
        </p:nvSpPr>
        <p:spPr bwMode="gray">
          <a:xfrm>
            <a:off x="4154560" y="1166087"/>
            <a:ext cx="2011680" cy="920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rgbClr val="2E2E38"/>
                </a:solidFill>
              </a:rPr>
              <a:t>Prudence Marasigan</a:t>
            </a:r>
            <a:br>
              <a:rPr lang="en-US" sz="1200" b="1" kern="0" dirty="0">
                <a:solidFill>
                  <a:srgbClr val="2E2E38"/>
                </a:solidFill>
              </a:rPr>
            </a:br>
            <a:r>
              <a:rPr lang="en-US" sz="1050" b="1" kern="0" dirty="0">
                <a:solidFill>
                  <a:srgbClr val="2E2E38"/>
                </a:solidFill>
              </a:rPr>
              <a:t>Engagement Lead</a:t>
            </a:r>
          </a:p>
          <a:p>
            <a:pPr lvl="0" defTabSz="932742">
              <a:spcAft>
                <a:spcPts val="600"/>
              </a:spcAft>
              <a:buClr>
                <a:srgbClr val="FFE600"/>
              </a:buClr>
              <a:buSzPct val="60000"/>
              <a:defRPr/>
            </a:pPr>
            <a:r>
              <a:rPr lang="en-US" sz="900" kern="0" dirty="0">
                <a:solidFill>
                  <a:srgbClr val="2E2E38"/>
                </a:solidFill>
              </a:rPr>
              <a:t>prudence.marasigan@ey.com </a:t>
            </a:r>
          </a:p>
        </p:txBody>
      </p:sp>
      <p:sp>
        <p:nvSpPr>
          <p:cNvPr id="11" name="Rectangle 10">
            <a:extLst>
              <a:ext uri="{FF2B5EF4-FFF2-40B4-BE49-F238E27FC236}">
                <a16:creationId xmlns:a16="http://schemas.microsoft.com/office/drawing/2014/main" id="{ECEA256B-2B46-4E56-BA2C-321EB494B5B8}"/>
              </a:ext>
            </a:extLst>
          </p:cNvPr>
          <p:cNvSpPr/>
          <p:nvPr/>
        </p:nvSpPr>
        <p:spPr bwMode="gray">
          <a:xfrm>
            <a:off x="3289732" y="1927882"/>
            <a:ext cx="2926080" cy="273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2E2E38"/>
                </a:solidFill>
              </a:rPr>
              <a:t>Background</a:t>
            </a:r>
          </a:p>
          <a:p>
            <a:pPr lvl="0" defTabSz="932742">
              <a:spcAft>
                <a:spcPts val="600"/>
              </a:spcAft>
              <a:buClr>
                <a:srgbClr val="FFE600"/>
              </a:buClr>
              <a:buSzPct val="60000"/>
              <a:defRPr/>
            </a:pPr>
            <a:r>
              <a:rPr lang="en-US" sz="900" kern="0" dirty="0">
                <a:solidFill>
                  <a:srgbClr val="2E2E38"/>
                </a:solidFill>
              </a:rPr>
              <a:t>Prudence Marasigan is a senior manager in the Advisory Services practice of Ernst &amp; Young LLP. She brings over15 years of experience in IT, focusing on business continuity Management, IT disaster recovery, and crisis management. Prudence supports clients with their infrastructure and service resiliency. She has presented at several Continuity Insights Management Conferences and has published white papers related to infrastructure recovery leading practices and trends.</a:t>
            </a:r>
          </a:p>
          <a:p>
            <a:pPr lvl="0" defTabSz="932742">
              <a:spcAft>
                <a:spcPts val="500"/>
              </a:spcAft>
              <a:buClr>
                <a:srgbClr val="FFE600"/>
              </a:buClr>
              <a:buSzPct val="60000"/>
              <a:defRPr/>
            </a:pPr>
            <a:r>
              <a:rPr lang="en-US" sz="900" b="1" kern="0" dirty="0">
                <a:solidFill>
                  <a:srgbClr val="2E2E38"/>
                </a:solidFill>
              </a:rPr>
              <a:t>Relevant experience</a:t>
            </a:r>
          </a:p>
          <a:p>
            <a:pPr marL="171450" indent="-171450" defTabSz="932742">
              <a:spcAft>
                <a:spcPts val="500"/>
              </a:spcAft>
              <a:buClr>
                <a:srgbClr val="FFE600"/>
              </a:buClr>
              <a:buSzPct val="60000"/>
              <a:buFont typeface="Arial" panose="020B0604020202020204" pitchFamily="34" charset="0"/>
              <a:buChar char="►"/>
              <a:defRPr/>
            </a:pPr>
            <a:r>
              <a:rPr lang="en-US" sz="900" kern="0" dirty="0">
                <a:solidFill>
                  <a:srgbClr val="2E2E38"/>
                </a:solidFill>
              </a:rPr>
              <a:t>Facilitated a business impact analysis (BIA) for a large Midwest health care provider to define a risk-based prioritization of business processes and a defensible tiering of applications and support the decision-making relating to the allocation of capital and expense dollars for implementing disaster recovery strategies and data center design for their IT department.</a:t>
            </a:r>
          </a:p>
          <a:p>
            <a:pPr marL="171450" lvl="0" indent="-171450" defTabSz="932742">
              <a:spcAft>
                <a:spcPts val="500"/>
              </a:spcAft>
              <a:buClr>
                <a:srgbClr val="FFE600"/>
              </a:buClr>
              <a:buSzPct val="60000"/>
              <a:buFont typeface="Arial" panose="020B0604020202020204" pitchFamily="34" charset="0"/>
              <a:buChar char="►"/>
              <a:defRPr/>
            </a:pPr>
            <a:r>
              <a:rPr lang="en-US" sz="900" kern="0" dirty="0">
                <a:solidFill>
                  <a:schemeClr val="bg1"/>
                </a:solidFill>
              </a:rPr>
              <a:t>Performed BIA-lite at a large telecommunication service company to understand critical business processes for two key products. Collected the dependency information on the people, locations, vendors, and technologies to define the service delivery and service assurance critical path. Developed the product level business continuity and disaster recovery plans for responding to large scale disasters and defined tabletop scenario narratives for validating the plans. </a:t>
            </a:r>
          </a:p>
        </p:txBody>
      </p:sp>
      <p:sp>
        <p:nvSpPr>
          <p:cNvPr id="12" name="Rectangle 11">
            <a:extLst>
              <a:ext uri="{FF2B5EF4-FFF2-40B4-BE49-F238E27FC236}">
                <a16:creationId xmlns:a16="http://schemas.microsoft.com/office/drawing/2014/main" id="{FAF94F59-EB5F-482C-9BD4-7A0421E28B31}"/>
              </a:ext>
            </a:extLst>
          </p:cNvPr>
          <p:cNvSpPr/>
          <p:nvPr/>
        </p:nvSpPr>
        <p:spPr bwMode="gray">
          <a:xfrm>
            <a:off x="343680" y="1927882"/>
            <a:ext cx="2926080" cy="44463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R="0" lvl="0" defTabSz="932742" eaLnBrk="1" fontAlgn="auto" latinLnBrk="0" hangingPunct="1">
              <a:lnSpc>
                <a:spcPct val="100000"/>
              </a:lnSpc>
              <a:spcBef>
                <a:spcPts val="0"/>
              </a:spcBef>
              <a:spcAft>
                <a:spcPts val="600"/>
              </a:spcAft>
              <a:buClr>
                <a:srgbClr val="FFE600"/>
              </a:buClr>
              <a:buSzPct val="60000"/>
              <a:tabLst/>
              <a:defRPr/>
            </a:pPr>
            <a:r>
              <a:rPr lang="en-US" sz="900" b="1" kern="0" dirty="0">
                <a:solidFill>
                  <a:schemeClr val="bg1"/>
                </a:solidFill>
              </a:rPr>
              <a:t>Background</a:t>
            </a:r>
          </a:p>
          <a:p>
            <a:pPr>
              <a:spcAft>
                <a:spcPts val="600"/>
              </a:spcAft>
            </a:pPr>
            <a:r>
              <a:rPr lang="en-US" sz="900" dirty="0">
                <a:solidFill>
                  <a:srgbClr val="000000"/>
                </a:solidFill>
                <a:cs typeface="Times New Roman" panose="02020603050405020304" pitchFamily="18" charset="0"/>
              </a:rPr>
              <a:t>Amr is the </a:t>
            </a:r>
            <a:r>
              <a:rPr lang="en-GB" sz="900" dirty="0">
                <a:solidFill>
                  <a:srgbClr val="000000"/>
                </a:solidFill>
                <a:cs typeface="Times New Roman" panose="02020603050405020304" pitchFamily="18" charset="0"/>
              </a:rPr>
              <a:t>Infrastructure and Service Resiliency Practice Lead of Ernst &amp; Young LLC. </a:t>
            </a:r>
            <a:r>
              <a:rPr lang="en-US" sz="900" dirty="0">
                <a:solidFill>
                  <a:srgbClr val="000000"/>
                </a:solidFill>
                <a:cs typeface="Times New Roman" panose="02020603050405020304" pitchFamily="18" charset="0"/>
              </a:rPr>
              <a:t>He brings over 25 years’ experience in business resiliency and information technology with an emphasis around business operation recovery, infrastructure strategy, modernization, and technology architecture solutions. Amr and his team focuses on leading practices for business continuity, disaster recovery, and crisis management services.</a:t>
            </a:r>
            <a:endParaRPr lang="en-US" sz="900" b="1" kern="0" dirty="0">
              <a:solidFill>
                <a:srgbClr val="2E2E38"/>
              </a:solidFill>
            </a:endParaRPr>
          </a:p>
          <a:p>
            <a:pPr marL="2286" lvl="1" defTabSz="932742">
              <a:spcAft>
                <a:spcPts val="600"/>
              </a:spcAft>
              <a:buClr>
                <a:srgbClr val="FFE600"/>
              </a:buClr>
              <a:buSzPct val="60000"/>
              <a:defRPr/>
            </a:pPr>
            <a:r>
              <a:rPr lang="en-US" sz="900" kern="0" dirty="0">
                <a:solidFill>
                  <a:schemeClr val="bg1"/>
                </a:solidFill>
              </a:rPr>
              <a:t>Amr and his team focus on leading practices for:</a:t>
            </a:r>
          </a:p>
          <a:p>
            <a:pPr marL="173736" lvl="1" indent="-171450" defTabSz="932742">
              <a:spcAft>
                <a:spcPts val="600"/>
              </a:spcAft>
              <a:buClr>
                <a:srgbClr val="FFE600"/>
              </a:buClr>
              <a:buSzPct val="60000"/>
              <a:buFont typeface="Arial" panose="020B0604020202020204" pitchFamily="34" charset="0"/>
              <a:buChar char="►"/>
              <a:defRPr/>
            </a:pPr>
            <a:r>
              <a:rPr lang="en-US" sz="900" kern="0" dirty="0">
                <a:solidFill>
                  <a:schemeClr val="bg1"/>
                </a:solidFill>
              </a:rPr>
              <a:t>Crisis management, business continuity, business and operation recovery, integrated incident management and disaster recovery;</a:t>
            </a:r>
          </a:p>
          <a:p>
            <a:pPr marL="173736" lvl="1" indent="-171450" defTabSz="932742">
              <a:spcAft>
                <a:spcPts val="600"/>
              </a:spcAft>
              <a:buClr>
                <a:srgbClr val="FFE600"/>
              </a:buClr>
              <a:buSzPct val="60000"/>
              <a:buFont typeface="Arial" panose="020B0604020202020204" pitchFamily="34" charset="0"/>
              <a:buChar char="►"/>
              <a:defRPr/>
            </a:pPr>
            <a:r>
              <a:rPr lang="en-US" sz="900" kern="0" dirty="0">
                <a:solidFill>
                  <a:schemeClr val="bg1"/>
                </a:solidFill>
              </a:rPr>
              <a:t>Data center modernization (e.g., technology platforms, public and private cloud, software-defined, workload mobility, etc.);</a:t>
            </a:r>
          </a:p>
          <a:p>
            <a:pPr marL="173736" lvl="1" indent="-171450" defTabSz="932742">
              <a:spcAft>
                <a:spcPts val="600"/>
              </a:spcAft>
              <a:buClr>
                <a:srgbClr val="FFE600"/>
              </a:buClr>
              <a:buSzPct val="60000"/>
              <a:buFont typeface="Arial" panose="020B0604020202020204" pitchFamily="34" charset="0"/>
              <a:buChar char="►"/>
              <a:defRPr/>
            </a:pPr>
            <a:r>
              <a:rPr lang="en-US" sz="900" kern="0" dirty="0">
                <a:solidFill>
                  <a:schemeClr val="bg1"/>
                </a:solidFill>
              </a:rPr>
              <a:t>Intent-Based Networking (e.g., network transport services, zoning and segmentation, traffic engineering and service differentiation, collaboration services, inter-cloud connectivity, etc.); and</a:t>
            </a:r>
          </a:p>
          <a:p>
            <a:pPr marL="2286" lvl="1" defTabSz="932742">
              <a:spcAft>
                <a:spcPts val="600"/>
              </a:spcAft>
              <a:buClr>
                <a:srgbClr val="FFE600"/>
              </a:buClr>
              <a:buSzPct val="60000"/>
              <a:defRPr/>
            </a:pPr>
            <a:r>
              <a:rPr lang="en-US" sz="900" kern="0" dirty="0">
                <a:solidFill>
                  <a:schemeClr val="bg1"/>
                </a:solidFill>
              </a:rPr>
              <a:t>Amr is a frequent speaker regarding business resiliency, emerging technologies, data center solutions, infrastructure application resiliency, and network security architecture. He has presented at industry events such as Continuity Insights, FS-ISAC, Dell/EMC World, FutureNet and others.</a:t>
            </a:r>
          </a:p>
        </p:txBody>
      </p:sp>
      <p:sp>
        <p:nvSpPr>
          <p:cNvPr id="14" name="Rectangle 13">
            <a:extLst>
              <a:ext uri="{FF2B5EF4-FFF2-40B4-BE49-F238E27FC236}">
                <a16:creationId xmlns:a16="http://schemas.microsoft.com/office/drawing/2014/main" id="{BC517886-1FF6-4EC9-AD77-02BAF49BB5F2}"/>
              </a:ext>
            </a:extLst>
          </p:cNvPr>
          <p:cNvSpPr/>
          <p:nvPr/>
        </p:nvSpPr>
        <p:spPr bwMode="gray">
          <a:xfrm>
            <a:off x="1200359" y="1166087"/>
            <a:ext cx="2011680" cy="9180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chemeClr val="bg1"/>
                </a:solidFill>
              </a:rPr>
              <a:t>Amr Ahmed</a:t>
            </a:r>
            <a:br>
              <a:rPr lang="en-US" sz="1200" b="1" kern="0" dirty="0">
                <a:solidFill>
                  <a:schemeClr val="bg1"/>
                </a:solidFill>
              </a:rPr>
            </a:br>
            <a:r>
              <a:rPr lang="en-US" sz="1050" b="1" kern="0" dirty="0">
                <a:solidFill>
                  <a:schemeClr val="bg1"/>
                </a:solidFill>
              </a:rPr>
              <a:t>Engagement Executive</a:t>
            </a:r>
          </a:p>
          <a:p>
            <a:pPr lvl="0" defTabSz="932742">
              <a:spcAft>
                <a:spcPts val="600"/>
              </a:spcAft>
              <a:buClr>
                <a:srgbClr val="FFE600"/>
              </a:buClr>
              <a:buSzPct val="60000"/>
              <a:defRPr/>
            </a:pPr>
            <a:r>
              <a:rPr lang="en-US" sz="900" kern="0" dirty="0">
                <a:solidFill>
                  <a:schemeClr val="bg1"/>
                </a:solidFill>
              </a:rPr>
              <a:t>amr.ahmed@ey.com </a:t>
            </a:r>
          </a:p>
        </p:txBody>
      </p:sp>
      <p:pic>
        <p:nvPicPr>
          <p:cNvPr id="19" name="Picture 18" descr="Ahmed_Amr_0256 BW">
            <a:extLst>
              <a:ext uri="{FF2B5EF4-FFF2-40B4-BE49-F238E27FC236}">
                <a16:creationId xmlns:a16="http://schemas.microsoft.com/office/drawing/2014/main" id="{F7EBBAC7-58A3-4524-8A84-BC6A9449516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735" t="11" r="-12" b="22715"/>
          <a:stretch/>
        </p:blipFill>
        <p:spPr bwMode="auto">
          <a:xfrm>
            <a:off x="343680" y="970932"/>
            <a:ext cx="923544" cy="923544"/>
          </a:xfrm>
          <a:prstGeom prst="ellipse">
            <a:avLst/>
          </a:prstGeom>
          <a:noFill/>
          <a:ln w="63500" cap="rnd">
            <a:noFill/>
          </a:ln>
          <a:effectLst/>
        </p:spPr>
      </p:pic>
      <p:sp>
        <p:nvSpPr>
          <p:cNvPr id="16" name="Rectangle 15">
            <a:extLst>
              <a:ext uri="{FF2B5EF4-FFF2-40B4-BE49-F238E27FC236}">
                <a16:creationId xmlns:a16="http://schemas.microsoft.com/office/drawing/2014/main" id="{2DC21EB3-9C7D-4228-9904-43913AE1EBB7}"/>
              </a:ext>
            </a:extLst>
          </p:cNvPr>
          <p:cNvSpPr/>
          <p:nvPr/>
        </p:nvSpPr>
        <p:spPr bwMode="gray">
          <a:xfrm>
            <a:off x="6235784" y="1927882"/>
            <a:ext cx="2926080" cy="3679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000000"/>
                </a:solidFill>
              </a:rPr>
              <a:t>Background</a:t>
            </a:r>
          </a:p>
          <a:p>
            <a:pPr defTabSz="932742">
              <a:spcAft>
                <a:spcPts val="600"/>
              </a:spcAft>
              <a:buClr>
                <a:srgbClr val="FFE600"/>
              </a:buClr>
              <a:buSzPct val="60000"/>
              <a:defRPr/>
            </a:pPr>
            <a:r>
              <a:rPr lang="en-US" sz="900" kern="0" dirty="0">
                <a:solidFill>
                  <a:srgbClr val="2E2E38"/>
                </a:solidFill>
              </a:rPr>
              <a:t>Alex is a manager in the Advisory Services practice of Ernst &amp; Young LLP. Alex has 10 years of experience in providing guidance on governance and framework, business impact analysis, business continuity planning, risk assessment, crisis management planning, disaster recovery planning, and business continuity training and awareness. He focuses on projects involving business continuity management, and disaster recovery management as well as technology transformation.</a:t>
            </a:r>
          </a:p>
          <a:p>
            <a:pPr lvl="0" defTabSz="932742">
              <a:spcAft>
                <a:spcPts val="600"/>
              </a:spcAft>
              <a:buClr>
                <a:srgbClr val="FFE600"/>
              </a:buClr>
              <a:buSzPct val="60000"/>
              <a:defRPr/>
            </a:pPr>
            <a:r>
              <a:rPr lang="en-US" sz="900" b="1" kern="0" dirty="0">
                <a:solidFill>
                  <a:srgbClr val="000000"/>
                </a:solidFill>
              </a:rPr>
              <a:t>Relevant experience</a:t>
            </a:r>
            <a:endParaRPr lang="en-US" sz="900" kern="0" dirty="0">
              <a:solidFill>
                <a:srgbClr val="2E2E38"/>
              </a:solidFill>
            </a:endParaRPr>
          </a:p>
          <a:p>
            <a:pPr marL="173736" lvl="0" indent="-171450" defTabSz="932742">
              <a:spcAft>
                <a:spcPts val="600"/>
              </a:spcAft>
              <a:buClr>
                <a:srgbClr val="FFE600"/>
              </a:buClr>
              <a:buSzPct val="60000"/>
              <a:buFont typeface="Arial" panose="020B0604020202020204" pitchFamily="34" charset="0"/>
              <a:buChar char="►"/>
              <a:defRPr/>
            </a:pPr>
            <a:r>
              <a:rPr lang="en-US" sz="900" dirty="0">
                <a:solidFill>
                  <a:srgbClr val="000000"/>
                </a:solidFill>
                <a:latin typeface="EYInterstate Light" panose="02000506000000020004" pitchFamily="2" charset="0"/>
                <a:cs typeface="Arial"/>
              </a:rPr>
              <a:t>Performed business impact analyses (BIAs) for multiple clients to help management identify critical business processes, recovery requirements, recovery time objectives (RTOs) and recovery point objectives (RPOs), and to determine potential financial and operational impacts if recovery times are not met.</a:t>
            </a:r>
          </a:p>
          <a:p>
            <a:pPr marL="173736" lvl="0" indent="-171450" defTabSz="932742">
              <a:spcAft>
                <a:spcPts val="600"/>
              </a:spcAft>
              <a:buClr>
                <a:srgbClr val="FFE600"/>
              </a:buClr>
              <a:buSzPct val="60000"/>
              <a:buFont typeface="Arial" panose="020B0604020202020204" pitchFamily="34" charset="0"/>
              <a:buChar char="►"/>
              <a:defRPr/>
            </a:pPr>
            <a:r>
              <a:rPr lang="en-US" sz="900" dirty="0">
                <a:solidFill>
                  <a:srgbClr val="000000"/>
                </a:solidFill>
                <a:cs typeface="Arial"/>
              </a:rPr>
              <a:t>Performed variance analysis to identify and possible gaps between bustiness needs and technology/process recovery capabilities.</a:t>
            </a:r>
          </a:p>
          <a:p>
            <a:pPr marL="173736" lvl="0" indent="-171450" defTabSz="932742">
              <a:spcAft>
                <a:spcPts val="600"/>
              </a:spcAft>
              <a:buClr>
                <a:srgbClr val="FFE600"/>
              </a:buClr>
              <a:buSzPct val="60000"/>
              <a:buFont typeface="Arial" panose="020B0604020202020204" pitchFamily="34" charset="0"/>
              <a:buChar char="►"/>
              <a:defRPr/>
            </a:pPr>
            <a:r>
              <a:rPr lang="en-US" sz="900" dirty="0">
                <a:solidFill>
                  <a:srgbClr val="000000"/>
                </a:solidFill>
                <a:cs typeface="Arial"/>
              </a:rPr>
              <a:t>Developed training and awareness materials for client’s business continuity program.</a:t>
            </a:r>
          </a:p>
          <a:p>
            <a:pPr marL="173736" lvl="0" indent="-171450" defTabSz="932742">
              <a:spcAft>
                <a:spcPts val="600"/>
              </a:spcAft>
              <a:buClr>
                <a:srgbClr val="FFE600"/>
              </a:buClr>
              <a:buSzPct val="60000"/>
              <a:buFont typeface="Arial" panose="020B0604020202020204" pitchFamily="34" charset="0"/>
              <a:buChar char="►"/>
              <a:defRPr/>
            </a:pPr>
            <a:r>
              <a:rPr lang="en-US" sz="900" dirty="0">
                <a:solidFill>
                  <a:srgbClr val="000000"/>
                </a:solidFill>
                <a:cs typeface="Arial"/>
              </a:rPr>
              <a:t>Assisted with scoping client’s five core asset classes into tiered priorities and performed risk assessments to understand the potential risks, threats, and likelihoods of impact for the highest risk assets.</a:t>
            </a:r>
          </a:p>
          <a:p>
            <a:pPr marL="2286" lvl="0" defTabSz="932742">
              <a:spcAft>
                <a:spcPts val="600"/>
              </a:spcAft>
              <a:buClr>
                <a:srgbClr val="FFE600"/>
              </a:buClr>
              <a:buSzPct val="60000"/>
              <a:defRPr/>
            </a:pPr>
            <a:endParaRPr lang="en-US" altLang="ja-JP" sz="900" dirty="0">
              <a:solidFill>
                <a:schemeClr val="bg1"/>
              </a:solidFill>
              <a:latin typeface="EYInterstate Light" panose="02000506000000020004" pitchFamily="2" charset="0"/>
            </a:endParaRPr>
          </a:p>
          <a:p>
            <a:pPr defTabSz="932742">
              <a:spcAft>
                <a:spcPts val="600"/>
              </a:spcAft>
              <a:buClr>
                <a:srgbClr val="FFE600"/>
              </a:buClr>
              <a:buSzPct val="60000"/>
              <a:defRPr/>
            </a:pPr>
            <a:endParaRPr lang="en-US" sz="900" dirty="0">
              <a:solidFill>
                <a:srgbClr val="0A0A0A"/>
              </a:solidFill>
              <a:latin typeface="EYInterstate Light" pitchFamily="2" charset="0"/>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000000"/>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000000"/>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000000"/>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000000"/>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000000"/>
              </a:solidFill>
            </a:endParaRPr>
          </a:p>
        </p:txBody>
      </p:sp>
      <p:pic>
        <p:nvPicPr>
          <p:cNvPr id="7" name="Picture 6">
            <a:extLst>
              <a:ext uri="{FF2B5EF4-FFF2-40B4-BE49-F238E27FC236}">
                <a16:creationId xmlns:a16="http://schemas.microsoft.com/office/drawing/2014/main" id="{D9EDF898-3191-49EC-BF3A-C1E51597436A}"/>
              </a:ext>
            </a:extLst>
          </p:cNvPr>
          <p:cNvPicPr>
            <a:picLocks noChangeAspect="1"/>
          </p:cNvPicPr>
          <p:nvPr/>
        </p:nvPicPr>
        <p:blipFill>
          <a:blip r:embed="rId8"/>
          <a:stretch>
            <a:fillRect/>
          </a:stretch>
        </p:blipFill>
        <p:spPr>
          <a:xfrm>
            <a:off x="6235784" y="926977"/>
            <a:ext cx="920576" cy="926672"/>
          </a:xfrm>
          <a:prstGeom prst="rect">
            <a:avLst/>
          </a:prstGeom>
          <a:noFill/>
        </p:spPr>
      </p:pic>
      <p:sp>
        <p:nvSpPr>
          <p:cNvPr id="21" name="Rectangle 20">
            <a:extLst>
              <a:ext uri="{FF2B5EF4-FFF2-40B4-BE49-F238E27FC236}">
                <a16:creationId xmlns:a16="http://schemas.microsoft.com/office/drawing/2014/main" id="{9B3D5DB7-88FD-4919-BA2A-3023BD294335}"/>
              </a:ext>
            </a:extLst>
          </p:cNvPr>
          <p:cNvSpPr/>
          <p:nvPr/>
        </p:nvSpPr>
        <p:spPr bwMode="gray">
          <a:xfrm>
            <a:off x="7107091" y="1166087"/>
            <a:ext cx="2011680" cy="920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rgbClr val="2E2E38"/>
                </a:solidFill>
              </a:rPr>
              <a:t>Alex Connor</a:t>
            </a:r>
            <a:br>
              <a:rPr lang="en-US" sz="1200" b="1" kern="0" dirty="0">
                <a:solidFill>
                  <a:srgbClr val="2E2E38"/>
                </a:solidFill>
              </a:rPr>
            </a:br>
            <a:r>
              <a:rPr lang="en-US" sz="1050" b="1" kern="0" dirty="0">
                <a:solidFill>
                  <a:srgbClr val="2E2E38"/>
                </a:solidFill>
              </a:rPr>
              <a:t>Engagement Manager</a:t>
            </a:r>
          </a:p>
          <a:p>
            <a:pPr lvl="0" defTabSz="932742">
              <a:spcAft>
                <a:spcPts val="600"/>
              </a:spcAft>
              <a:buClr>
                <a:srgbClr val="FFE600"/>
              </a:buClr>
              <a:buSzPct val="60000"/>
              <a:defRPr/>
            </a:pPr>
            <a:r>
              <a:rPr lang="en-US" sz="900" kern="0" dirty="0">
                <a:solidFill>
                  <a:srgbClr val="2E2E38"/>
                </a:solidFill>
              </a:rPr>
              <a:t>alex.connor@ey.com</a:t>
            </a:r>
          </a:p>
        </p:txBody>
      </p:sp>
      <p:sp>
        <p:nvSpPr>
          <p:cNvPr id="20" name="Rectangle 19">
            <a:extLst>
              <a:ext uri="{FF2B5EF4-FFF2-40B4-BE49-F238E27FC236}">
                <a16:creationId xmlns:a16="http://schemas.microsoft.com/office/drawing/2014/main" id="{86F6787D-C870-487F-868B-479C14CBC21B}"/>
              </a:ext>
            </a:extLst>
          </p:cNvPr>
          <p:cNvSpPr/>
          <p:nvPr/>
        </p:nvSpPr>
        <p:spPr bwMode="gray">
          <a:xfrm>
            <a:off x="9181837" y="1927882"/>
            <a:ext cx="2926080" cy="3443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chemeClr val="bg2"/>
                </a:solidFill>
              </a:rPr>
              <a:t>Background</a:t>
            </a:r>
          </a:p>
          <a:p>
            <a:pPr defTabSz="932742">
              <a:spcAft>
                <a:spcPts val="600"/>
              </a:spcAft>
              <a:buClr>
                <a:srgbClr val="FFE600"/>
              </a:buClr>
              <a:buSzPct val="60000"/>
              <a:defRPr/>
            </a:pPr>
            <a:r>
              <a:rPr lang="en-US" sz="900" kern="0" dirty="0">
                <a:solidFill>
                  <a:srgbClr val="2E2E38"/>
                </a:solidFill>
              </a:rPr>
              <a:t>Nicole is a senior in the Advisory Services practice of Ernst &amp; Young LLP. She has over four years of experience providing guidance on risk assessments, business impact analyses, tabletop exercises and business continuity planning. Nicole has helped clients in determining the impact of critical processes breaking down during a business disruption by conducting annual business impact analysis across their business units.</a:t>
            </a:r>
            <a:endParaRPr lang="en-US" sz="900" kern="0" dirty="0">
              <a:solidFill>
                <a:schemeClr val="bg2"/>
              </a:solidFill>
            </a:endParaRPr>
          </a:p>
          <a:p>
            <a:pPr lvl="0" defTabSz="932742">
              <a:spcAft>
                <a:spcPts val="600"/>
              </a:spcAft>
              <a:buClr>
                <a:srgbClr val="FFE600"/>
              </a:buClr>
              <a:buSzPct val="60000"/>
              <a:defRPr/>
            </a:pPr>
            <a:r>
              <a:rPr lang="en-US" sz="900" b="1" kern="0" dirty="0">
                <a:solidFill>
                  <a:schemeClr val="bg2"/>
                </a:solidFill>
              </a:rPr>
              <a:t>Relevant experience</a:t>
            </a:r>
            <a:endParaRPr lang="en-US" sz="900" dirty="0">
              <a:solidFill>
                <a:srgbClr val="000000"/>
              </a:solidFill>
              <a:cs typeface="Arial"/>
            </a:endParaRPr>
          </a:p>
          <a:p>
            <a:pPr marL="173736" lvl="0" indent="-171450" defTabSz="932742">
              <a:spcAft>
                <a:spcPts val="600"/>
              </a:spcAft>
              <a:buClr>
                <a:srgbClr val="FFE600"/>
              </a:buClr>
              <a:buSzPct val="60000"/>
              <a:buFont typeface="Arial" panose="020B0604020202020204" pitchFamily="34" charset="0"/>
              <a:buChar char="►"/>
              <a:defRPr/>
            </a:pPr>
            <a:r>
              <a:rPr lang="en-US" sz="900" kern="0" dirty="0">
                <a:solidFill>
                  <a:srgbClr val="2E2E38"/>
                </a:solidFill>
              </a:rPr>
              <a:t>Facilitated business impact analysis (BIA) project kick-off meetings for a major pharmaceutical company, and conducted dozens of BIA sessions with multiple departments. The BIAs identified and defined essential processes and their supporting applications, team members, processes, and other dependencies. These were then used as the foundation of business continuity planning efforts and department plan exercises.</a:t>
            </a:r>
          </a:p>
          <a:p>
            <a:pPr marL="171450" lvl="0" indent="-171450" defTabSz="932742">
              <a:spcAft>
                <a:spcPts val="600"/>
              </a:spcAft>
              <a:buClr>
                <a:srgbClr val="FFE600"/>
              </a:buClr>
              <a:buSzPct val="60000"/>
              <a:buFont typeface="Arial" panose="020B0604020202020204" pitchFamily="34" charset="0"/>
              <a:buChar char="►"/>
              <a:defRPr/>
            </a:pPr>
            <a:r>
              <a:rPr lang="en-US" sz="900" kern="0" dirty="0">
                <a:solidFill>
                  <a:srgbClr val="2E2E38"/>
                </a:solidFill>
              </a:rPr>
              <a:t>Conducted a IT recovery gap analysis, developed program governance and framework documentation, as well as pilot BCPs and DRPs, conducted tabletop exercises to establish a BCM/DRM program, and assess applications for cloud fit for a state mass transportation agency.</a:t>
            </a:r>
          </a:p>
          <a:p>
            <a:pPr marL="173736" lvl="0" indent="-171450" defTabSz="932742">
              <a:spcAft>
                <a:spcPts val="600"/>
              </a:spcAft>
              <a:buClr>
                <a:srgbClr val="FFE600"/>
              </a:buClr>
              <a:buSzPct val="60000"/>
              <a:buFont typeface="Arial" panose="020B0604020202020204" pitchFamily="34" charset="0"/>
              <a:buChar char="►"/>
              <a:defRPr/>
            </a:pPr>
            <a:endParaRPr lang="en-US" sz="900" dirty="0">
              <a:solidFill>
                <a:srgbClr val="000000"/>
              </a:solidFill>
              <a:cs typeface="Arial"/>
            </a:endParaRPr>
          </a:p>
          <a:p>
            <a:pPr marL="342900" lvl="0" indent="-171450" defTabSz="932742">
              <a:spcAft>
                <a:spcPts val="600"/>
              </a:spcAft>
              <a:buClr>
                <a:srgbClr val="FFE600"/>
              </a:buClr>
              <a:buSzPct val="60000"/>
              <a:buFont typeface="Arial" panose="020B0604020202020204" pitchFamily="34" charset="0"/>
              <a:buChar char="►"/>
              <a:defRPr/>
            </a:pPr>
            <a:endParaRPr lang="en-US" sz="900" kern="0" dirty="0">
              <a:solidFill>
                <a:schemeClr val="bg2"/>
              </a:solidFill>
            </a:endParaRPr>
          </a:p>
        </p:txBody>
      </p:sp>
      <p:pic>
        <p:nvPicPr>
          <p:cNvPr id="9" name="Picture 8">
            <a:extLst>
              <a:ext uri="{FF2B5EF4-FFF2-40B4-BE49-F238E27FC236}">
                <a16:creationId xmlns:a16="http://schemas.microsoft.com/office/drawing/2014/main" id="{4E741695-01A5-4C6B-8C3C-611E052B716F}"/>
              </a:ext>
            </a:extLst>
          </p:cNvPr>
          <p:cNvPicPr>
            <a:picLocks noChangeAspect="1"/>
          </p:cNvPicPr>
          <p:nvPr/>
        </p:nvPicPr>
        <p:blipFill>
          <a:blip r:embed="rId9"/>
          <a:stretch>
            <a:fillRect/>
          </a:stretch>
        </p:blipFill>
        <p:spPr>
          <a:xfrm>
            <a:off x="9181837" y="928521"/>
            <a:ext cx="920576" cy="926672"/>
          </a:xfrm>
          <a:prstGeom prst="rect">
            <a:avLst/>
          </a:prstGeom>
          <a:noFill/>
        </p:spPr>
      </p:pic>
      <p:sp>
        <p:nvSpPr>
          <p:cNvPr id="23" name="Rectangle 22">
            <a:extLst>
              <a:ext uri="{FF2B5EF4-FFF2-40B4-BE49-F238E27FC236}">
                <a16:creationId xmlns:a16="http://schemas.microsoft.com/office/drawing/2014/main" id="{5837E0A7-1EE9-4CC3-9354-491C8A6044B0}"/>
              </a:ext>
            </a:extLst>
          </p:cNvPr>
          <p:cNvSpPr/>
          <p:nvPr/>
        </p:nvSpPr>
        <p:spPr bwMode="gray">
          <a:xfrm>
            <a:off x="10030862" y="1166087"/>
            <a:ext cx="2011680" cy="920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chemeClr val="bg2"/>
                </a:solidFill>
              </a:rPr>
              <a:t>Nicole M. Brothers</a:t>
            </a:r>
            <a:br>
              <a:rPr lang="en-US" sz="1200" b="1" kern="0" dirty="0">
                <a:solidFill>
                  <a:schemeClr val="bg2"/>
                </a:solidFill>
              </a:rPr>
            </a:br>
            <a:r>
              <a:rPr lang="en-US" sz="1050" b="1" kern="0" dirty="0">
                <a:solidFill>
                  <a:schemeClr val="bg2"/>
                </a:solidFill>
              </a:rPr>
              <a:t>Engagement</a:t>
            </a:r>
            <a:r>
              <a:rPr lang="en-US" sz="1200" b="1" kern="0" dirty="0">
                <a:solidFill>
                  <a:schemeClr val="bg2"/>
                </a:solidFill>
              </a:rPr>
              <a:t> </a:t>
            </a:r>
            <a:r>
              <a:rPr lang="en-US" sz="1050" b="1" kern="0" dirty="0">
                <a:solidFill>
                  <a:schemeClr val="bg2"/>
                </a:solidFill>
              </a:rPr>
              <a:t>Analyst</a:t>
            </a:r>
          </a:p>
          <a:p>
            <a:pPr lvl="0" defTabSz="932742">
              <a:spcAft>
                <a:spcPts val="600"/>
              </a:spcAft>
              <a:buClr>
                <a:srgbClr val="FFE600"/>
              </a:buClr>
              <a:buSzPct val="60000"/>
              <a:defRPr/>
            </a:pPr>
            <a:r>
              <a:rPr lang="en-US" sz="900" kern="0" dirty="0">
                <a:solidFill>
                  <a:schemeClr val="bg2"/>
                </a:solidFill>
              </a:rPr>
              <a:t>nicole.m.brothers@ey.com</a:t>
            </a:r>
          </a:p>
        </p:txBody>
      </p:sp>
    </p:spTree>
    <p:extLst>
      <p:ext uri="{BB962C8B-B14F-4D97-AF65-F5344CB8AC3E}">
        <p14:creationId xmlns:p14="http://schemas.microsoft.com/office/powerpoint/2010/main" val="2031538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0632859-A980-4820-9E71-37AF4C204DA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00632859-A980-4820-9E71-37AF4C204D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895BBBC-D875-44EA-A766-EDC9493FEE80}"/>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sz="2000"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a:extLst>
              <a:ext uri="{FF2B5EF4-FFF2-40B4-BE49-F238E27FC236}">
                <a16:creationId xmlns:a16="http://schemas.microsoft.com/office/drawing/2014/main" id="{4454717B-D6B7-45CB-ADA3-2C441302FC52}"/>
              </a:ext>
            </a:extLst>
          </p:cNvPr>
          <p:cNvSpPr>
            <a:spLocks noGrp="1"/>
          </p:cNvSpPr>
          <p:nvPr>
            <p:ph type="title"/>
          </p:nvPr>
        </p:nvSpPr>
        <p:spPr/>
        <p:txBody>
          <a:bodyPr/>
          <a:lstStyle/>
          <a:p>
            <a:r>
              <a:rPr lang="en-US" dirty="0"/>
              <a:t>Subject-matter resources</a:t>
            </a:r>
          </a:p>
        </p:txBody>
      </p:sp>
      <p:sp>
        <p:nvSpPr>
          <p:cNvPr id="3" name="Slide Number Placeholder 2">
            <a:extLst>
              <a:ext uri="{FF2B5EF4-FFF2-40B4-BE49-F238E27FC236}">
                <a16:creationId xmlns:a16="http://schemas.microsoft.com/office/drawing/2014/main" id="{C08791BD-5BAE-42AB-BDF3-2699FAC39E4A}"/>
              </a:ext>
            </a:extLst>
          </p:cNvPr>
          <p:cNvSpPr>
            <a:spLocks noGrp="1"/>
          </p:cNvSpPr>
          <p:nvPr>
            <p:ph type="sldNum" sz="quarter" idx="4"/>
          </p:nvPr>
        </p:nvSpPr>
        <p:spPr/>
        <p:txBody>
          <a:bodyPr/>
          <a:lstStyle/>
          <a:p>
            <a:fld id="{F1BC30E3-FFE5-4B91-AA19-87A149EBB9EE}" type="slidenum">
              <a:rPr lang="en-US" smtClean="0"/>
              <a:pPr/>
              <a:t>28</a:t>
            </a:fld>
            <a:endParaRPr lang="en-US" dirty="0"/>
          </a:p>
        </p:txBody>
      </p:sp>
      <p:sp>
        <p:nvSpPr>
          <p:cNvPr id="19" name="Rectangle 18">
            <a:extLst>
              <a:ext uri="{FF2B5EF4-FFF2-40B4-BE49-F238E27FC236}">
                <a16:creationId xmlns:a16="http://schemas.microsoft.com/office/drawing/2014/main" id="{2FE4DA76-5B81-42B4-8D1F-69B9D34ECDF0}"/>
              </a:ext>
            </a:extLst>
          </p:cNvPr>
          <p:cNvSpPr/>
          <p:nvPr/>
        </p:nvSpPr>
        <p:spPr bwMode="gray">
          <a:xfrm>
            <a:off x="3289732" y="1941846"/>
            <a:ext cx="2926080" cy="3679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chemeClr val="bg2"/>
                </a:solidFill>
              </a:rPr>
              <a:t>Background</a:t>
            </a:r>
          </a:p>
          <a:p>
            <a:pPr lvl="0" defTabSz="995363" fontAlgn="base">
              <a:spcBef>
                <a:spcPct val="0"/>
              </a:spcBef>
              <a:spcAft>
                <a:spcPts val="600"/>
              </a:spcAft>
              <a:buClr>
                <a:srgbClr val="000000"/>
              </a:buClr>
              <a:tabLst>
                <a:tab pos="3228975" algn="l"/>
                <a:tab pos="4665663" algn="r"/>
              </a:tabLst>
            </a:pPr>
            <a:r>
              <a:rPr lang="en-US" sz="900" kern="0" dirty="0">
                <a:solidFill>
                  <a:schemeClr val="bg2"/>
                </a:solidFill>
              </a:rPr>
              <a:t>Nakia Washington is a senior in the Advisory Services practice of Ernst &amp; Young LLP.  She has over 10 years of </a:t>
            </a:r>
            <a:r>
              <a:rPr lang="en-US" sz="900" dirty="0">
                <a:solidFill>
                  <a:srgbClr val="000000"/>
                </a:solidFill>
                <a:cs typeface="Arial"/>
              </a:rPr>
              <a:t>diverse experience in business continuity and disaster recovery and specialized training in management of projects (with business, technical and corporate input) ensuring deadlines and deliverables to meet client’s expectations.  Nakia has worked closely with stakeholders to assist with the business continuity management program initiatives to conduct risk analysis, business impact analysis (BIA), recovery strategies, and plan maintenance.</a:t>
            </a:r>
            <a:endParaRPr lang="en-US" sz="900" kern="0" dirty="0">
              <a:solidFill>
                <a:schemeClr val="bg2"/>
              </a:solidFill>
            </a:endParaRPr>
          </a:p>
          <a:p>
            <a:pPr defTabSz="932742">
              <a:spcAft>
                <a:spcPts val="600"/>
              </a:spcAft>
              <a:buClr>
                <a:srgbClr val="FFE600"/>
              </a:buClr>
              <a:buSzPct val="60000"/>
              <a:defRPr/>
            </a:pPr>
            <a:r>
              <a:rPr lang="en-US" sz="900" dirty="0">
                <a:solidFill>
                  <a:srgbClr val="000000"/>
                </a:solidFill>
                <a:latin typeface="EYInterstate Light" panose="02000506000000020004" pitchFamily="2" charset="0"/>
                <a:cs typeface="Arial"/>
              </a:rPr>
              <a:t>Nakia has led workshops/interviews/questionnaires business impact analysis (BIA) for departments, as well as divisions for the client to identify recovery time objective (RTO), and recovery point objective (RPO) to prioritizes business process/functions, dependencies, applications, other factors defined by the business.  She helps clients </a:t>
            </a:r>
            <a:r>
              <a:rPr lang="en-US" sz="900" kern="0" dirty="0">
                <a:solidFill>
                  <a:schemeClr val="bg2"/>
                </a:solidFill>
              </a:rPr>
              <a:t>with identifying their risk tolerance to ensure they can effectively managed and/or reduce significant organizational impact. </a:t>
            </a:r>
          </a:p>
        </p:txBody>
      </p:sp>
      <p:pic>
        <p:nvPicPr>
          <p:cNvPr id="14" name="Picture 3">
            <a:extLst>
              <a:ext uri="{FF2B5EF4-FFF2-40B4-BE49-F238E27FC236}">
                <a16:creationId xmlns:a16="http://schemas.microsoft.com/office/drawing/2014/main" id="{CE2F074E-EA5A-4FBA-B737-14BFFDCC1A76}"/>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bwMode="auto">
          <a:xfrm>
            <a:off x="3294486" y="970938"/>
            <a:ext cx="923544" cy="92354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7AB6C27E-4CDA-4FAD-AF17-528265368C1F}"/>
              </a:ext>
            </a:extLst>
          </p:cNvPr>
          <p:cNvSpPr/>
          <p:nvPr/>
        </p:nvSpPr>
        <p:spPr bwMode="gray">
          <a:xfrm>
            <a:off x="4178701" y="1177418"/>
            <a:ext cx="2011680" cy="920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chemeClr val="bg2"/>
                </a:solidFill>
              </a:rPr>
              <a:t>Nakia Washington</a:t>
            </a:r>
            <a:br>
              <a:rPr lang="en-US" sz="1200" b="1" kern="0" dirty="0">
                <a:solidFill>
                  <a:schemeClr val="bg2"/>
                </a:solidFill>
              </a:rPr>
            </a:br>
            <a:r>
              <a:rPr lang="en-US" sz="1050" b="1" kern="0" dirty="0">
                <a:solidFill>
                  <a:schemeClr val="bg2"/>
                </a:solidFill>
              </a:rPr>
              <a:t>Business Continuity SMR</a:t>
            </a:r>
          </a:p>
          <a:p>
            <a:pPr lvl="0" defTabSz="932742">
              <a:spcAft>
                <a:spcPts val="600"/>
              </a:spcAft>
              <a:buClr>
                <a:srgbClr val="FFE600"/>
              </a:buClr>
              <a:buSzPct val="60000"/>
              <a:defRPr/>
            </a:pPr>
            <a:r>
              <a:rPr lang="en-US" sz="900" kern="0" dirty="0">
                <a:solidFill>
                  <a:schemeClr val="bg2"/>
                </a:solidFill>
              </a:rPr>
              <a:t>nakia.washington@ey.com</a:t>
            </a:r>
          </a:p>
        </p:txBody>
      </p:sp>
      <p:sp>
        <p:nvSpPr>
          <p:cNvPr id="13" name="Rectangle 12">
            <a:extLst>
              <a:ext uri="{FF2B5EF4-FFF2-40B4-BE49-F238E27FC236}">
                <a16:creationId xmlns:a16="http://schemas.microsoft.com/office/drawing/2014/main" id="{38421188-DE75-41AD-B0DB-39A005C3C30A}"/>
              </a:ext>
            </a:extLst>
          </p:cNvPr>
          <p:cNvSpPr/>
          <p:nvPr/>
        </p:nvSpPr>
        <p:spPr bwMode="gray">
          <a:xfrm>
            <a:off x="355756" y="1941846"/>
            <a:ext cx="2926080" cy="3679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2E2E38"/>
                </a:solidFill>
              </a:rPr>
              <a:t>Background</a:t>
            </a:r>
          </a:p>
          <a:p>
            <a:pPr defTabSz="932742">
              <a:spcAft>
                <a:spcPts val="600"/>
              </a:spcAft>
              <a:buClr>
                <a:srgbClr val="FFE600"/>
              </a:buClr>
              <a:buSzPct val="60000"/>
              <a:defRPr/>
            </a:pPr>
            <a:r>
              <a:rPr lang="en-US" sz="900" kern="0" dirty="0">
                <a:solidFill>
                  <a:srgbClr val="000000"/>
                </a:solidFill>
              </a:rPr>
              <a:t>Eric Chiang is a senior manager in the Advisory Services practice of Ernst &amp; Young LLP. He brings 15 years of experience in business continuity, disaster recovery, and crisis management. Eric’s clients range from global Fortune 100 enterprises to middle-market companies across a number of industries, including, but not limited to, government and public sector, health care, life sciences, technology, and consumer products. </a:t>
            </a:r>
          </a:p>
          <a:p>
            <a:pPr defTabSz="932742">
              <a:spcAft>
                <a:spcPts val="600"/>
              </a:spcAft>
              <a:buClr>
                <a:srgbClr val="FFE600"/>
              </a:buClr>
              <a:buSzPct val="60000"/>
              <a:defRPr/>
            </a:pPr>
            <a:r>
              <a:rPr lang="en-US" sz="900" kern="0" dirty="0">
                <a:solidFill>
                  <a:srgbClr val="000000"/>
                </a:solidFill>
              </a:rPr>
              <a:t>Eric has managed business relationships with stakeholders to help develop their knowledge and ability to efficiently respond to a business disruption. He focuses on </a:t>
            </a:r>
            <a:r>
              <a:rPr lang="en-US" sz="900" kern="0" dirty="0">
                <a:solidFill>
                  <a:schemeClr val="bg1"/>
                </a:solidFill>
                <a:latin typeface="EYInterstate Light" panose="02000506000000020004" pitchFamily="2" charset="0"/>
              </a:rPr>
              <a:t>helping clients with many important endeavors, including the review </a:t>
            </a:r>
            <a:r>
              <a:rPr lang="en-US" altLang="ja-JP" sz="900" dirty="0">
                <a:solidFill>
                  <a:schemeClr val="bg1"/>
                </a:solidFill>
                <a:latin typeface="EYInterstate Light" panose="02000506000000020004" pitchFamily="2" charset="0"/>
              </a:rPr>
              <a:t>and enhancement of BCM methodology and framework, assessing and improving crisis management processes and procedures, performing business impact analysis (BIA), developing recovery strategies, and documenting business continuity, disaster recovery, and crisis management plans.</a:t>
            </a: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p:txBody>
      </p:sp>
      <p:sp>
        <p:nvSpPr>
          <p:cNvPr id="15" name="Rectangle 14">
            <a:extLst>
              <a:ext uri="{FF2B5EF4-FFF2-40B4-BE49-F238E27FC236}">
                <a16:creationId xmlns:a16="http://schemas.microsoft.com/office/drawing/2014/main" id="{72802716-0822-44CC-A4E1-66ED721977F2}"/>
              </a:ext>
            </a:extLst>
          </p:cNvPr>
          <p:cNvSpPr/>
          <p:nvPr/>
        </p:nvSpPr>
        <p:spPr bwMode="gray">
          <a:xfrm>
            <a:off x="1203192" y="1177418"/>
            <a:ext cx="2011680" cy="920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rgbClr val="2E2E38"/>
                </a:solidFill>
              </a:rPr>
              <a:t>Eric Chiang</a:t>
            </a:r>
            <a:br>
              <a:rPr lang="en-US" sz="1200" b="1" kern="0" dirty="0">
                <a:solidFill>
                  <a:srgbClr val="2E2E38"/>
                </a:solidFill>
              </a:rPr>
            </a:br>
            <a:r>
              <a:rPr lang="en-US" sz="1050" b="1" kern="0" dirty="0">
                <a:solidFill>
                  <a:srgbClr val="2E2E38"/>
                </a:solidFill>
              </a:rPr>
              <a:t>Business Continuity and Disaster Recovery SMR</a:t>
            </a:r>
          </a:p>
          <a:p>
            <a:pPr lvl="0" defTabSz="932742">
              <a:spcAft>
                <a:spcPts val="600"/>
              </a:spcAft>
              <a:buClr>
                <a:srgbClr val="FFE600"/>
              </a:buClr>
              <a:buSzPct val="60000"/>
              <a:defRPr/>
            </a:pPr>
            <a:r>
              <a:rPr lang="en-US" sz="900" kern="0" dirty="0">
                <a:solidFill>
                  <a:srgbClr val="2E2E38"/>
                </a:solidFill>
              </a:rPr>
              <a:t>eric.chiang@ey.com </a:t>
            </a:r>
          </a:p>
        </p:txBody>
      </p:sp>
      <p:pic>
        <p:nvPicPr>
          <p:cNvPr id="12" name="Picture 3">
            <a:extLst>
              <a:ext uri="{FF2B5EF4-FFF2-40B4-BE49-F238E27FC236}">
                <a16:creationId xmlns:a16="http://schemas.microsoft.com/office/drawing/2014/main" id="{DA56053A-9CFB-49F2-A1B9-9FA658573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40020" y="959536"/>
            <a:ext cx="923544" cy="92354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84A3741B-CED7-4DEA-8AC0-C30BED8C1FF5}"/>
              </a:ext>
            </a:extLst>
          </p:cNvPr>
          <p:cNvSpPr/>
          <p:nvPr/>
        </p:nvSpPr>
        <p:spPr bwMode="gray">
          <a:xfrm>
            <a:off x="6235784" y="1941846"/>
            <a:ext cx="2926080" cy="40644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2E2E38"/>
                </a:solidFill>
              </a:rPr>
              <a:t>Background</a:t>
            </a:r>
          </a:p>
          <a:p>
            <a:pPr lvl="0" defTabSz="932742">
              <a:spcAft>
                <a:spcPts val="600"/>
              </a:spcAft>
              <a:buClr>
                <a:srgbClr val="FFE600"/>
              </a:buClr>
              <a:buSzPct val="60000"/>
              <a:defRPr/>
            </a:pPr>
            <a:r>
              <a:rPr lang="en-US" sz="900" kern="0" dirty="0">
                <a:solidFill>
                  <a:srgbClr val="2E2E38"/>
                </a:solidFill>
              </a:rPr>
              <a:t>Mounir is a manager in the Infrastructure and Service Resiliency practice at Ernst &amp; Young LLP. He has over 25 years of experience in IT with an emphasis around business continuity strategies and infrastructure technology architecture solutions. Mounir helps his clients with technical services that better align IT capabilities with the corporate strategy. He focuses on leading practices for business continuity and disaster recovery strategy services (build, consolidation and migration).</a:t>
            </a:r>
          </a:p>
          <a:p>
            <a:pPr defTabSz="932742">
              <a:spcAft>
                <a:spcPts val="600"/>
              </a:spcAft>
              <a:buClr>
                <a:srgbClr val="FFE600"/>
              </a:buClr>
              <a:buSzPct val="60000"/>
              <a:defRPr/>
            </a:pPr>
            <a:r>
              <a:rPr lang="en-US" sz="900" dirty="0">
                <a:solidFill>
                  <a:srgbClr val="0A0A0A"/>
                </a:solidFill>
                <a:latin typeface="EYInterstate Light" pitchFamily="2" charset="0"/>
              </a:rPr>
              <a:t>He has </a:t>
            </a:r>
            <a:r>
              <a:rPr lang="en-US" sz="900" dirty="0">
                <a:solidFill>
                  <a:srgbClr val="2E2E38"/>
                </a:solidFill>
                <a:latin typeface="EYInterstate Light" panose="02000506000000020004" pitchFamily="2" charset="0"/>
                <a:cs typeface="Calibri" panose="020F0502020204030204" pitchFamily="34" charset="0"/>
              </a:rPr>
              <a:t>m</a:t>
            </a:r>
            <a:r>
              <a:rPr lang="en-US" sz="900" dirty="0">
                <a:solidFill>
                  <a:srgbClr val="2E2E38"/>
                </a:solidFill>
                <a:latin typeface="EYInterstate Light" panose="02000506000000020004" pitchFamily="2" charset="0"/>
                <a:ea typeface="Calibri" panose="020F0502020204030204" pitchFamily="34" charset="0"/>
                <a:cs typeface="Calibri" panose="020F0502020204030204" pitchFamily="34" charset="0"/>
              </a:rPr>
              <a:t>anaged multiple business resiliency program, strategy engagements include program governance and business continuity and disaster recovery planning.  These projects involved program operating model, resiliency strategy and business case, business impact and critical path and recovery priorities, incident response, communication planning, dependency mapping, and integrated recovery run-books.</a:t>
            </a:r>
            <a:endParaRPr lang="en-US" sz="900" dirty="0">
              <a:solidFill>
                <a:srgbClr val="0A0A0A"/>
              </a:solidFill>
              <a:latin typeface="EYInterstate Light" pitchFamily="2" charset="0"/>
            </a:endParaRPr>
          </a:p>
          <a:p>
            <a:pPr lvl="0" defTabSz="932742">
              <a:spcAft>
                <a:spcPts val="600"/>
              </a:spcAft>
              <a:buClr>
                <a:srgbClr val="FFE600"/>
              </a:buClr>
              <a:buSzPct val="60000"/>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p:txBody>
      </p:sp>
      <p:pic>
        <p:nvPicPr>
          <p:cNvPr id="6" name="Picture 5">
            <a:extLst>
              <a:ext uri="{FF2B5EF4-FFF2-40B4-BE49-F238E27FC236}">
                <a16:creationId xmlns:a16="http://schemas.microsoft.com/office/drawing/2014/main" id="{35576518-A86A-4BFC-9039-1696A81DFE64}"/>
              </a:ext>
            </a:extLst>
          </p:cNvPr>
          <p:cNvPicPr>
            <a:picLocks noChangeAspect="1"/>
          </p:cNvPicPr>
          <p:nvPr/>
        </p:nvPicPr>
        <p:blipFill>
          <a:blip r:embed="rId9"/>
          <a:stretch>
            <a:fillRect/>
          </a:stretch>
        </p:blipFill>
        <p:spPr>
          <a:xfrm>
            <a:off x="6213031" y="921778"/>
            <a:ext cx="920576" cy="926672"/>
          </a:xfrm>
          <a:prstGeom prst="rect">
            <a:avLst/>
          </a:prstGeom>
        </p:spPr>
      </p:pic>
      <p:sp>
        <p:nvSpPr>
          <p:cNvPr id="18" name="Rectangle 17">
            <a:extLst>
              <a:ext uri="{FF2B5EF4-FFF2-40B4-BE49-F238E27FC236}">
                <a16:creationId xmlns:a16="http://schemas.microsoft.com/office/drawing/2014/main" id="{798D03E8-FEFF-4AD2-91B5-A25B758A10FD}"/>
              </a:ext>
            </a:extLst>
          </p:cNvPr>
          <p:cNvSpPr/>
          <p:nvPr/>
        </p:nvSpPr>
        <p:spPr bwMode="gray">
          <a:xfrm>
            <a:off x="7071924" y="1177418"/>
            <a:ext cx="2011680" cy="920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rgbClr val="2E2E38"/>
                </a:solidFill>
              </a:rPr>
              <a:t>Mounir Elmously</a:t>
            </a:r>
            <a:br>
              <a:rPr lang="en-US" sz="1200" b="1" kern="0" dirty="0">
                <a:solidFill>
                  <a:srgbClr val="2E2E38"/>
                </a:solidFill>
              </a:rPr>
            </a:br>
            <a:r>
              <a:rPr lang="en-US" sz="1050" b="1" kern="0" dirty="0">
                <a:solidFill>
                  <a:srgbClr val="2E2E38"/>
                </a:solidFill>
              </a:rPr>
              <a:t>Infrastructure and Storage SMR</a:t>
            </a:r>
          </a:p>
          <a:p>
            <a:pPr lvl="0" defTabSz="932742">
              <a:spcAft>
                <a:spcPts val="600"/>
              </a:spcAft>
              <a:buClr>
                <a:srgbClr val="FFE600"/>
              </a:buClr>
              <a:buSzPct val="60000"/>
              <a:defRPr/>
            </a:pPr>
            <a:r>
              <a:rPr lang="en-US" sz="900" kern="0" dirty="0">
                <a:solidFill>
                  <a:srgbClr val="2E2E38"/>
                </a:solidFill>
              </a:rPr>
              <a:t>mounir.elmously@ey.com </a:t>
            </a:r>
          </a:p>
        </p:txBody>
      </p:sp>
      <p:pic>
        <p:nvPicPr>
          <p:cNvPr id="7" name="Picture 6">
            <a:extLst>
              <a:ext uri="{FF2B5EF4-FFF2-40B4-BE49-F238E27FC236}">
                <a16:creationId xmlns:a16="http://schemas.microsoft.com/office/drawing/2014/main" id="{7BFF7E53-93F0-4EF5-ACC0-F3D29E705F4E}"/>
              </a:ext>
            </a:extLst>
          </p:cNvPr>
          <p:cNvPicPr>
            <a:picLocks noChangeAspect="1"/>
          </p:cNvPicPr>
          <p:nvPr/>
        </p:nvPicPr>
        <p:blipFill>
          <a:blip r:embed="rId10"/>
          <a:stretch>
            <a:fillRect/>
          </a:stretch>
        </p:blipFill>
        <p:spPr>
          <a:xfrm>
            <a:off x="9187600" y="921778"/>
            <a:ext cx="926672" cy="926672"/>
          </a:xfrm>
          <a:prstGeom prst="rect">
            <a:avLst/>
          </a:prstGeom>
        </p:spPr>
      </p:pic>
      <p:sp>
        <p:nvSpPr>
          <p:cNvPr id="21" name="Rectangle 20">
            <a:extLst>
              <a:ext uri="{FF2B5EF4-FFF2-40B4-BE49-F238E27FC236}">
                <a16:creationId xmlns:a16="http://schemas.microsoft.com/office/drawing/2014/main" id="{0FD797A0-E04F-4765-8570-AA992B69E6C5}"/>
              </a:ext>
            </a:extLst>
          </p:cNvPr>
          <p:cNvSpPr/>
          <p:nvPr/>
        </p:nvSpPr>
        <p:spPr bwMode="gray">
          <a:xfrm>
            <a:off x="10036661" y="1177418"/>
            <a:ext cx="2011680" cy="920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rgbClr val="2E2E38"/>
                </a:solidFill>
              </a:rPr>
              <a:t>Abhi Shivapur </a:t>
            </a:r>
            <a:br>
              <a:rPr lang="en-US" sz="1200" b="1" kern="0" dirty="0">
                <a:solidFill>
                  <a:srgbClr val="2E2E38"/>
                </a:solidFill>
              </a:rPr>
            </a:br>
            <a:r>
              <a:rPr lang="en-US" sz="1050" b="1" kern="0" dirty="0">
                <a:solidFill>
                  <a:srgbClr val="2E2E38"/>
                </a:solidFill>
              </a:rPr>
              <a:t>Infrastructure and Network SMR</a:t>
            </a:r>
          </a:p>
          <a:p>
            <a:pPr lvl="0" defTabSz="932742">
              <a:spcAft>
                <a:spcPts val="600"/>
              </a:spcAft>
              <a:buClr>
                <a:srgbClr val="FFE600"/>
              </a:buClr>
              <a:buSzPct val="60000"/>
              <a:defRPr/>
            </a:pPr>
            <a:r>
              <a:rPr lang="en-US" sz="900" kern="0" dirty="0">
                <a:solidFill>
                  <a:srgbClr val="2E2E38"/>
                </a:solidFill>
              </a:rPr>
              <a:t>abhi.shivapur@ey.com </a:t>
            </a:r>
          </a:p>
        </p:txBody>
      </p:sp>
      <p:sp>
        <p:nvSpPr>
          <p:cNvPr id="22" name="Rectangle 21">
            <a:extLst>
              <a:ext uri="{FF2B5EF4-FFF2-40B4-BE49-F238E27FC236}">
                <a16:creationId xmlns:a16="http://schemas.microsoft.com/office/drawing/2014/main" id="{DA1B21C8-3531-43BC-9BFA-871D52CEC7EC}"/>
              </a:ext>
            </a:extLst>
          </p:cNvPr>
          <p:cNvSpPr/>
          <p:nvPr/>
        </p:nvSpPr>
        <p:spPr bwMode="gray">
          <a:xfrm>
            <a:off x="9181837" y="1941846"/>
            <a:ext cx="2926080" cy="3534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2E2E38"/>
                </a:solidFill>
              </a:rPr>
              <a:t>Background</a:t>
            </a:r>
            <a:endParaRPr lang="en-US" sz="900" dirty="0">
              <a:solidFill>
                <a:srgbClr val="0A0A0A"/>
              </a:solidFill>
              <a:latin typeface="EYInterstate Light" pitchFamily="2" charset="0"/>
            </a:endParaRPr>
          </a:p>
          <a:p>
            <a:pPr lvl="0" defTabSz="932742">
              <a:spcAft>
                <a:spcPts val="600"/>
              </a:spcAft>
              <a:buClr>
                <a:srgbClr val="FFE600"/>
              </a:buClr>
              <a:buSzPct val="60000"/>
              <a:defRPr/>
            </a:pPr>
            <a:r>
              <a:rPr lang="en-US" sz="900" kern="0" dirty="0">
                <a:solidFill>
                  <a:srgbClr val="2E2E38"/>
                </a:solidFill>
              </a:rPr>
              <a:t>Abhi Shivapur is a manager in the Infrastructure and Service Resiliency practice at Ernst &amp; Young LLP. He has helped multiple clients explore how technology can enable better operational and business resiliency. He has worked with clients in numerous industries such as technology, healthcare, education, government and public sector, and agriculture and has assisted them in the assessment, design, and improvement of their critical infrastructure processes.</a:t>
            </a:r>
            <a:endParaRPr lang="en-US" sz="900" b="1" kern="0" dirty="0">
              <a:solidFill>
                <a:srgbClr val="2E2E38"/>
              </a:solidFill>
            </a:endParaRPr>
          </a:p>
          <a:p>
            <a:pPr lvl="0" defTabSz="932742">
              <a:spcAft>
                <a:spcPts val="600"/>
              </a:spcAft>
              <a:buClr>
                <a:srgbClr val="FFE600"/>
              </a:buClr>
              <a:buSzPct val="60000"/>
              <a:defRPr/>
            </a:pPr>
            <a:r>
              <a:rPr lang="en-US" sz="900" kern="0" dirty="0">
                <a:solidFill>
                  <a:srgbClr val="2E2E38"/>
                </a:solidFill>
              </a:rPr>
              <a:t>Abhi has conducted business impact analysis (BIA) and Executive Impact Tolerance (EIT) across key business areas to identify critical business processes and the relative impact of downtime (measured as impact to revenue, customer experience, employees and other parameters). He focuses on developing infrastructure strategy and prioritized roadmaps, including value-cost analysis, resource estimation, and initiative timelines for modernizing organizational IT infrastructure.</a:t>
            </a:r>
          </a:p>
          <a:p>
            <a:pPr marL="171450" indent="-171450" defTabSz="932742">
              <a:spcAft>
                <a:spcPts val="600"/>
              </a:spcAft>
              <a:buClr>
                <a:srgbClr val="FFE600"/>
              </a:buClr>
              <a:buSzPct val="60000"/>
              <a:buFont typeface="Arial" panose="020B0604020202020204" pitchFamily="34" charset="0"/>
              <a:buChar char="►"/>
              <a:defRPr/>
            </a:pPr>
            <a:endParaRPr lang="en-US" sz="900" dirty="0">
              <a:solidFill>
                <a:srgbClr val="0A0A0A"/>
              </a:solidFill>
              <a:latin typeface="EYInterstate Light" pitchFamily="2" charset="0"/>
            </a:endParaRPr>
          </a:p>
          <a:p>
            <a:pPr marL="171450" indent="-171450" defTabSz="932742">
              <a:spcAft>
                <a:spcPts val="600"/>
              </a:spcAft>
              <a:buClr>
                <a:srgbClr val="FFE600"/>
              </a:buClr>
              <a:buSzPct val="60000"/>
              <a:buFont typeface="Arial" panose="020B0604020202020204" pitchFamily="34" charset="0"/>
              <a:buChar char="►"/>
              <a:defRPr/>
            </a:pPr>
            <a:endParaRPr lang="en-US" sz="900" dirty="0">
              <a:solidFill>
                <a:srgbClr val="0A0A0A"/>
              </a:solidFill>
              <a:latin typeface="EYInterstate Light" pitchFamily="2" charset="0"/>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p:txBody>
      </p:sp>
    </p:spTree>
    <p:extLst>
      <p:ext uri="{BB962C8B-B14F-4D97-AF65-F5344CB8AC3E}">
        <p14:creationId xmlns:p14="http://schemas.microsoft.com/office/powerpoint/2010/main" val="2834646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0632859-A980-4820-9E71-37AF4C204DA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00632859-A980-4820-9E71-37AF4C204D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895BBBC-D875-44EA-A766-EDC9493FEE80}"/>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sz="2000"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a:extLst>
              <a:ext uri="{FF2B5EF4-FFF2-40B4-BE49-F238E27FC236}">
                <a16:creationId xmlns:a16="http://schemas.microsoft.com/office/drawing/2014/main" id="{4454717B-D6B7-45CB-ADA3-2C441302FC52}"/>
              </a:ext>
            </a:extLst>
          </p:cNvPr>
          <p:cNvSpPr>
            <a:spLocks noGrp="1"/>
          </p:cNvSpPr>
          <p:nvPr>
            <p:ph type="title"/>
          </p:nvPr>
        </p:nvSpPr>
        <p:spPr/>
        <p:txBody>
          <a:bodyPr/>
          <a:lstStyle/>
          <a:p>
            <a:r>
              <a:rPr lang="en-US" dirty="0"/>
              <a:t>Subject-matter resources</a:t>
            </a:r>
          </a:p>
        </p:txBody>
      </p:sp>
      <p:sp>
        <p:nvSpPr>
          <p:cNvPr id="3" name="Slide Number Placeholder 2">
            <a:extLst>
              <a:ext uri="{FF2B5EF4-FFF2-40B4-BE49-F238E27FC236}">
                <a16:creationId xmlns:a16="http://schemas.microsoft.com/office/drawing/2014/main" id="{C08791BD-5BAE-42AB-BDF3-2699FAC39E4A}"/>
              </a:ext>
            </a:extLst>
          </p:cNvPr>
          <p:cNvSpPr>
            <a:spLocks noGrp="1"/>
          </p:cNvSpPr>
          <p:nvPr>
            <p:ph type="sldNum" sz="quarter" idx="4"/>
          </p:nvPr>
        </p:nvSpPr>
        <p:spPr/>
        <p:txBody>
          <a:bodyPr/>
          <a:lstStyle/>
          <a:p>
            <a:fld id="{F1BC30E3-FFE5-4B91-AA19-87A149EBB9EE}" type="slidenum">
              <a:rPr lang="en-US" smtClean="0"/>
              <a:pPr/>
              <a:t>29</a:t>
            </a:fld>
            <a:endParaRPr lang="en-US" dirty="0"/>
          </a:p>
        </p:txBody>
      </p:sp>
      <p:sp>
        <p:nvSpPr>
          <p:cNvPr id="19" name="Rectangle 18">
            <a:extLst>
              <a:ext uri="{FF2B5EF4-FFF2-40B4-BE49-F238E27FC236}">
                <a16:creationId xmlns:a16="http://schemas.microsoft.com/office/drawing/2014/main" id="{2FE4DA76-5B81-42B4-8D1F-69B9D34ECDF0}"/>
              </a:ext>
            </a:extLst>
          </p:cNvPr>
          <p:cNvSpPr/>
          <p:nvPr/>
        </p:nvSpPr>
        <p:spPr bwMode="gray">
          <a:xfrm>
            <a:off x="3289732" y="1927882"/>
            <a:ext cx="2926080" cy="3679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chemeClr val="bg2"/>
                </a:solidFill>
              </a:rPr>
              <a:t>Background</a:t>
            </a:r>
          </a:p>
          <a:p>
            <a:pPr lvl="0" defTabSz="995363" fontAlgn="base">
              <a:spcBef>
                <a:spcPct val="0"/>
              </a:spcBef>
              <a:spcAft>
                <a:spcPts val="600"/>
              </a:spcAft>
              <a:buClr>
                <a:srgbClr val="000000"/>
              </a:buClr>
              <a:tabLst>
                <a:tab pos="3228975" algn="l"/>
                <a:tab pos="4665663" algn="r"/>
              </a:tabLst>
            </a:pPr>
            <a:r>
              <a:rPr lang="en-US" sz="900" dirty="0">
                <a:solidFill>
                  <a:srgbClr val="000000"/>
                </a:solidFill>
                <a:ea typeface="EYInterstate Light" panose="02000506000000020004" pitchFamily="2" charset="0"/>
                <a:cs typeface="Times New Roman" panose="02020603050405020304" pitchFamily="18" charset="0"/>
              </a:rPr>
              <a:t>Ramesh has over 19 years of in-depth experience providing strategic guidance and advice on Data Center and IT infrastructure transformation, application rationalization, systems integration, outsourcing, program governance, and management. </a:t>
            </a:r>
          </a:p>
          <a:p>
            <a:pPr marR="0" lvl="0">
              <a:spcAft>
                <a:spcPts val="600"/>
              </a:spcAft>
              <a:buClr>
                <a:srgbClr val="FFE600"/>
              </a:buClr>
              <a:buSzPts val="800"/>
            </a:pPr>
            <a:r>
              <a:rPr lang="en-US" sz="900" dirty="0">
                <a:solidFill>
                  <a:srgbClr val="000000"/>
                </a:solidFill>
                <a:ea typeface="EYInterstate Light" panose="02000506000000020004" pitchFamily="2" charset="0"/>
                <a:cs typeface="Times New Roman" panose="02020603050405020304" pitchFamily="18" charset="0"/>
              </a:rPr>
              <a:t>Throughout his career Ramesh has successfully assisted customers in architecting complex IT infrastructure solutions, implementing several large-scale multiyear transformation programs and has been instrumental in providing guidance on setting up business continuity management program governance, process excellence, and system integration for highly complex IT Transformation initiatives.</a:t>
            </a:r>
          </a:p>
          <a:p>
            <a:pPr lvl="0" defTabSz="995363" fontAlgn="base">
              <a:spcBef>
                <a:spcPct val="0"/>
              </a:spcBef>
              <a:spcAft>
                <a:spcPts val="600"/>
              </a:spcAft>
              <a:buClr>
                <a:srgbClr val="000000"/>
              </a:buClr>
              <a:tabLst>
                <a:tab pos="3228975" algn="l"/>
                <a:tab pos="4665663" algn="r"/>
              </a:tabLst>
            </a:pPr>
            <a:endParaRPr lang="en-US" sz="900" kern="0" dirty="0">
              <a:solidFill>
                <a:schemeClr val="bg2"/>
              </a:solidFill>
            </a:endParaRPr>
          </a:p>
        </p:txBody>
      </p:sp>
      <p:pic>
        <p:nvPicPr>
          <p:cNvPr id="14" name="Picture 3">
            <a:extLst>
              <a:ext uri="{FF2B5EF4-FFF2-40B4-BE49-F238E27FC236}">
                <a16:creationId xmlns:a16="http://schemas.microsoft.com/office/drawing/2014/main" id="{CE2F074E-EA5A-4FBA-B737-14BFFDCC1A76}"/>
              </a:ext>
            </a:extLst>
          </p:cNvPr>
          <p:cNvPicPr>
            <a:picLocks noChangeArrowheads="1"/>
          </p:cNvPicPr>
          <p:nvPr/>
        </p:nvPicPr>
        <p:blipFill>
          <a:blip r:embed="rId6">
            <a:extLst>
              <a:ext uri="{28A0092B-C50C-407E-A947-70E740481C1C}">
                <a14:useLocalDpi xmlns:a14="http://schemas.microsoft.com/office/drawing/2010/main" val="0"/>
              </a:ext>
            </a:extLst>
          </a:blip>
          <a:srcRect/>
          <a:stretch/>
        </p:blipFill>
        <p:spPr bwMode="auto">
          <a:xfrm>
            <a:off x="3294486" y="973462"/>
            <a:ext cx="923544" cy="92354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7AB6C27E-4CDA-4FAD-AF17-528265368C1F}"/>
              </a:ext>
            </a:extLst>
          </p:cNvPr>
          <p:cNvSpPr/>
          <p:nvPr/>
        </p:nvSpPr>
        <p:spPr bwMode="gray">
          <a:xfrm>
            <a:off x="4178701" y="1174278"/>
            <a:ext cx="2011680" cy="9235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chemeClr val="bg2"/>
                </a:solidFill>
              </a:rPr>
              <a:t>Ramesh Balakrishnan</a:t>
            </a:r>
            <a:br>
              <a:rPr lang="en-US" sz="1200" b="1" kern="0" dirty="0">
                <a:solidFill>
                  <a:schemeClr val="bg2"/>
                </a:solidFill>
              </a:rPr>
            </a:br>
            <a:r>
              <a:rPr lang="en-US" sz="1050" b="1" kern="0" dirty="0">
                <a:solidFill>
                  <a:srgbClr val="2E2E38"/>
                </a:solidFill>
              </a:rPr>
              <a:t>Disaster Recovery and  Technical Resiliency SMR</a:t>
            </a:r>
          </a:p>
          <a:p>
            <a:pPr lvl="0" defTabSz="932742">
              <a:spcAft>
                <a:spcPts val="600"/>
              </a:spcAft>
              <a:buClr>
                <a:srgbClr val="FFE600"/>
              </a:buClr>
              <a:buSzPct val="60000"/>
              <a:defRPr/>
            </a:pPr>
            <a:r>
              <a:rPr lang="en-US" sz="900" kern="0" dirty="0">
                <a:solidFill>
                  <a:schemeClr val="bg2"/>
                </a:solidFill>
              </a:rPr>
              <a:t>Ramesh.balakrishnan@ey.com</a:t>
            </a:r>
          </a:p>
        </p:txBody>
      </p:sp>
      <p:sp>
        <p:nvSpPr>
          <p:cNvPr id="13" name="Rectangle 12">
            <a:extLst>
              <a:ext uri="{FF2B5EF4-FFF2-40B4-BE49-F238E27FC236}">
                <a16:creationId xmlns:a16="http://schemas.microsoft.com/office/drawing/2014/main" id="{38421188-DE75-41AD-B0DB-39A005C3C30A}"/>
              </a:ext>
            </a:extLst>
          </p:cNvPr>
          <p:cNvSpPr/>
          <p:nvPr/>
        </p:nvSpPr>
        <p:spPr bwMode="gray">
          <a:xfrm>
            <a:off x="343680" y="1927882"/>
            <a:ext cx="2926080" cy="3679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2E2E38"/>
                </a:solidFill>
              </a:rPr>
              <a:t>Background</a:t>
            </a:r>
          </a:p>
          <a:p>
            <a:pPr defTabSz="932742">
              <a:spcAft>
                <a:spcPts val="600"/>
              </a:spcAft>
              <a:buClr>
                <a:srgbClr val="FFE600"/>
              </a:buClr>
              <a:buSzPct val="60000"/>
              <a:defRPr/>
            </a:pPr>
            <a:r>
              <a:rPr lang="en-US" sz="900" kern="0" spc="-20" dirty="0">
                <a:solidFill>
                  <a:schemeClr val="bg1"/>
                </a:solidFill>
              </a:rPr>
              <a:t>Timothy has over 25 years of experience in IT including 15 years of experience advising CIOs/IT Executives with a focus on leading Transformative change in IT. He has extensive IT Transformation experience consolidating IT to a Shared Service organization. Tim has also utilized Enterprise/Business Architecture to create IT Strategic Roadmaps for Business and Technology Domains.</a:t>
            </a:r>
          </a:p>
          <a:p>
            <a:pPr defTabSz="932742">
              <a:spcAft>
                <a:spcPts val="600"/>
              </a:spcAft>
              <a:buClr>
                <a:srgbClr val="FFE600"/>
              </a:buClr>
              <a:buSzPct val="60000"/>
              <a:defRPr/>
            </a:pPr>
            <a:r>
              <a:rPr lang="en-US" sz="900" kern="0" dirty="0">
                <a:solidFill>
                  <a:prstClr val="black"/>
                </a:solidFill>
                <a:cs typeface="Arial" panose="020B0604020202020204" pitchFamily="34" charset="0"/>
                <a:sym typeface="Trebuchet MS"/>
              </a:rPr>
              <a:t>During his tenure, he has led IT Strategy and Transformation initiatives focused on infrastructure to Public/Private/Hybrid Cloud environment, including Infrastructure automation, and orchestration through Software Defined Datacenter (SDDC). </a:t>
            </a:r>
          </a:p>
          <a:p>
            <a:pPr defTabSz="932742">
              <a:spcAft>
                <a:spcPts val="600"/>
              </a:spcAft>
              <a:buClr>
                <a:srgbClr val="FFE600"/>
              </a:buClr>
              <a:buSzPct val="60000"/>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p:txBody>
      </p:sp>
      <p:sp>
        <p:nvSpPr>
          <p:cNvPr id="15" name="Rectangle 14">
            <a:extLst>
              <a:ext uri="{FF2B5EF4-FFF2-40B4-BE49-F238E27FC236}">
                <a16:creationId xmlns:a16="http://schemas.microsoft.com/office/drawing/2014/main" id="{72802716-0822-44CC-A4E1-66ED721977F2}"/>
              </a:ext>
            </a:extLst>
          </p:cNvPr>
          <p:cNvSpPr/>
          <p:nvPr/>
        </p:nvSpPr>
        <p:spPr bwMode="gray">
          <a:xfrm>
            <a:off x="1203192" y="1174278"/>
            <a:ext cx="2011680" cy="9235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chemeClr val="bg2"/>
                </a:solidFill>
              </a:rPr>
              <a:t>Tim Rehac</a:t>
            </a:r>
            <a:br>
              <a:rPr lang="en-US" sz="1200" b="1" kern="0" dirty="0">
                <a:solidFill>
                  <a:srgbClr val="2E2E38"/>
                </a:solidFill>
              </a:rPr>
            </a:br>
            <a:r>
              <a:rPr lang="en-US" sz="1200" b="1" kern="0" dirty="0">
                <a:solidFill>
                  <a:srgbClr val="2E2E38"/>
                </a:solidFill>
              </a:rPr>
              <a:t>Infrastructure and </a:t>
            </a:r>
            <a:r>
              <a:rPr lang="en-US" sz="1050" b="1" kern="0" dirty="0">
                <a:solidFill>
                  <a:srgbClr val="2E2E38"/>
                </a:solidFill>
              </a:rPr>
              <a:t>Cloud SMR</a:t>
            </a:r>
          </a:p>
          <a:p>
            <a:pPr lvl="0" defTabSz="932742">
              <a:spcAft>
                <a:spcPts val="600"/>
              </a:spcAft>
              <a:buClr>
                <a:srgbClr val="FFE600"/>
              </a:buClr>
              <a:buSzPct val="60000"/>
              <a:defRPr/>
            </a:pPr>
            <a:r>
              <a:rPr lang="en-US" sz="900" kern="0" dirty="0">
                <a:solidFill>
                  <a:srgbClr val="2E2E38"/>
                </a:solidFill>
              </a:rPr>
              <a:t>Tim.rehac@ey.com </a:t>
            </a:r>
          </a:p>
        </p:txBody>
      </p:sp>
      <p:pic>
        <p:nvPicPr>
          <p:cNvPr id="12" name="Picture 3">
            <a:extLst>
              <a:ext uri="{FF2B5EF4-FFF2-40B4-BE49-F238E27FC236}">
                <a16:creationId xmlns:a16="http://schemas.microsoft.com/office/drawing/2014/main" id="{DA56053A-9CFB-49F2-A1B9-9FA6585737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355759" y="965844"/>
            <a:ext cx="923544" cy="92354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84A3741B-CED7-4DEA-8AC0-C30BED8C1FF5}"/>
              </a:ext>
            </a:extLst>
          </p:cNvPr>
          <p:cNvSpPr/>
          <p:nvPr/>
        </p:nvSpPr>
        <p:spPr bwMode="gray">
          <a:xfrm>
            <a:off x="6235784" y="1927882"/>
            <a:ext cx="2926080" cy="40644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2E2E38"/>
                </a:solidFill>
              </a:rPr>
              <a:t>Background</a:t>
            </a:r>
          </a:p>
          <a:p>
            <a:pPr lvl="0" defTabSz="932742">
              <a:spcAft>
                <a:spcPts val="600"/>
              </a:spcAft>
              <a:buClr>
                <a:srgbClr val="FFE600"/>
              </a:buClr>
              <a:buSzPct val="60000"/>
              <a:defRPr/>
            </a:pPr>
            <a:r>
              <a:rPr lang="en-US" sz="900" kern="0" dirty="0">
                <a:solidFill>
                  <a:srgbClr val="2E2E38"/>
                </a:solidFill>
              </a:rPr>
              <a:t>Joseph K. Oppong has 11 years of experience in strategic consulting around Clinical Alignment/ Transformation initiatives, Accountable Care Organization strategy/risk management framework and other business operational improvement initiatives. </a:t>
            </a:r>
          </a:p>
          <a:p>
            <a:pPr lvl="0" defTabSz="932742">
              <a:spcAft>
                <a:spcPts val="600"/>
              </a:spcAft>
              <a:buClr>
                <a:srgbClr val="FFE600"/>
              </a:buClr>
              <a:buSzPct val="60000"/>
              <a:defRPr/>
            </a:pPr>
            <a:r>
              <a:rPr lang="en-US" sz="900" kern="0" dirty="0">
                <a:solidFill>
                  <a:srgbClr val="2E2E38"/>
                </a:solidFill>
              </a:rPr>
              <a:t>He has extensive experience in helping companies align their strategic priorities to their risks and helping them manage the identified risks. Joseph has advised both payer and provider executives on ways to optimize their organizational design, governance structure, operating model, and technical capability to improve performance, enable growth, and reduce cost.</a:t>
            </a:r>
          </a:p>
          <a:p>
            <a:pPr lvl="0" defTabSz="932742">
              <a:spcAft>
                <a:spcPts val="600"/>
              </a:spcAft>
              <a:buClr>
                <a:srgbClr val="FFE600"/>
              </a:buClr>
              <a:buSzPct val="60000"/>
              <a:defRPr/>
            </a:pPr>
            <a:endParaRPr lang="en-US" sz="900" dirty="0">
              <a:solidFill>
                <a:srgbClr val="0A0A0A"/>
              </a:solidFill>
              <a:latin typeface="EYInterstate Light" pitchFamily="2" charset="0"/>
            </a:endParaRPr>
          </a:p>
          <a:p>
            <a:pPr lvl="0" defTabSz="932742">
              <a:spcAft>
                <a:spcPts val="600"/>
              </a:spcAft>
              <a:buClr>
                <a:srgbClr val="FFE600"/>
              </a:buClr>
              <a:buSzPct val="60000"/>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p:txBody>
      </p:sp>
      <p:sp>
        <p:nvSpPr>
          <p:cNvPr id="18" name="Rectangle 17">
            <a:extLst>
              <a:ext uri="{FF2B5EF4-FFF2-40B4-BE49-F238E27FC236}">
                <a16:creationId xmlns:a16="http://schemas.microsoft.com/office/drawing/2014/main" id="{798D03E8-FEFF-4AD2-91B5-A25B758A10FD}"/>
              </a:ext>
            </a:extLst>
          </p:cNvPr>
          <p:cNvSpPr/>
          <p:nvPr/>
        </p:nvSpPr>
        <p:spPr bwMode="gray">
          <a:xfrm>
            <a:off x="7071924" y="1174278"/>
            <a:ext cx="2011680" cy="9235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rgbClr val="2E2E38"/>
                </a:solidFill>
              </a:rPr>
              <a:t>Joseph K. Oppong</a:t>
            </a:r>
            <a:br>
              <a:rPr lang="en-US" sz="1200" b="1" kern="0" dirty="0">
                <a:solidFill>
                  <a:srgbClr val="2E2E38"/>
                </a:solidFill>
              </a:rPr>
            </a:br>
            <a:r>
              <a:rPr lang="en-US" sz="1050" b="1" kern="0" dirty="0">
                <a:solidFill>
                  <a:srgbClr val="2E2E38"/>
                </a:solidFill>
              </a:rPr>
              <a:t>Healthcare Transformation SMR</a:t>
            </a:r>
          </a:p>
          <a:p>
            <a:pPr lvl="0" defTabSz="932742">
              <a:spcAft>
                <a:spcPts val="600"/>
              </a:spcAft>
              <a:buClr>
                <a:srgbClr val="FFE600"/>
              </a:buClr>
              <a:buSzPct val="60000"/>
              <a:defRPr/>
            </a:pPr>
            <a:r>
              <a:rPr lang="en-US" sz="900" kern="0" dirty="0">
                <a:solidFill>
                  <a:srgbClr val="2E2E38"/>
                </a:solidFill>
              </a:rPr>
              <a:t>jospeh.oppong@ey.com </a:t>
            </a:r>
          </a:p>
        </p:txBody>
      </p:sp>
      <p:pic>
        <p:nvPicPr>
          <p:cNvPr id="30" name="Picture 29">
            <a:extLst>
              <a:ext uri="{FF2B5EF4-FFF2-40B4-BE49-F238E27FC236}">
                <a16:creationId xmlns:a16="http://schemas.microsoft.com/office/drawing/2014/main" id="{CD1AB01C-F6B5-479F-9336-AF41936219FD}"/>
              </a:ext>
            </a:extLst>
          </p:cNvPr>
          <p:cNvPicPr>
            <a:picLocks noChangeAspect="1"/>
          </p:cNvPicPr>
          <p:nvPr/>
        </p:nvPicPr>
        <p:blipFill>
          <a:blip r:embed="rId9"/>
          <a:stretch>
            <a:fillRect/>
          </a:stretch>
        </p:blipFill>
        <p:spPr>
          <a:xfrm>
            <a:off x="6213032" y="917521"/>
            <a:ext cx="920576" cy="920576"/>
          </a:xfrm>
          <a:prstGeom prst="rect">
            <a:avLst/>
          </a:prstGeom>
        </p:spPr>
      </p:pic>
      <p:sp>
        <p:nvSpPr>
          <p:cNvPr id="22" name="Rectangle 21">
            <a:extLst>
              <a:ext uri="{FF2B5EF4-FFF2-40B4-BE49-F238E27FC236}">
                <a16:creationId xmlns:a16="http://schemas.microsoft.com/office/drawing/2014/main" id="{DA1B21C8-3531-43BC-9BFA-871D52CEC7EC}"/>
              </a:ext>
            </a:extLst>
          </p:cNvPr>
          <p:cNvSpPr/>
          <p:nvPr/>
        </p:nvSpPr>
        <p:spPr bwMode="gray">
          <a:xfrm>
            <a:off x="9181837" y="1927882"/>
            <a:ext cx="2926080" cy="3534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900" b="1" kern="0" dirty="0">
                <a:solidFill>
                  <a:srgbClr val="2E2E38"/>
                </a:solidFill>
              </a:rPr>
              <a:t>Background</a:t>
            </a:r>
            <a:endParaRPr lang="en-US" sz="900" dirty="0">
              <a:solidFill>
                <a:srgbClr val="0A0A0A"/>
              </a:solidFill>
              <a:latin typeface="EYInterstate Light" pitchFamily="2" charset="0"/>
            </a:endParaRPr>
          </a:p>
          <a:p>
            <a:pPr lvl="0" defTabSz="932742">
              <a:spcAft>
                <a:spcPts val="600"/>
              </a:spcAft>
              <a:buClr>
                <a:srgbClr val="FFE600"/>
              </a:buClr>
              <a:buSzPct val="60000"/>
              <a:defRPr/>
            </a:pPr>
            <a:r>
              <a:rPr lang="en-US" sz="900" kern="0" spc="-20" dirty="0">
                <a:solidFill>
                  <a:schemeClr val="bg1"/>
                </a:solidFill>
              </a:rPr>
              <a:t>Jeff is an IT Strategy &amp; Transformation Technical Architect with over 20 years of experience in IT. Jeff has extensive experience advising CIOs/IT Executives and leading transformative change in the Financial Services, Manufacturing, Insurance, Utilities, Transportation &amp; Logistics, and Retail sectors. </a:t>
            </a:r>
          </a:p>
          <a:p>
            <a:pPr lvl="0" defTabSz="932742">
              <a:spcAft>
                <a:spcPts val="600"/>
              </a:spcAft>
              <a:buClr>
                <a:srgbClr val="FFE600"/>
              </a:buClr>
              <a:buSzPct val="60000"/>
              <a:defRPr/>
            </a:pPr>
            <a:r>
              <a:rPr lang="en-US" sz="900" kern="0" spc="-20" dirty="0">
                <a:solidFill>
                  <a:schemeClr val="bg1"/>
                </a:solidFill>
              </a:rPr>
              <a:t>Jeff recently led an engagement for a global medical device manufacturing company to build a cloud reference architecture with a roadmap and supporting business case in transforming mission-critical lines of business to a hybrid cloud service model. The new cloud reference architecture formed the basis for reducing the delivery time for IaaS and PaaS services from months to minutes.</a:t>
            </a:r>
          </a:p>
          <a:p>
            <a:pPr marL="171450" indent="-171450" defTabSz="932742">
              <a:spcAft>
                <a:spcPts val="600"/>
              </a:spcAft>
              <a:buClr>
                <a:srgbClr val="FFE600"/>
              </a:buClr>
              <a:buSzPct val="60000"/>
              <a:buFont typeface="Arial" panose="020B0604020202020204" pitchFamily="34" charset="0"/>
              <a:buChar char="►"/>
              <a:defRPr/>
            </a:pPr>
            <a:endParaRPr lang="en-US" sz="900" dirty="0">
              <a:solidFill>
                <a:srgbClr val="0A0A0A"/>
              </a:solidFill>
              <a:latin typeface="EYInterstate Light" pitchFamily="2" charset="0"/>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a:p>
            <a:pPr marL="171450" lvl="0" indent="-171450" defTabSz="932742">
              <a:spcAft>
                <a:spcPts val="600"/>
              </a:spcAft>
              <a:buClr>
                <a:srgbClr val="FFE600"/>
              </a:buClr>
              <a:buSzPct val="60000"/>
              <a:buFont typeface="Arial" panose="020B0604020202020204" pitchFamily="34" charset="0"/>
              <a:buChar char="►"/>
              <a:defRPr/>
            </a:pPr>
            <a:endParaRPr lang="en-US" sz="900" kern="0" dirty="0">
              <a:solidFill>
                <a:srgbClr val="2E2E38"/>
              </a:solidFill>
            </a:endParaRPr>
          </a:p>
        </p:txBody>
      </p:sp>
      <p:sp>
        <p:nvSpPr>
          <p:cNvPr id="21" name="Rectangle 20">
            <a:extLst>
              <a:ext uri="{FF2B5EF4-FFF2-40B4-BE49-F238E27FC236}">
                <a16:creationId xmlns:a16="http://schemas.microsoft.com/office/drawing/2014/main" id="{0FD797A0-E04F-4765-8570-AA992B69E6C5}"/>
              </a:ext>
            </a:extLst>
          </p:cNvPr>
          <p:cNvSpPr/>
          <p:nvPr/>
        </p:nvSpPr>
        <p:spPr bwMode="gray">
          <a:xfrm>
            <a:off x="10036661" y="1174278"/>
            <a:ext cx="2011680" cy="9235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0" rIns="91440" bIns="91440" numCol="1" spcCol="0" rtlCol="0" fromWordArt="0" anchor="t" anchorCtr="0" forceAA="0" compatLnSpc="1">
            <a:prstTxWarp prst="textNoShape">
              <a:avLst/>
            </a:prstTxWarp>
            <a:noAutofit/>
          </a:bodyPr>
          <a:lstStyle/>
          <a:p>
            <a:pPr lvl="0" defTabSz="932742">
              <a:spcAft>
                <a:spcPts val="600"/>
              </a:spcAft>
              <a:buClr>
                <a:srgbClr val="FFE600"/>
              </a:buClr>
              <a:buSzPct val="60000"/>
              <a:defRPr/>
            </a:pPr>
            <a:r>
              <a:rPr lang="en-US" sz="1200" b="1" kern="0" dirty="0">
                <a:solidFill>
                  <a:srgbClr val="2E2E38"/>
                </a:solidFill>
              </a:rPr>
              <a:t>Jeff Faulk </a:t>
            </a:r>
            <a:br>
              <a:rPr lang="en-US" sz="1200" b="1" kern="0" dirty="0">
                <a:solidFill>
                  <a:srgbClr val="2E2E38"/>
                </a:solidFill>
              </a:rPr>
            </a:br>
            <a:r>
              <a:rPr lang="en-US" sz="1050" b="1" kern="0" dirty="0">
                <a:solidFill>
                  <a:srgbClr val="2E2E38"/>
                </a:solidFill>
              </a:rPr>
              <a:t>IT Strategy and Transformation SMR</a:t>
            </a:r>
          </a:p>
          <a:p>
            <a:pPr lvl="0" defTabSz="932742">
              <a:spcAft>
                <a:spcPts val="600"/>
              </a:spcAft>
              <a:buClr>
                <a:srgbClr val="FFE600"/>
              </a:buClr>
              <a:buSzPct val="60000"/>
              <a:defRPr/>
            </a:pPr>
            <a:r>
              <a:rPr lang="en-US" sz="900" kern="0" dirty="0">
                <a:solidFill>
                  <a:srgbClr val="2E2E38"/>
                </a:solidFill>
              </a:rPr>
              <a:t>jeff.faulk@ey.com </a:t>
            </a:r>
          </a:p>
        </p:txBody>
      </p:sp>
      <p:pic>
        <p:nvPicPr>
          <p:cNvPr id="32" name="Picture 31">
            <a:extLst>
              <a:ext uri="{FF2B5EF4-FFF2-40B4-BE49-F238E27FC236}">
                <a16:creationId xmlns:a16="http://schemas.microsoft.com/office/drawing/2014/main" id="{6F6528E4-1A44-422A-915E-66B3E2CF31AB}"/>
              </a:ext>
            </a:extLst>
          </p:cNvPr>
          <p:cNvPicPr>
            <a:picLocks noChangeAspect="1"/>
          </p:cNvPicPr>
          <p:nvPr/>
        </p:nvPicPr>
        <p:blipFill>
          <a:blip r:embed="rId10"/>
          <a:stretch>
            <a:fillRect/>
          </a:stretch>
        </p:blipFill>
        <p:spPr>
          <a:xfrm>
            <a:off x="9184315" y="976513"/>
            <a:ext cx="920576" cy="920576"/>
          </a:xfrm>
          <a:prstGeom prst="rect">
            <a:avLst/>
          </a:prstGeom>
        </p:spPr>
      </p:pic>
    </p:spTree>
    <p:extLst>
      <p:ext uri="{BB962C8B-B14F-4D97-AF65-F5344CB8AC3E}">
        <p14:creationId xmlns:p14="http://schemas.microsoft.com/office/powerpoint/2010/main" val="313140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47A450-0C1B-451E-B308-F594A32A61AF}"/>
              </a:ext>
            </a:extLst>
          </p:cNvPr>
          <p:cNvSpPr>
            <a:spLocks noGrp="1"/>
          </p:cNvSpPr>
          <p:nvPr>
            <p:ph type="body" sz="quarter" idx="10"/>
          </p:nvPr>
        </p:nvSpPr>
        <p:spPr/>
        <p:txBody>
          <a:bodyPr/>
          <a:lstStyle/>
          <a:p>
            <a:r>
              <a:rPr lang="en-US"/>
              <a:t>Executive Summary</a:t>
            </a:r>
            <a:endParaRPr lang="en-US" dirty="0"/>
          </a:p>
        </p:txBody>
      </p:sp>
      <p:sp>
        <p:nvSpPr>
          <p:cNvPr id="3" name="Slide Number Placeholder 2">
            <a:extLst>
              <a:ext uri="{FF2B5EF4-FFF2-40B4-BE49-F238E27FC236}">
                <a16:creationId xmlns:a16="http://schemas.microsoft.com/office/drawing/2014/main" id="{75AA9F63-B873-4A2D-AC0F-778CBD3857E1}"/>
              </a:ext>
            </a:extLst>
          </p:cNvPr>
          <p:cNvSpPr>
            <a:spLocks noGrp="1"/>
          </p:cNvSpPr>
          <p:nvPr>
            <p:ph type="sldNum" sz="quarter" idx="4"/>
          </p:nvPr>
        </p:nvSpPr>
        <p:spPr/>
        <p:txBody>
          <a:bodyPr/>
          <a:lstStyle/>
          <a:p>
            <a:fld id="{F1BC30E3-FFE5-4B91-AA19-87A149EBB9EE}" type="slidenum">
              <a:rPr lang="en-US" smtClean="0"/>
              <a:pPr/>
              <a:t>3</a:t>
            </a:fld>
            <a:endParaRPr lang="en-US" dirty="0"/>
          </a:p>
        </p:txBody>
      </p:sp>
    </p:spTree>
    <p:extLst>
      <p:ext uri="{BB962C8B-B14F-4D97-AF65-F5344CB8AC3E}">
        <p14:creationId xmlns:p14="http://schemas.microsoft.com/office/powerpoint/2010/main" val="44749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ECD4A7-8072-4A94-BB6A-D517E804F4D1}"/>
              </a:ext>
            </a:extLst>
          </p:cNvPr>
          <p:cNvSpPr>
            <a:spLocks noGrp="1"/>
          </p:cNvSpPr>
          <p:nvPr>
            <p:ph type="body" sz="quarter" idx="10"/>
          </p:nvPr>
        </p:nvSpPr>
        <p:spPr/>
        <p:txBody>
          <a:bodyPr/>
          <a:lstStyle/>
          <a:p>
            <a:r>
              <a:rPr lang="en-US" dirty="0"/>
              <a:t>Appendix A – EY </a:t>
            </a:r>
            <a:r>
              <a:rPr lang="en-US"/>
              <a:t>Resiliency Framework</a:t>
            </a:r>
            <a:endParaRPr lang="en-US" dirty="0"/>
          </a:p>
        </p:txBody>
      </p:sp>
      <p:sp>
        <p:nvSpPr>
          <p:cNvPr id="4" name="Slide Number Placeholder 3">
            <a:extLst>
              <a:ext uri="{FF2B5EF4-FFF2-40B4-BE49-F238E27FC236}">
                <a16:creationId xmlns:a16="http://schemas.microsoft.com/office/drawing/2014/main" id="{7426194C-D083-4BCB-AD73-F1744E4787E2}"/>
              </a:ext>
            </a:extLst>
          </p:cNvPr>
          <p:cNvSpPr>
            <a:spLocks noGrp="1"/>
          </p:cNvSpPr>
          <p:nvPr>
            <p:ph type="sldNum" sz="quarter" idx="4"/>
          </p:nvPr>
        </p:nvSpPr>
        <p:spPr/>
        <p:txBody>
          <a:bodyPr/>
          <a:lstStyle/>
          <a:p>
            <a:fld id="{F1BC30E3-FFE5-4B91-AA19-87A149EBB9EE}" type="slidenum">
              <a:rPr lang="en-US" smtClean="0"/>
              <a:pPr/>
              <a:t>30</a:t>
            </a:fld>
            <a:endParaRPr lang="en-US"/>
          </a:p>
        </p:txBody>
      </p:sp>
    </p:spTree>
    <p:extLst>
      <p:ext uri="{BB962C8B-B14F-4D97-AF65-F5344CB8AC3E}">
        <p14:creationId xmlns:p14="http://schemas.microsoft.com/office/powerpoint/2010/main" val="1342444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0AD9C9B-FFFC-48DC-8D2D-21EA6DF34943}"/>
              </a:ext>
            </a:extLst>
          </p:cNvPr>
          <p:cNvSpPr>
            <a:spLocks noGrp="1"/>
          </p:cNvSpPr>
          <p:nvPr>
            <p:ph type="body" sz="quarter" idx="10"/>
          </p:nvPr>
        </p:nvSpPr>
        <p:spPr>
          <a:xfrm>
            <a:off x="371475" y="1257299"/>
            <a:ext cx="2569995" cy="4714875"/>
          </a:xfrm>
        </p:spPr>
        <p:txBody>
          <a:bodyPr/>
          <a:lstStyle/>
          <a:p>
            <a:pPr marL="0" indent="0">
              <a:buNone/>
            </a:pPr>
            <a:r>
              <a:rPr lang="en-US" sz="900" dirty="0"/>
              <a:t>The EY Resiliency Framework defines common processes from which business continuity methods can be executed. The program life cycle framework includes:</a:t>
            </a:r>
          </a:p>
          <a:p>
            <a:endParaRPr lang="en-US" sz="900" dirty="0"/>
          </a:p>
          <a:p>
            <a:r>
              <a:rPr lang="en-US" sz="900" dirty="0"/>
              <a:t>The </a:t>
            </a:r>
            <a:r>
              <a:rPr lang="en-US" sz="900" b="1" dirty="0"/>
              <a:t>Strategize Phase </a:t>
            </a:r>
            <a:r>
              <a:rPr lang="en-US" sz="900" dirty="0"/>
              <a:t>— marks the beginning and the first half of the life cycle. It takes a risk-based approach to prioritizing business functions that are mapped to business criticality tiers. The end result is a recovery analysis which summarizes the identified business function recovery gaps, associated business risk and business recovery strategies.</a:t>
            </a:r>
          </a:p>
          <a:p>
            <a:endParaRPr lang="en-US" sz="900" dirty="0"/>
          </a:p>
          <a:p>
            <a:r>
              <a:rPr lang="en-US" sz="900" dirty="0"/>
              <a:t>The </a:t>
            </a:r>
            <a:r>
              <a:rPr lang="en-US" sz="900" b="1" dirty="0"/>
              <a:t>Mitigate</a:t>
            </a:r>
            <a:r>
              <a:rPr lang="en-US" sz="900" dirty="0"/>
              <a:t> </a:t>
            </a:r>
            <a:r>
              <a:rPr lang="en-US" sz="900" b="1" dirty="0"/>
              <a:t>Phase</a:t>
            </a:r>
            <a:r>
              <a:rPr lang="en-US" sz="900" dirty="0"/>
              <a:t> — continues the life cycle with strategy implementation and the development of business continuity plans and testing. This phase ends with the activities needed to sustain &amp; maintain the program. </a:t>
            </a:r>
          </a:p>
        </p:txBody>
      </p:sp>
      <p:sp>
        <p:nvSpPr>
          <p:cNvPr id="51" name="Title 50">
            <a:extLst>
              <a:ext uri="{FF2B5EF4-FFF2-40B4-BE49-F238E27FC236}">
                <a16:creationId xmlns:a16="http://schemas.microsoft.com/office/drawing/2014/main" id="{D5E3F8A0-BCF6-49E9-A738-9FBF600C6D46}"/>
              </a:ext>
            </a:extLst>
          </p:cNvPr>
          <p:cNvSpPr>
            <a:spLocks noGrp="1"/>
          </p:cNvSpPr>
          <p:nvPr>
            <p:ph type="title"/>
          </p:nvPr>
        </p:nvSpPr>
        <p:spPr/>
        <p:txBody>
          <a:bodyPr/>
          <a:lstStyle/>
          <a:p>
            <a:r>
              <a:rPr lang="en-US" dirty="0">
                <a:ea typeface="ＭＳ Ｐゴシック" charset="-128"/>
              </a:rPr>
              <a:t>EY</a:t>
            </a:r>
            <a:r>
              <a:rPr lang="en-US">
                <a:ea typeface="ＭＳ Ｐゴシック" charset="-128"/>
              </a:rPr>
              <a:t> </a:t>
            </a:r>
            <a:r>
              <a:rPr lang="en-US" dirty="0">
                <a:ea typeface="ＭＳ Ｐゴシック" charset="-128"/>
              </a:rPr>
              <a:t>Resiliency Framework</a:t>
            </a:r>
            <a:endParaRPr lang="en-US" dirty="0">
              <a:latin typeface="+mj-lt"/>
            </a:endParaRPr>
          </a:p>
        </p:txBody>
      </p:sp>
      <p:sp>
        <p:nvSpPr>
          <p:cNvPr id="3" name="Slide Number Placeholder 2">
            <a:extLst>
              <a:ext uri="{FF2B5EF4-FFF2-40B4-BE49-F238E27FC236}">
                <a16:creationId xmlns:a16="http://schemas.microsoft.com/office/drawing/2014/main" id="{E61BA250-FD09-4BAF-AB6A-C83F7BFA131A}"/>
              </a:ext>
            </a:extLst>
          </p:cNvPr>
          <p:cNvSpPr>
            <a:spLocks noGrp="1"/>
          </p:cNvSpPr>
          <p:nvPr>
            <p:ph type="sldNum" sz="quarter" idx="4"/>
          </p:nvPr>
        </p:nvSpPr>
        <p:spPr/>
        <p:txBody>
          <a:bodyPr/>
          <a:lstStyle/>
          <a:p>
            <a:fld id="{F1BC30E3-FFE5-4B91-AA19-87A149EBB9EE}" type="slidenum">
              <a:rPr lang="en-US" smtClean="0">
                <a:latin typeface="+mn-lt"/>
              </a:rPr>
              <a:pPr/>
              <a:t>31</a:t>
            </a:fld>
            <a:endParaRPr lang="en-US" dirty="0">
              <a:latin typeface="+mn-lt"/>
            </a:endParaRPr>
          </a:p>
        </p:txBody>
      </p:sp>
      <p:grpSp>
        <p:nvGrpSpPr>
          <p:cNvPr id="7" name="Group 6">
            <a:extLst>
              <a:ext uri="{FF2B5EF4-FFF2-40B4-BE49-F238E27FC236}">
                <a16:creationId xmlns:a16="http://schemas.microsoft.com/office/drawing/2014/main" id="{6C3D38B4-B8A6-4F38-A297-36F53BC6E0AA}"/>
              </a:ext>
            </a:extLst>
          </p:cNvPr>
          <p:cNvGrpSpPr/>
          <p:nvPr/>
        </p:nvGrpSpPr>
        <p:grpSpPr>
          <a:xfrm>
            <a:off x="3045040" y="1350328"/>
            <a:ext cx="8781838" cy="4532176"/>
            <a:chOff x="3312659" y="1678375"/>
            <a:chExt cx="8122599" cy="4191954"/>
          </a:xfrm>
        </p:grpSpPr>
        <p:grpSp>
          <p:nvGrpSpPr>
            <p:cNvPr id="5" name="Group 4">
              <a:extLst>
                <a:ext uri="{FF2B5EF4-FFF2-40B4-BE49-F238E27FC236}">
                  <a16:creationId xmlns:a16="http://schemas.microsoft.com/office/drawing/2014/main" id="{F52E760C-15E6-4062-8F8F-6D6F810473AC}"/>
                </a:ext>
              </a:extLst>
            </p:cNvPr>
            <p:cNvGrpSpPr/>
            <p:nvPr/>
          </p:nvGrpSpPr>
          <p:grpSpPr>
            <a:xfrm>
              <a:off x="3312659" y="1678375"/>
              <a:ext cx="8061115" cy="4191954"/>
              <a:chOff x="1444285" y="1269200"/>
              <a:chExt cx="9709280" cy="5049035"/>
            </a:xfrm>
          </p:grpSpPr>
          <p:sp>
            <p:nvSpPr>
              <p:cNvPr id="118" name="Rectangle 21">
                <a:extLst>
                  <a:ext uri="{FF2B5EF4-FFF2-40B4-BE49-F238E27FC236}">
                    <a16:creationId xmlns:a16="http://schemas.microsoft.com/office/drawing/2014/main" id="{ED9F6384-335F-412A-8D23-8FFA3CBA3322}"/>
                  </a:ext>
                </a:extLst>
              </p:cNvPr>
              <p:cNvSpPr>
                <a:spLocks noChangeArrowheads="1"/>
              </p:cNvSpPr>
              <p:nvPr/>
            </p:nvSpPr>
            <p:spPr bwMode="auto">
              <a:xfrm>
                <a:off x="7699932" y="4946478"/>
                <a:ext cx="3050041" cy="668830"/>
              </a:xfrm>
              <a:prstGeom prst="rect">
                <a:avLst/>
              </a:prstGeom>
              <a:noFill/>
              <a:ln w="9525">
                <a:noFill/>
                <a:miter lim="800000"/>
                <a:headEnd/>
                <a:tailEnd/>
              </a:ln>
            </p:spPr>
            <p:txBody>
              <a:bodyPr wrap="square">
                <a:spAutoFit/>
              </a:bodyPr>
              <a:lstStyle/>
              <a:p>
                <a:pPr defTabSz="865188" eaLnBrk="0" hangingPunct="0">
                  <a:buClr>
                    <a:srgbClr val="000000"/>
                  </a:buClr>
                  <a:buSzPct val="70000"/>
                  <a:defRPr/>
                </a:pPr>
                <a:r>
                  <a:rPr lang="en-US" sz="1050" b="1" kern="0">
                    <a:solidFill>
                      <a:srgbClr val="000000">
                        <a:lumMod val="65000"/>
                        <a:lumOff val="35000"/>
                      </a:srgbClr>
                    </a:solidFill>
                    <a:latin typeface="+mj-lt"/>
                    <a:cs typeface="Calibri" panose="020F0502020204030204" pitchFamily="34" charset="0"/>
                  </a:rPr>
                  <a:t>Recovery Strategy Development</a:t>
                </a:r>
              </a:p>
              <a:p>
                <a:pPr marL="91440" indent="-91440" defTabSz="865188" eaLnBrk="0" hangingPunct="0">
                  <a:buClr>
                    <a:srgbClr val="000000"/>
                  </a:buClr>
                  <a:buSzPct val="100000"/>
                  <a:buFont typeface="Arial" panose="020B0604020202020204" pitchFamily="34" charset="0"/>
                  <a:buChar char="•"/>
                  <a:defRPr/>
                </a:pPr>
                <a:r>
                  <a:rPr lang="en-US" sz="900" b="1" kern="0">
                    <a:solidFill>
                      <a:srgbClr val="00B0F0"/>
                    </a:solidFill>
                    <a:latin typeface="+mj-lt"/>
                    <a:cs typeface="Calibri" panose="020F0502020204030204" pitchFamily="34" charset="0"/>
                  </a:rPr>
                  <a:t>Continuity</a:t>
                </a:r>
                <a:r>
                  <a:rPr lang="en-US" sz="900" kern="0">
                    <a:solidFill>
                      <a:srgbClr val="000000">
                        <a:lumMod val="65000"/>
                        <a:lumOff val="35000"/>
                      </a:srgbClr>
                    </a:solidFill>
                    <a:latin typeface="+mj-lt"/>
                    <a:cs typeface="Calibri" panose="020F0502020204030204" pitchFamily="34" charset="0"/>
                  </a:rPr>
                  <a:t> and </a:t>
                </a:r>
                <a:r>
                  <a:rPr lang="en-US" sz="900" b="1" kern="0">
                    <a:solidFill>
                      <a:srgbClr val="FFC000"/>
                    </a:solidFill>
                    <a:latin typeface="+mj-lt"/>
                    <a:cs typeface="Calibri" panose="020F0502020204030204" pitchFamily="34" charset="0"/>
                  </a:rPr>
                  <a:t>technical</a:t>
                </a:r>
                <a:r>
                  <a:rPr lang="en-US" sz="900" kern="0">
                    <a:solidFill>
                      <a:srgbClr val="000000">
                        <a:lumMod val="65000"/>
                        <a:lumOff val="35000"/>
                      </a:srgbClr>
                    </a:solidFill>
                    <a:latin typeface="+mj-lt"/>
                    <a:cs typeface="Calibri" panose="020F0502020204030204" pitchFamily="34" charset="0"/>
                  </a:rPr>
                  <a:t> strategy options </a:t>
                </a: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Business case recommendation</a:t>
                </a: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Strategic roadmap development</a:t>
                </a:r>
              </a:p>
            </p:txBody>
          </p:sp>
          <p:sp>
            <p:nvSpPr>
              <p:cNvPr id="119" name="Rectangle 33">
                <a:extLst>
                  <a:ext uri="{FF2B5EF4-FFF2-40B4-BE49-F238E27FC236}">
                    <a16:creationId xmlns:a16="http://schemas.microsoft.com/office/drawing/2014/main" id="{F627B1B8-C30F-43F8-A1CE-92B309082D5D}"/>
                  </a:ext>
                </a:extLst>
              </p:cNvPr>
              <p:cNvSpPr>
                <a:spLocks noChangeArrowheads="1"/>
              </p:cNvSpPr>
              <p:nvPr/>
            </p:nvSpPr>
            <p:spPr bwMode="auto">
              <a:xfrm>
                <a:off x="1450556" y="4836757"/>
                <a:ext cx="2712922" cy="945588"/>
              </a:xfrm>
              <a:prstGeom prst="rect">
                <a:avLst/>
              </a:prstGeom>
              <a:noFill/>
              <a:ln w="9525">
                <a:noFill/>
                <a:miter lim="800000"/>
                <a:headEnd/>
                <a:tailEnd/>
              </a:ln>
            </p:spPr>
            <p:txBody>
              <a:bodyPr wrap="square">
                <a:spAutoFit/>
              </a:bodyPr>
              <a:lstStyle/>
              <a:p>
                <a:pPr defTabSz="865188" eaLnBrk="0" hangingPunct="0">
                  <a:buClr>
                    <a:srgbClr val="000000"/>
                  </a:buClr>
                  <a:buSzPct val="70000"/>
                  <a:defRPr/>
                </a:pPr>
                <a:r>
                  <a:rPr lang="en-CA" sz="1050" b="1" kern="0">
                    <a:solidFill>
                      <a:srgbClr val="000000">
                        <a:lumMod val="65000"/>
                        <a:lumOff val="35000"/>
                      </a:srgbClr>
                    </a:solidFill>
                    <a:latin typeface="+mj-lt"/>
                    <a:cs typeface="Calibri" panose="020F0502020204030204" pitchFamily="34" charset="0"/>
                  </a:rPr>
                  <a:t>Recovery Strategy Implementation</a:t>
                </a:r>
              </a:p>
              <a:p>
                <a:pPr marL="91440" indent="-91440" defTabSz="865188" eaLnBrk="0" hangingPunct="0">
                  <a:buClr>
                    <a:srgbClr val="000000"/>
                  </a:buClr>
                  <a:buSzPct val="100000"/>
                  <a:buFont typeface="Arial" panose="020B0604020202020204" pitchFamily="34" charset="0"/>
                  <a:buChar char="•"/>
                  <a:defRPr/>
                </a:pPr>
                <a:r>
                  <a:rPr lang="en-CA" sz="900" kern="0">
                    <a:solidFill>
                      <a:srgbClr val="000000">
                        <a:lumMod val="65000"/>
                        <a:lumOff val="35000"/>
                      </a:srgbClr>
                    </a:solidFill>
                    <a:latin typeface="+mj-lt"/>
                    <a:cs typeface="Calibri" panose="020F0502020204030204" pitchFamily="34" charset="0"/>
                  </a:rPr>
                  <a:t>Recovery solution acquisition/build </a:t>
                </a:r>
              </a:p>
              <a:p>
                <a:pPr marL="91440" indent="-91440" defTabSz="865188" eaLnBrk="0" hangingPunct="0">
                  <a:buClr>
                    <a:srgbClr val="000000"/>
                  </a:buClr>
                  <a:buSzPct val="100000"/>
                  <a:buFont typeface="Arial" panose="020B0604020202020204" pitchFamily="34" charset="0"/>
                  <a:buChar char="•"/>
                  <a:defRPr/>
                </a:pPr>
                <a:r>
                  <a:rPr lang="en-CA" sz="900" kern="0">
                    <a:solidFill>
                      <a:srgbClr val="000000">
                        <a:lumMod val="65000"/>
                        <a:lumOff val="35000"/>
                      </a:srgbClr>
                    </a:solidFill>
                    <a:latin typeface="+mj-lt"/>
                    <a:cs typeface="Calibri" panose="020F0502020204030204" pitchFamily="34" charset="0"/>
                  </a:rPr>
                  <a:t>Implement and enhance </a:t>
                </a:r>
                <a:r>
                  <a:rPr lang="en-CA" sz="900" b="1" kern="0">
                    <a:solidFill>
                      <a:srgbClr val="00B0F0"/>
                    </a:solidFill>
                    <a:latin typeface="+mj-lt"/>
                    <a:cs typeface="Calibri" panose="020F0502020204030204" pitchFamily="34" charset="0"/>
                  </a:rPr>
                  <a:t>business</a:t>
                </a:r>
                <a:r>
                  <a:rPr lang="en-CA" sz="900" kern="0">
                    <a:solidFill>
                      <a:srgbClr val="000000">
                        <a:lumMod val="65000"/>
                        <a:lumOff val="35000"/>
                      </a:srgbClr>
                    </a:solidFill>
                    <a:latin typeface="+mj-lt"/>
                    <a:cs typeface="Calibri" panose="020F0502020204030204" pitchFamily="34" charset="0"/>
                  </a:rPr>
                  <a:t> and</a:t>
                </a:r>
                <a:r>
                  <a:rPr lang="en-CA" sz="900" kern="0">
                    <a:solidFill>
                      <a:srgbClr val="FFC000"/>
                    </a:solidFill>
                    <a:latin typeface="+mj-lt"/>
                    <a:cs typeface="Calibri" panose="020F0502020204030204" pitchFamily="34" charset="0"/>
                  </a:rPr>
                  <a:t> </a:t>
                </a:r>
                <a:r>
                  <a:rPr lang="en-CA" sz="900" b="1" kern="0">
                    <a:solidFill>
                      <a:srgbClr val="FFC000"/>
                    </a:solidFill>
                    <a:latin typeface="+mj-lt"/>
                    <a:cs typeface="Calibri" panose="020F0502020204030204" pitchFamily="34" charset="0"/>
                  </a:rPr>
                  <a:t>technical</a:t>
                </a:r>
                <a:r>
                  <a:rPr lang="en-CA" sz="900" kern="0">
                    <a:solidFill>
                      <a:srgbClr val="FFC000"/>
                    </a:solidFill>
                    <a:latin typeface="+mj-lt"/>
                    <a:cs typeface="Calibri" panose="020F0502020204030204" pitchFamily="34" charset="0"/>
                  </a:rPr>
                  <a:t> </a:t>
                </a:r>
                <a:r>
                  <a:rPr lang="en-CA" sz="900" kern="0">
                    <a:solidFill>
                      <a:srgbClr val="000000">
                        <a:lumMod val="65000"/>
                        <a:lumOff val="35000"/>
                      </a:srgbClr>
                    </a:solidFill>
                    <a:latin typeface="+mj-lt"/>
                    <a:cs typeface="Calibri" panose="020F0502020204030204" pitchFamily="34" charset="0"/>
                  </a:rPr>
                  <a:t>recovery capabilities</a:t>
                </a:r>
              </a:p>
              <a:p>
                <a:pPr marL="91440" indent="-91440" defTabSz="865188" eaLnBrk="0" hangingPunct="0">
                  <a:buClr>
                    <a:srgbClr val="000000"/>
                  </a:buClr>
                  <a:buSzPct val="100000"/>
                  <a:buFont typeface="Arial" panose="020B0604020202020204" pitchFamily="34" charset="0"/>
                  <a:buChar char="•"/>
                  <a:defRPr/>
                </a:pPr>
                <a:r>
                  <a:rPr lang="en-US" sz="900" b="1" kern="0">
                    <a:solidFill>
                      <a:srgbClr val="00B0F0"/>
                    </a:solidFill>
                    <a:latin typeface="+mj-lt"/>
                    <a:cs typeface="Calibri" panose="020F0502020204030204" pitchFamily="34" charset="0"/>
                  </a:rPr>
                  <a:t>BC</a:t>
                </a:r>
                <a:r>
                  <a:rPr lang="en-US" sz="900" kern="0">
                    <a:solidFill>
                      <a:srgbClr val="000000">
                        <a:lumMod val="65000"/>
                        <a:lumOff val="35000"/>
                      </a:srgbClr>
                    </a:solidFill>
                    <a:latin typeface="+mj-lt"/>
                    <a:cs typeface="Calibri" panose="020F0502020204030204" pitchFamily="34" charset="0"/>
                  </a:rPr>
                  <a:t> and </a:t>
                </a:r>
                <a:r>
                  <a:rPr lang="en-US" sz="900" b="1" kern="0">
                    <a:solidFill>
                      <a:srgbClr val="FFC000"/>
                    </a:solidFill>
                    <a:latin typeface="+mj-lt"/>
                    <a:cs typeface="Calibri" panose="020F0502020204030204" pitchFamily="34" charset="0"/>
                  </a:rPr>
                  <a:t>DR</a:t>
                </a:r>
                <a:r>
                  <a:rPr lang="en-US" sz="900" kern="0">
                    <a:solidFill>
                      <a:srgbClr val="000000">
                        <a:lumMod val="65000"/>
                        <a:lumOff val="35000"/>
                      </a:srgbClr>
                    </a:solidFill>
                    <a:latin typeface="+mj-lt"/>
                    <a:cs typeface="Calibri" panose="020F0502020204030204" pitchFamily="34" charset="0"/>
                  </a:rPr>
                  <a:t> plans</a:t>
                </a:r>
                <a:endParaRPr lang="en-CA" sz="900" kern="0">
                  <a:solidFill>
                    <a:srgbClr val="000000">
                      <a:lumMod val="65000"/>
                      <a:lumOff val="35000"/>
                    </a:srgbClr>
                  </a:solidFill>
                  <a:latin typeface="+mj-lt"/>
                  <a:cs typeface="Calibri" panose="020F0502020204030204" pitchFamily="34" charset="0"/>
                </a:endParaRP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Incident response plan integration</a:t>
                </a:r>
              </a:p>
            </p:txBody>
          </p:sp>
          <p:sp>
            <p:nvSpPr>
              <p:cNvPr id="120" name="Rectangle 33">
                <a:extLst>
                  <a:ext uri="{FF2B5EF4-FFF2-40B4-BE49-F238E27FC236}">
                    <a16:creationId xmlns:a16="http://schemas.microsoft.com/office/drawing/2014/main" id="{A73C0030-0C18-4FBC-BE3D-1B8CB2A472E1}"/>
                  </a:ext>
                </a:extLst>
              </p:cNvPr>
              <p:cNvSpPr>
                <a:spLocks noChangeArrowheads="1"/>
              </p:cNvSpPr>
              <p:nvPr/>
            </p:nvSpPr>
            <p:spPr bwMode="auto">
              <a:xfrm>
                <a:off x="1444285" y="3385820"/>
                <a:ext cx="1874910" cy="668830"/>
              </a:xfrm>
              <a:prstGeom prst="rect">
                <a:avLst/>
              </a:prstGeom>
              <a:noFill/>
              <a:ln w="9525">
                <a:noFill/>
                <a:miter lim="800000"/>
                <a:headEnd/>
                <a:tailEnd/>
              </a:ln>
            </p:spPr>
            <p:txBody>
              <a:bodyPr wrap="square">
                <a:spAutoFit/>
              </a:bodyPr>
              <a:lstStyle/>
              <a:p>
                <a:pPr defTabSz="865188" eaLnBrk="0" hangingPunct="0">
                  <a:buClr>
                    <a:srgbClr val="000000"/>
                  </a:buClr>
                  <a:buSzPct val="70000"/>
                  <a:defRPr/>
                </a:pPr>
                <a:r>
                  <a:rPr lang="en-CA" sz="1050" b="1" kern="0">
                    <a:solidFill>
                      <a:srgbClr val="000000">
                        <a:lumMod val="65000"/>
                        <a:lumOff val="35000"/>
                      </a:srgbClr>
                    </a:solidFill>
                    <a:latin typeface="+mj-lt"/>
                    <a:cs typeface="Calibri" panose="020F0502020204030204" pitchFamily="34" charset="0"/>
                  </a:rPr>
                  <a:t>Plan Exercise &amp; Test</a:t>
                </a:r>
              </a:p>
              <a:p>
                <a:pPr marL="91440" indent="-91440" defTabSz="865188" eaLnBrk="0" hangingPunct="0">
                  <a:buClr>
                    <a:srgbClr val="000000"/>
                  </a:buClr>
                  <a:buSzPct val="100000"/>
                  <a:buFont typeface="Arial" panose="020B0604020202020204" pitchFamily="34" charset="0"/>
                  <a:buChar char="•"/>
                  <a:defRPr/>
                </a:pPr>
                <a:r>
                  <a:rPr lang="en-CA" sz="900" kern="0">
                    <a:solidFill>
                      <a:srgbClr val="000000">
                        <a:lumMod val="65000"/>
                        <a:lumOff val="35000"/>
                      </a:srgbClr>
                    </a:solidFill>
                    <a:latin typeface="+mj-lt"/>
                    <a:cs typeface="Calibri" panose="020F0502020204030204" pitchFamily="34" charset="0"/>
                  </a:rPr>
                  <a:t>Pre-test</a:t>
                </a:r>
              </a:p>
              <a:p>
                <a:pPr marL="91440" indent="-91440" defTabSz="865188" eaLnBrk="0" hangingPunct="0">
                  <a:buClr>
                    <a:srgbClr val="000000"/>
                  </a:buClr>
                  <a:buSzPct val="100000"/>
                  <a:buFont typeface="Arial" panose="020B0604020202020204" pitchFamily="34" charset="0"/>
                  <a:buChar char="•"/>
                  <a:defRPr/>
                </a:pPr>
                <a:r>
                  <a:rPr lang="en-CA" sz="900" kern="0">
                    <a:solidFill>
                      <a:srgbClr val="000000">
                        <a:lumMod val="65000"/>
                        <a:lumOff val="35000"/>
                      </a:srgbClr>
                    </a:solidFill>
                    <a:latin typeface="+mj-lt"/>
                    <a:cs typeface="Calibri" panose="020F0502020204030204" pitchFamily="34" charset="0"/>
                  </a:rPr>
                  <a:t>Conduct test</a:t>
                </a:r>
              </a:p>
              <a:p>
                <a:pPr marL="91440" indent="-91440" defTabSz="865188" eaLnBrk="0" hangingPunct="0">
                  <a:buClr>
                    <a:srgbClr val="000000"/>
                  </a:buClr>
                  <a:buSzPct val="100000"/>
                  <a:buFont typeface="Arial" panose="020B0604020202020204" pitchFamily="34" charset="0"/>
                  <a:buChar char="•"/>
                  <a:defRPr/>
                </a:pPr>
                <a:r>
                  <a:rPr lang="en-CA" sz="900" kern="0">
                    <a:solidFill>
                      <a:srgbClr val="000000">
                        <a:lumMod val="65000"/>
                        <a:lumOff val="35000"/>
                      </a:srgbClr>
                    </a:solidFill>
                    <a:latin typeface="+mj-lt"/>
                    <a:cs typeface="Calibri" panose="020F0502020204030204" pitchFamily="34" charset="0"/>
                  </a:rPr>
                  <a:t>Post-test</a:t>
                </a:r>
              </a:p>
            </p:txBody>
          </p:sp>
          <p:sp>
            <p:nvSpPr>
              <p:cNvPr id="121" name="Rectangle 24">
                <a:extLst>
                  <a:ext uri="{FF2B5EF4-FFF2-40B4-BE49-F238E27FC236}">
                    <a16:creationId xmlns:a16="http://schemas.microsoft.com/office/drawing/2014/main" id="{4A11F9D0-005C-475C-8E94-59A7FE42E4C5}"/>
                  </a:ext>
                </a:extLst>
              </p:cNvPr>
              <p:cNvSpPr>
                <a:spLocks noChangeArrowheads="1"/>
              </p:cNvSpPr>
              <p:nvPr/>
            </p:nvSpPr>
            <p:spPr bwMode="auto">
              <a:xfrm>
                <a:off x="1450555" y="1629953"/>
                <a:ext cx="3184384" cy="1083966"/>
              </a:xfrm>
              <a:prstGeom prst="rect">
                <a:avLst/>
              </a:prstGeom>
              <a:noFill/>
              <a:ln w="9525">
                <a:noFill/>
                <a:miter lim="800000"/>
                <a:headEnd/>
                <a:tailEnd/>
              </a:ln>
            </p:spPr>
            <p:txBody>
              <a:bodyPr wrap="square">
                <a:spAutoFit/>
              </a:bodyPr>
              <a:lstStyle/>
              <a:p>
                <a:pPr eaLnBrk="0" hangingPunct="0">
                  <a:buClr>
                    <a:srgbClr val="000000"/>
                  </a:buClr>
                  <a:buSzPct val="70000"/>
                  <a:defRPr/>
                </a:pPr>
                <a:r>
                  <a:rPr lang="en-US" sz="1050" b="1" kern="0">
                    <a:solidFill>
                      <a:srgbClr val="000000">
                        <a:lumMod val="65000"/>
                        <a:lumOff val="35000"/>
                      </a:srgbClr>
                    </a:solidFill>
                    <a:latin typeface="+mj-lt"/>
                    <a:cs typeface="Calibri" panose="020F0502020204030204" pitchFamily="34" charset="0"/>
                  </a:rPr>
                  <a:t>Maintenance</a:t>
                </a:r>
                <a:endParaRPr lang="en-CA" sz="1050" b="1" kern="0">
                  <a:solidFill>
                    <a:srgbClr val="000000">
                      <a:lumMod val="65000"/>
                      <a:lumOff val="35000"/>
                    </a:srgbClr>
                  </a:solidFill>
                  <a:latin typeface="+mj-lt"/>
                  <a:cs typeface="Calibri" panose="020F0502020204030204" pitchFamily="34" charset="0"/>
                </a:endParaRP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Quality reviews and</a:t>
                </a:r>
                <a:r>
                  <a:rPr lang="en-CA" sz="900" kern="0">
                    <a:solidFill>
                      <a:srgbClr val="000000">
                        <a:lumMod val="65000"/>
                        <a:lumOff val="35000"/>
                      </a:srgbClr>
                    </a:solidFill>
                    <a:latin typeface="+mj-lt"/>
                    <a:cs typeface="Calibri" panose="020F0502020204030204" pitchFamily="34" charset="0"/>
                  </a:rPr>
                  <a:t> maintenance</a:t>
                </a:r>
              </a:p>
              <a:p>
                <a:pPr marL="91440" indent="-91440" defTabSz="865188" eaLnBrk="0" hangingPunct="0">
                  <a:buClr>
                    <a:srgbClr val="000000"/>
                  </a:buClr>
                  <a:buSzPct val="100000"/>
                  <a:buFont typeface="Arial" panose="020B0604020202020204" pitchFamily="34" charset="0"/>
                  <a:buChar char="•"/>
                  <a:defRPr/>
                </a:pPr>
                <a:r>
                  <a:rPr lang="en-CA" sz="900" kern="0">
                    <a:solidFill>
                      <a:srgbClr val="000000">
                        <a:lumMod val="65000"/>
                        <a:lumOff val="35000"/>
                      </a:srgbClr>
                    </a:solidFill>
                    <a:latin typeface="+mj-lt"/>
                    <a:cs typeface="Calibri" panose="020F0502020204030204" pitchFamily="34" charset="0"/>
                  </a:rPr>
                  <a:t>Training and awareness</a:t>
                </a: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Communication plan</a:t>
                </a: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Metrics and compliance scorecard</a:t>
                </a: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Executive reporting</a:t>
                </a: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Change management</a:t>
                </a:r>
              </a:p>
            </p:txBody>
          </p:sp>
          <p:sp>
            <p:nvSpPr>
              <p:cNvPr id="122" name="Rectangle 25">
                <a:extLst>
                  <a:ext uri="{FF2B5EF4-FFF2-40B4-BE49-F238E27FC236}">
                    <a16:creationId xmlns:a16="http://schemas.microsoft.com/office/drawing/2014/main" id="{22D72F7F-121B-4D35-970F-6308FF1B6D45}"/>
                  </a:ext>
                </a:extLst>
              </p:cNvPr>
              <p:cNvSpPr>
                <a:spLocks noChangeArrowheads="1"/>
              </p:cNvSpPr>
              <p:nvPr/>
            </p:nvSpPr>
            <p:spPr bwMode="auto">
              <a:xfrm>
                <a:off x="8490621" y="2914559"/>
                <a:ext cx="2662944" cy="1851530"/>
              </a:xfrm>
              <a:prstGeom prst="rect">
                <a:avLst/>
              </a:prstGeom>
              <a:noFill/>
              <a:ln w="28575">
                <a:solidFill>
                  <a:srgbClr val="5C9A1B"/>
                </a:solidFill>
                <a:prstDash val="dash"/>
                <a:miter lim="800000"/>
                <a:headEnd/>
                <a:tailEnd/>
              </a:ln>
            </p:spPr>
            <p:txBody>
              <a:bodyPr wrap="square">
                <a:spAutoFit/>
              </a:bodyPr>
              <a:lstStyle/>
              <a:p>
                <a:pPr defTabSz="865188" eaLnBrk="0" hangingPunct="0">
                  <a:buClr>
                    <a:srgbClr val="000000"/>
                  </a:buClr>
                  <a:buSzPct val="70000"/>
                  <a:defRPr/>
                </a:pPr>
                <a:r>
                  <a:rPr lang="en-US" sz="1050" b="1" kern="0">
                    <a:solidFill>
                      <a:srgbClr val="000000">
                        <a:lumMod val="65000"/>
                        <a:lumOff val="35000"/>
                      </a:srgbClr>
                    </a:solidFill>
                    <a:latin typeface="+mj-lt"/>
                    <a:cs typeface="Calibri" panose="020F0502020204030204" pitchFamily="34" charset="0"/>
                  </a:rPr>
                  <a:t>Risk Assessment and Service Prioritization</a:t>
                </a:r>
              </a:p>
              <a:p>
                <a:pPr marL="91440" indent="-91440" defTabSz="865188" eaLnBrk="0" hangingPunct="0">
                  <a:buClr>
                    <a:srgbClr val="000000"/>
                  </a:buClr>
                  <a:buSzPct val="100000"/>
                  <a:buFont typeface="Arial" panose="020B0604020202020204" pitchFamily="34" charset="0"/>
                  <a:buChar char="•"/>
                  <a:defRPr/>
                </a:pPr>
                <a:r>
                  <a:rPr lang="en-CA" sz="900" b="1" kern="0">
                    <a:solidFill>
                      <a:srgbClr val="00B0F0"/>
                    </a:solidFill>
                    <a:latin typeface="+mj-lt"/>
                    <a:cs typeface="Calibri" panose="020F0502020204030204" pitchFamily="34" charset="0"/>
                  </a:rPr>
                  <a:t>Business impact analysis</a:t>
                </a:r>
              </a:p>
              <a:p>
                <a:pPr marL="91440" indent="-91440" defTabSz="865188" eaLnBrk="0" hangingPunct="0">
                  <a:buClr>
                    <a:srgbClr val="000000"/>
                  </a:buClr>
                  <a:buSzPct val="100000"/>
                  <a:buFont typeface="Arial" panose="020B0604020202020204" pitchFamily="34" charset="0"/>
                  <a:buChar char="•"/>
                  <a:defRPr/>
                </a:pPr>
                <a:r>
                  <a:rPr lang="en-CA" sz="900" b="1" kern="0">
                    <a:solidFill>
                      <a:srgbClr val="FFC000"/>
                    </a:solidFill>
                    <a:latin typeface="+mj-lt"/>
                    <a:cs typeface="Calibri" panose="020F0502020204030204" pitchFamily="34" charset="0"/>
                  </a:rPr>
                  <a:t>Application impact and crown jewel analysis</a:t>
                </a:r>
              </a:p>
              <a:p>
                <a:pPr marL="91440" indent="-91440" defTabSz="865188" eaLnBrk="0" hangingPunct="0">
                  <a:buClr>
                    <a:srgbClr val="000000"/>
                  </a:buClr>
                  <a:buSzPct val="100000"/>
                  <a:buFont typeface="Arial" panose="020B0604020202020204" pitchFamily="34" charset="0"/>
                  <a:buChar char="•"/>
                  <a:defRPr/>
                </a:pPr>
                <a:r>
                  <a:rPr lang="en-CA" sz="900" kern="0">
                    <a:solidFill>
                      <a:srgbClr val="000000">
                        <a:lumMod val="65000"/>
                        <a:lumOff val="35000"/>
                      </a:srgbClr>
                    </a:solidFill>
                    <a:latin typeface="+mj-lt"/>
                    <a:cs typeface="Calibri" panose="020F0502020204030204" pitchFamily="34" charset="0"/>
                  </a:rPr>
                  <a:t>Site and 3rd party risk assessment</a:t>
                </a:r>
              </a:p>
              <a:p>
                <a:pPr marL="91440" indent="-91440" defTabSz="865188" eaLnBrk="0" hangingPunct="0">
                  <a:buClr>
                    <a:srgbClr val="000000"/>
                  </a:buClr>
                  <a:buSzPct val="100000"/>
                  <a:buFont typeface="Arial" panose="020B0604020202020204" pitchFamily="34" charset="0"/>
                  <a:buChar char="•"/>
                  <a:defRPr/>
                </a:pPr>
                <a:r>
                  <a:rPr lang="en-CA" sz="900" b="1" kern="0">
                    <a:solidFill>
                      <a:srgbClr val="00B0F0"/>
                    </a:solidFill>
                    <a:latin typeface="+mj-lt"/>
                    <a:cs typeface="Calibri" panose="020F0502020204030204" pitchFamily="34" charset="0"/>
                  </a:rPr>
                  <a:t>Business dependency analysis</a:t>
                </a:r>
              </a:p>
              <a:p>
                <a:pPr marL="91440" indent="-91440" defTabSz="865188" eaLnBrk="0" hangingPunct="0">
                  <a:buClr>
                    <a:srgbClr val="000000"/>
                  </a:buClr>
                  <a:buSzPct val="100000"/>
                  <a:buFont typeface="Arial" panose="020B0604020202020204" pitchFamily="34" charset="0"/>
                  <a:buChar char="•"/>
                  <a:defRPr/>
                </a:pPr>
                <a:r>
                  <a:rPr lang="en-CA" sz="900" b="1" kern="0">
                    <a:solidFill>
                      <a:srgbClr val="FFC000"/>
                    </a:solidFill>
                    <a:latin typeface="+mj-lt"/>
                    <a:cs typeface="Calibri" panose="020F0502020204030204" pitchFamily="34" charset="0"/>
                  </a:rPr>
                  <a:t>Technical dependency mapping </a:t>
                </a:r>
              </a:p>
              <a:p>
                <a:pPr marL="91440" indent="-91440" defTabSz="865188" eaLnBrk="0" hangingPunct="0">
                  <a:buClr>
                    <a:srgbClr val="000000"/>
                  </a:buClr>
                  <a:buSzPct val="100000"/>
                  <a:buFont typeface="Arial" panose="020B0604020202020204" pitchFamily="34" charset="0"/>
                  <a:buChar char="•"/>
                  <a:defRPr/>
                </a:pPr>
                <a:r>
                  <a:rPr lang="en-CA" sz="900" b="1" kern="0">
                    <a:solidFill>
                      <a:srgbClr val="00B0F0"/>
                    </a:solidFill>
                    <a:latin typeface="+mj-lt"/>
                    <a:cs typeface="Calibri" panose="020F0502020204030204" pitchFamily="34" charset="0"/>
                  </a:rPr>
                  <a:t>Business processes </a:t>
                </a:r>
                <a:r>
                  <a:rPr lang="en-CA" sz="900" kern="0">
                    <a:solidFill>
                      <a:srgbClr val="FFC000"/>
                    </a:solidFill>
                    <a:latin typeface="+mj-lt"/>
                    <a:cs typeface="Calibri" panose="020F0502020204030204" pitchFamily="34" charset="0"/>
                  </a:rPr>
                  <a:t>to </a:t>
                </a:r>
                <a:r>
                  <a:rPr lang="en-CA" sz="900" b="1" kern="0">
                    <a:solidFill>
                      <a:srgbClr val="FFC000"/>
                    </a:solidFill>
                    <a:latin typeface="+mj-lt"/>
                    <a:cs typeface="Calibri" panose="020F0502020204030204" pitchFamily="34" charset="0"/>
                  </a:rPr>
                  <a:t>technical capabilities</a:t>
                </a:r>
                <a:r>
                  <a:rPr lang="en-CA" sz="900" kern="0">
                    <a:solidFill>
                      <a:srgbClr val="FFC000"/>
                    </a:solidFill>
                    <a:latin typeface="+mj-lt"/>
                    <a:cs typeface="Calibri" panose="020F0502020204030204" pitchFamily="34" charset="0"/>
                  </a:rPr>
                  <a:t> </a:t>
                </a:r>
                <a:r>
                  <a:rPr lang="en-CA" sz="900" kern="0">
                    <a:solidFill>
                      <a:srgbClr val="000000">
                        <a:lumMod val="65000"/>
                        <a:lumOff val="35000"/>
                      </a:srgbClr>
                    </a:solidFill>
                    <a:latin typeface="+mj-lt"/>
                    <a:cs typeface="Calibri" panose="020F0502020204030204" pitchFamily="34" charset="0"/>
                  </a:rPr>
                  <a:t>mapping</a:t>
                </a:r>
              </a:p>
              <a:p>
                <a:pPr marL="91440" indent="-91440" defTabSz="865188" eaLnBrk="0" hangingPunct="0">
                  <a:buClr>
                    <a:srgbClr val="000000"/>
                  </a:buClr>
                  <a:buSzPct val="100000"/>
                  <a:buFont typeface="Arial" panose="020B0604020202020204" pitchFamily="34" charset="0"/>
                  <a:buChar char="•"/>
                  <a:defRPr/>
                </a:pPr>
                <a:r>
                  <a:rPr lang="en-CA" sz="900" kern="0">
                    <a:solidFill>
                      <a:srgbClr val="000000">
                        <a:lumMod val="65000"/>
                        <a:lumOff val="35000"/>
                      </a:srgbClr>
                    </a:solidFill>
                    <a:latin typeface="+mj-lt"/>
                    <a:cs typeface="Calibri" panose="020F0502020204030204" pitchFamily="34" charset="0"/>
                  </a:rPr>
                  <a:t>Recovery gap analysis</a:t>
                </a:r>
              </a:p>
            </p:txBody>
          </p:sp>
          <p:sp>
            <p:nvSpPr>
              <p:cNvPr id="123" name="Rectangle 33">
                <a:extLst>
                  <a:ext uri="{FF2B5EF4-FFF2-40B4-BE49-F238E27FC236}">
                    <a16:creationId xmlns:a16="http://schemas.microsoft.com/office/drawing/2014/main" id="{582DA162-98AF-4872-AA8B-9212B58B566D}"/>
                  </a:ext>
                </a:extLst>
              </p:cNvPr>
              <p:cNvSpPr>
                <a:spLocks noChangeArrowheads="1"/>
              </p:cNvSpPr>
              <p:nvPr/>
            </p:nvSpPr>
            <p:spPr bwMode="auto">
              <a:xfrm>
                <a:off x="7845647" y="1741876"/>
                <a:ext cx="2143379" cy="900049"/>
              </a:xfrm>
              <a:prstGeom prst="rect">
                <a:avLst/>
              </a:prstGeom>
              <a:noFill/>
              <a:ln w="9525">
                <a:noFill/>
                <a:miter lim="800000"/>
                <a:headEnd/>
                <a:tailEnd/>
              </a:ln>
            </p:spPr>
            <p:txBody>
              <a:bodyPr wrap="square">
                <a:spAutoFit/>
              </a:bodyPr>
              <a:lstStyle/>
              <a:p>
                <a:pPr eaLnBrk="0" hangingPunct="0">
                  <a:buClr>
                    <a:srgbClr val="000000"/>
                  </a:buClr>
                  <a:buSzPct val="70000"/>
                  <a:defRPr/>
                </a:pPr>
                <a:r>
                  <a:rPr lang="en-CA" sz="1050" b="1" kern="0">
                    <a:solidFill>
                      <a:srgbClr val="000000">
                        <a:lumMod val="65000"/>
                        <a:lumOff val="35000"/>
                      </a:srgbClr>
                    </a:solidFill>
                    <a:latin typeface="+mj-lt"/>
                    <a:cs typeface="Calibri" panose="020F0502020204030204" pitchFamily="34" charset="0"/>
                  </a:rPr>
                  <a:t>Program Planning</a:t>
                </a: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Program maturity assessment and annual roadmap refresh</a:t>
                </a:r>
              </a:p>
              <a:p>
                <a:pPr marL="91440" indent="-91440" defTabSz="865188" eaLnBrk="0" hangingPunct="0">
                  <a:buClr>
                    <a:srgbClr val="000000"/>
                  </a:buClr>
                  <a:buSzPct val="100000"/>
                  <a:buFont typeface="Arial" panose="020B0604020202020204" pitchFamily="34" charset="0"/>
                  <a:buChar char="•"/>
                  <a:defRPr/>
                </a:pPr>
                <a:r>
                  <a:rPr lang="en-US" sz="900" kern="0">
                    <a:solidFill>
                      <a:srgbClr val="000000">
                        <a:lumMod val="65000"/>
                        <a:lumOff val="35000"/>
                      </a:srgbClr>
                    </a:solidFill>
                    <a:latin typeface="+mj-lt"/>
                    <a:cs typeface="Calibri" panose="020F0502020204030204" pitchFamily="34" charset="0"/>
                  </a:rPr>
                  <a:t>Program budget and resource planning </a:t>
                </a:r>
              </a:p>
            </p:txBody>
          </p:sp>
          <p:sp>
            <p:nvSpPr>
              <p:cNvPr id="124" name="Oval 123">
                <a:extLst>
                  <a:ext uri="{FF2B5EF4-FFF2-40B4-BE49-F238E27FC236}">
                    <a16:creationId xmlns:a16="http://schemas.microsoft.com/office/drawing/2014/main" id="{EEA9EA69-0151-4449-8C6E-56F80A0768D4}"/>
                  </a:ext>
                </a:extLst>
              </p:cNvPr>
              <p:cNvSpPr/>
              <p:nvPr/>
            </p:nvSpPr>
            <p:spPr>
              <a:xfrm>
                <a:off x="3990543" y="1865525"/>
                <a:ext cx="3742211" cy="3742211"/>
              </a:xfrm>
              <a:prstGeom prst="ellipse">
                <a:avLst/>
              </a:prstGeom>
              <a:noFill/>
              <a:ln w="38100" cap="flat" cmpd="sng" algn="ctr">
                <a:solidFill>
                  <a:srgbClr val="000000">
                    <a:lumMod val="50000"/>
                    <a:lumOff val="50000"/>
                  </a:srgbClr>
                </a:solidFill>
                <a:prstDash val="solid"/>
              </a:ln>
              <a:effectLst/>
            </p:spPr>
            <p:txBody>
              <a:bodyPr rtlCol="0" anchor="t" anchorCtr="0"/>
              <a:lstStyle/>
              <a:p>
                <a:pPr algn="ctr">
                  <a:defRPr/>
                </a:pPr>
                <a:endParaRPr lang="en-US" sz="800" kern="0">
                  <a:solidFill>
                    <a:srgbClr val="000000"/>
                  </a:solidFill>
                  <a:latin typeface="+mj-lt"/>
                  <a:cs typeface="Calibri" panose="020F0502020204030204" pitchFamily="34" charset="0"/>
                </a:endParaRPr>
              </a:p>
            </p:txBody>
          </p:sp>
          <p:cxnSp>
            <p:nvCxnSpPr>
              <p:cNvPr id="125" name="Straight Connector 124">
                <a:extLst>
                  <a:ext uri="{FF2B5EF4-FFF2-40B4-BE49-F238E27FC236}">
                    <a16:creationId xmlns:a16="http://schemas.microsoft.com/office/drawing/2014/main" id="{E4511DC5-FB44-40D7-9AE0-2CDFC681E6EE}"/>
                  </a:ext>
                </a:extLst>
              </p:cNvPr>
              <p:cNvCxnSpPr>
                <a:endCxn id="124" idx="4"/>
              </p:cNvCxnSpPr>
              <p:nvPr/>
            </p:nvCxnSpPr>
            <p:spPr>
              <a:xfrm>
                <a:off x="5860450" y="1570159"/>
                <a:ext cx="1199" cy="4037577"/>
              </a:xfrm>
              <a:prstGeom prst="line">
                <a:avLst/>
              </a:prstGeom>
              <a:noFill/>
              <a:ln w="19050" cap="flat" cmpd="sng" algn="ctr">
                <a:solidFill>
                  <a:srgbClr val="000000">
                    <a:lumMod val="50000"/>
                    <a:lumOff val="50000"/>
                  </a:srgbClr>
                </a:solidFill>
                <a:prstDash val="sysDot"/>
              </a:ln>
              <a:effectLst/>
            </p:spPr>
          </p:cxnSp>
          <p:sp>
            <p:nvSpPr>
              <p:cNvPr id="126" name="Isosceles Triangle 125">
                <a:extLst>
                  <a:ext uri="{FF2B5EF4-FFF2-40B4-BE49-F238E27FC236}">
                    <a16:creationId xmlns:a16="http://schemas.microsoft.com/office/drawing/2014/main" id="{B620BA44-14DA-410F-AF4C-D7E50195D23A}"/>
                  </a:ext>
                </a:extLst>
              </p:cNvPr>
              <p:cNvSpPr/>
              <p:nvPr/>
            </p:nvSpPr>
            <p:spPr>
              <a:xfrm rot="5400000">
                <a:off x="5744918" y="1798964"/>
                <a:ext cx="302272" cy="133120"/>
              </a:xfrm>
              <a:prstGeom prst="triangle">
                <a:avLst/>
              </a:prstGeom>
              <a:solidFill>
                <a:srgbClr val="646464"/>
              </a:solidFill>
              <a:ln w="9525" cap="flat" cmpd="sng" algn="ctr">
                <a:noFill/>
                <a:prstDash val="solid"/>
              </a:ln>
              <a:effectLst/>
            </p:spPr>
            <p:txBody>
              <a:bodyPr rtlCol="0" anchor="t" anchorCtr="0"/>
              <a:lstStyle/>
              <a:p>
                <a:pPr algn="ctr">
                  <a:defRPr/>
                </a:pPr>
                <a:endParaRPr lang="en-US" sz="1100" kern="0">
                  <a:solidFill>
                    <a:srgbClr val="000000"/>
                  </a:solidFill>
                  <a:latin typeface="+mj-lt"/>
                  <a:cs typeface="Calibri" panose="020F0502020204030204" pitchFamily="34" charset="0"/>
                </a:endParaRPr>
              </a:p>
            </p:txBody>
          </p:sp>
          <p:sp>
            <p:nvSpPr>
              <p:cNvPr id="127" name="Isosceles Triangle 126">
                <a:extLst>
                  <a:ext uri="{FF2B5EF4-FFF2-40B4-BE49-F238E27FC236}">
                    <a16:creationId xmlns:a16="http://schemas.microsoft.com/office/drawing/2014/main" id="{FF6B218D-70B8-4D48-A576-811240E12EBA}"/>
                  </a:ext>
                </a:extLst>
              </p:cNvPr>
              <p:cNvSpPr/>
              <p:nvPr/>
            </p:nvSpPr>
            <p:spPr>
              <a:xfrm rot="16200000" flipH="1">
                <a:off x="5710512" y="5541175"/>
                <a:ext cx="302272" cy="133120"/>
              </a:xfrm>
              <a:prstGeom prst="triangle">
                <a:avLst/>
              </a:prstGeom>
              <a:solidFill>
                <a:srgbClr val="646464"/>
              </a:solidFill>
              <a:ln w="9525" cap="flat" cmpd="sng" algn="ctr">
                <a:noFill/>
                <a:prstDash val="solid"/>
              </a:ln>
              <a:effectLst/>
            </p:spPr>
            <p:txBody>
              <a:bodyPr rtlCol="0" anchor="t" anchorCtr="0"/>
              <a:lstStyle/>
              <a:p>
                <a:pPr algn="ctr">
                  <a:defRPr/>
                </a:pPr>
                <a:endParaRPr lang="en-US" sz="1100" kern="0">
                  <a:solidFill>
                    <a:srgbClr val="000000"/>
                  </a:solidFill>
                  <a:latin typeface="+mj-lt"/>
                  <a:cs typeface="Calibri" panose="020F0502020204030204" pitchFamily="34" charset="0"/>
                </a:endParaRPr>
              </a:p>
            </p:txBody>
          </p:sp>
          <p:sp>
            <p:nvSpPr>
              <p:cNvPr id="128" name="Pentagon 29">
                <a:extLst>
                  <a:ext uri="{FF2B5EF4-FFF2-40B4-BE49-F238E27FC236}">
                    <a16:creationId xmlns:a16="http://schemas.microsoft.com/office/drawing/2014/main" id="{58DDE4E1-456B-45EE-933B-BCA2E6FAE27A}"/>
                  </a:ext>
                </a:extLst>
              </p:cNvPr>
              <p:cNvSpPr/>
              <p:nvPr/>
            </p:nvSpPr>
            <p:spPr>
              <a:xfrm>
                <a:off x="5867811" y="1269200"/>
                <a:ext cx="2313432" cy="300958"/>
              </a:xfrm>
              <a:prstGeom prst="homePlate">
                <a:avLst>
                  <a:gd name="adj" fmla="val 24681"/>
                </a:avLst>
              </a:prstGeom>
              <a:solidFill>
                <a:srgbClr val="646464">
                  <a:lumMod val="20000"/>
                  <a:lumOff val="80000"/>
                </a:srgbClr>
              </a:solidFill>
              <a:ln w="19050" cap="flat" cmpd="sng" algn="ctr">
                <a:solidFill>
                  <a:srgbClr val="000000">
                    <a:lumMod val="50000"/>
                    <a:lumOff val="50000"/>
                  </a:srgbClr>
                </a:solidFill>
                <a:prstDash val="sysDot"/>
              </a:ln>
              <a:effectLst/>
            </p:spPr>
            <p:txBody>
              <a:bodyPr rtlCol="0" anchor="ctr" anchorCtr="0"/>
              <a:lstStyle/>
              <a:p>
                <a:pPr algn="ctr">
                  <a:defRPr/>
                </a:pPr>
                <a:r>
                  <a:rPr lang="en-US" sz="1600" b="1" kern="0">
                    <a:solidFill>
                      <a:srgbClr val="000000"/>
                    </a:solidFill>
                    <a:latin typeface="+mj-lt"/>
                    <a:cs typeface="Calibri" panose="020F0502020204030204" pitchFamily="34" charset="0"/>
                  </a:rPr>
                  <a:t>Strategize </a:t>
                </a:r>
              </a:p>
            </p:txBody>
          </p:sp>
          <p:sp>
            <p:nvSpPr>
              <p:cNvPr id="129" name="Pentagon 30">
                <a:extLst>
                  <a:ext uri="{FF2B5EF4-FFF2-40B4-BE49-F238E27FC236}">
                    <a16:creationId xmlns:a16="http://schemas.microsoft.com/office/drawing/2014/main" id="{1BEFC72E-DDDB-4DE9-8434-4A8B9FC6F292}"/>
                  </a:ext>
                </a:extLst>
              </p:cNvPr>
              <p:cNvSpPr/>
              <p:nvPr/>
            </p:nvSpPr>
            <p:spPr>
              <a:xfrm flipH="1">
                <a:off x="3551221" y="1269200"/>
                <a:ext cx="2316590" cy="300958"/>
              </a:xfrm>
              <a:prstGeom prst="homePlate">
                <a:avLst>
                  <a:gd name="adj" fmla="val 24681"/>
                </a:avLst>
              </a:prstGeom>
              <a:solidFill>
                <a:srgbClr val="646464"/>
              </a:solidFill>
              <a:ln w="19050" cap="flat" cmpd="sng" algn="ctr">
                <a:solidFill>
                  <a:srgbClr val="000000">
                    <a:lumMod val="50000"/>
                    <a:lumOff val="50000"/>
                  </a:srgbClr>
                </a:solidFill>
                <a:prstDash val="sysDot"/>
              </a:ln>
              <a:effectLst/>
            </p:spPr>
            <p:txBody>
              <a:bodyPr rtlCol="0" anchor="ctr" anchorCtr="0"/>
              <a:lstStyle/>
              <a:p>
                <a:pPr algn="ctr">
                  <a:defRPr/>
                </a:pPr>
                <a:r>
                  <a:rPr lang="en-US" sz="1600" b="1" kern="0">
                    <a:solidFill>
                      <a:srgbClr val="FFFFFF"/>
                    </a:solidFill>
                    <a:latin typeface="+mj-lt"/>
                    <a:cs typeface="Calibri" panose="020F0502020204030204" pitchFamily="34" charset="0"/>
                  </a:rPr>
                  <a:t>Mitigate</a:t>
                </a:r>
              </a:p>
            </p:txBody>
          </p:sp>
          <p:sp>
            <p:nvSpPr>
              <p:cNvPr id="130" name="Oval 129">
                <a:extLst>
                  <a:ext uri="{FF2B5EF4-FFF2-40B4-BE49-F238E27FC236}">
                    <a16:creationId xmlns:a16="http://schemas.microsoft.com/office/drawing/2014/main" id="{79B1D826-03F9-445E-8E84-076CEBD77338}"/>
                  </a:ext>
                </a:extLst>
              </p:cNvPr>
              <p:cNvSpPr/>
              <p:nvPr/>
            </p:nvSpPr>
            <p:spPr>
              <a:xfrm>
                <a:off x="4948318" y="2853095"/>
                <a:ext cx="1826658" cy="1817452"/>
              </a:xfrm>
              <a:prstGeom prst="ellipse">
                <a:avLst/>
              </a:prstGeom>
              <a:solidFill>
                <a:srgbClr val="FFE600"/>
              </a:solidFill>
              <a:ln w="19050" cap="flat" cmpd="sng" algn="ctr">
                <a:solidFill>
                  <a:srgbClr val="000000">
                    <a:lumMod val="50000"/>
                    <a:lumOff val="50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mj-lt"/>
                  <a:cs typeface="Calibri" panose="020F0502020204030204" pitchFamily="34" charset="0"/>
                </a:endParaRPr>
              </a:p>
            </p:txBody>
          </p:sp>
          <p:sp>
            <p:nvSpPr>
              <p:cNvPr id="131" name="Isosceles Triangle 130">
                <a:extLst>
                  <a:ext uri="{FF2B5EF4-FFF2-40B4-BE49-F238E27FC236}">
                    <a16:creationId xmlns:a16="http://schemas.microsoft.com/office/drawing/2014/main" id="{D7214D79-2A3F-4CDC-AFBD-BD96DB8A3118}"/>
                  </a:ext>
                </a:extLst>
              </p:cNvPr>
              <p:cNvSpPr/>
              <p:nvPr/>
            </p:nvSpPr>
            <p:spPr>
              <a:xfrm rot="3207320" flipH="1">
                <a:off x="7009119" y="1767264"/>
                <a:ext cx="302272" cy="133120"/>
              </a:xfrm>
              <a:prstGeom prst="triangle">
                <a:avLst/>
              </a:prstGeom>
              <a:solidFill>
                <a:srgbClr val="FFE600"/>
              </a:solidFill>
              <a:ln w="28575" cap="flat" cmpd="sng" algn="ctr">
                <a:solidFill>
                  <a:srgbClr val="000000">
                    <a:lumMod val="50000"/>
                    <a:lumOff val="50000"/>
                  </a:srgbClr>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cs typeface="Calibri" panose="020F0502020204030204" pitchFamily="34" charset="0"/>
                </a:endParaRPr>
              </a:p>
            </p:txBody>
          </p:sp>
          <p:sp>
            <p:nvSpPr>
              <p:cNvPr id="132" name="Isosceles Triangle 131">
                <a:extLst>
                  <a:ext uri="{FF2B5EF4-FFF2-40B4-BE49-F238E27FC236}">
                    <a16:creationId xmlns:a16="http://schemas.microsoft.com/office/drawing/2014/main" id="{9954F4D8-5D93-4C5F-BE54-E1A9530F4E98}"/>
                  </a:ext>
                </a:extLst>
              </p:cNvPr>
              <p:cNvSpPr/>
              <p:nvPr/>
            </p:nvSpPr>
            <p:spPr>
              <a:xfrm rot="5400000" flipH="1">
                <a:off x="8150293" y="3650376"/>
                <a:ext cx="302272" cy="133120"/>
              </a:xfrm>
              <a:prstGeom prst="triangle">
                <a:avLst/>
              </a:prstGeom>
              <a:solidFill>
                <a:srgbClr val="FFE600"/>
              </a:solidFill>
              <a:ln w="28575" cap="flat" cmpd="sng" algn="ctr">
                <a:solidFill>
                  <a:srgbClr val="000000">
                    <a:lumMod val="50000"/>
                    <a:lumOff val="50000"/>
                  </a:srgbClr>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cs typeface="Calibri" panose="020F0502020204030204" pitchFamily="34" charset="0"/>
                </a:endParaRPr>
              </a:p>
            </p:txBody>
          </p:sp>
          <p:sp>
            <p:nvSpPr>
              <p:cNvPr id="133" name="Isosceles Triangle 132">
                <a:extLst>
                  <a:ext uri="{FF2B5EF4-FFF2-40B4-BE49-F238E27FC236}">
                    <a16:creationId xmlns:a16="http://schemas.microsoft.com/office/drawing/2014/main" id="{77AC7A1C-D37E-4EF4-88B0-3420D138EFB9}"/>
                  </a:ext>
                </a:extLst>
              </p:cNvPr>
              <p:cNvSpPr/>
              <p:nvPr/>
            </p:nvSpPr>
            <p:spPr>
              <a:xfrm rot="7986647" flipH="1">
                <a:off x="7078658" y="5721883"/>
                <a:ext cx="302272" cy="133120"/>
              </a:xfrm>
              <a:prstGeom prst="triangle">
                <a:avLst/>
              </a:prstGeom>
              <a:solidFill>
                <a:srgbClr val="FFE600"/>
              </a:solidFill>
              <a:ln w="28575" cap="flat" cmpd="sng" algn="ctr">
                <a:solidFill>
                  <a:srgbClr val="000000">
                    <a:lumMod val="50000"/>
                    <a:lumOff val="50000"/>
                  </a:srgbClr>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cs typeface="Calibri" panose="020F0502020204030204" pitchFamily="34" charset="0"/>
                </a:endParaRPr>
              </a:p>
            </p:txBody>
          </p:sp>
          <p:sp>
            <p:nvSpPr>
              <p:cNvPr id="134" name="Isosceles Triangle 133">
                <a:extLst>
                  <a:ext uri="{FF2B5EF4-FFF2-40B4-BE49-F238E27FC236}">
                    <a16:creationId xmlns:a16="http://schemas.microsoft.com/office/drawing/2014/main" id="{3CB090A2-6F96-4897-9F8B-CB67E669C194}"/>
                  </a:ext>
                </a:extLst>
              </p:cNvPr>
              <p:cNvSpPr/>
              <p:nvPr/>
            </p:nvSpPr>
            <p:spPr>
              <a:xfrm rot="16200000" flipH="1">
                <a:off x="3284557" y="3670069"/>
                <a:ext cx="302272" cy="133120"/>
              </a:xfrm>
              <a:prstGeom prst="triangle">
                <a:avLst/>
              </a:prstGeom>
              <a:solidFill>
                <a:srgbClr val="FFE600"/>
              </a:solidFill>
              <a:ln w="28575" cap="flat" cmpd="sng" algn="ctr">
                <a:solidFill>
                  <a:srgbClr val="000000">
                    <a:lumMod val="50000"/>
                    <a:lumOff val="50000"/>
                  </a:srgbClr>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cs typeface="Calibri" panose="020F0502020204030204" pitchFamily="34" charset="0"/>
                </a:endParaRPr>
              </a:p>
            </p:txBody>
          </p:sp>
          <p:sp>
            <p:nvSpPr>
              <p:cNvPr id="135" name="Isosceles Triangle 134">
                <a:extLst>
                  <a:ext uri="{FF2B5EF4-FFF2-40B4-BE49-F238E27FC236}">
                    <a16:creationId xmlns:a16="http://schemas.microsoft.com/office/drawing/2014/main" id="{8CC7E328-25CE-4274-9B55-5137756ABB6F}"/>
                  </a:ext>
                </a:extLst>
              </p:cNvPr>
              <p:cNvSpPr/>
              <p:nvPr/>
            </p:nvSpPr>
            <p:spPr>
              <a:xfrm rot="13613353">
                <a:off x="4345184" y="5692310"/>
                <a:ext cx="302272" cy="133120"/>
              </a:xfrm>
              <a:prstGeom prst="triangle">
                <a:avLst/>
              </a:prstGeom>
              <a:solidFill>
                <a:srgbClr val="FFE600"/>
              </a:solidFill>
              <a:ln w="28575" cap="flat" cmpd="sng" algn="ctr">
                <a:solidFill>
                  <a:srgbClr val="000000">
                    <a:lumMod val="50000"/>
                    <a:lumOff val="50000"/>
                  </a:srgbClr>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cs typeface="Calibri" panose="020F0502020204030204" pitchFamily="34" charset="0"/>
                </a:endParaRPr>
              </a:p>
            </p:txBody>
          </p:sp>
          <p:sp>
            <p:nvSpPr>
              <p:cNvPr id="136" name="Isosceles Triangle 135">
                <a:extLst>
                  <a:ext uri="{FF2B5EF4-FFF2-40B4-BE49-F238E27FC236}">
                    <a16:creationId xmlns:a16="http://schemas.microsoft.com/office/drawing/2014/main" id="{2F6C1D4E-70E4-4916-9D67-E7ED1E2A9AD2}"/>
                  </a:ext>
                </a:extLst>
              </p:cNvPr>
              <p:cNvSpPr/>
              <p:nvPr/>
            </p:nvSpPr>
            <p:spPr>
              <a:xfrm rot="18392680">
                <a:off x="4295698" y="1760613"/>
                <a:ext cx="302272" cy="133120"/>
              </a:xfrm>
              <a:prstGeom prst="triangle">
                <a:avLst/>
              </a:prstGeom>
              <a:solidFill>
                <a:srgbClr val="FFE600"/>
              </a:solidFill>
              <a:ln w="28575" cap="flat" cmpd="sng" algn="ctr">
                <a:solidFill>
                  <a:srgbClr val="000000">
                    <a:lumMod val="50000"/>
                    <a:lumOff val="50000"/>
                  </a:srgbClr>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cs typeface="Calibri" panose="020F0502020204030204" pitchFamily="34" charset="0"/>
                </a:endParaRPr>
              </a:p>
            </p:txBody>
          </p:sp>
          <p:sp>
            <p:nvSpPr>
              <p:cNvPr id="137" name="Oval 136">
                <a:extLst>
                  <a:ext uri="{FF2B5EF4-FFF2-40B4-BE49-F238E27FC236}">
                    <a16:creationId xmlns:a16="http://schemas.microsoft.com/office/drawing/2014/main" id="{C4E2593D-FF36-4B48-A03E-4D0AE345D61A}"/>
                  </a:ext>
                </a:extLst>
              </p:cNvPr>
              <p:cNvSpPr/>
              <p:nvPr/>
            </p:nvSpPr>
            <p:spPr>
              <a:xfrm>
                <a:off x="4495874" y="2351404"/>
                <a:ext cx="2729150" cy="2820834"/>
              </a:xfrm>
              <a:prstGeom prst="ellipse">
                <a:avLst/>
              </a:prstGeom>
              <a:noFill/>
              <a:ln w="38100" cap="flat" cmpd="sng" algn="ctr">
                <a:solidFill>
                  <a:srgbClr val="C00000"/>
                </a:solidFill>
                <a:prstDash val="solid"/>
              </a:ln>
              <a:effectLst/>
            </p:spPr>
            <p:txBody>
              <a:bodyPr rtlCol="0" anchor="ctr"/>
              <a:lstStyle/>
              <a:p>
                <a:pPr algn="ctr" fontAlgn="base">
                  <a:spcBef>
                    <a:spcPct val="0"/>
                  </a:spcBef>
                  <a:spcAft>
                    <a:spcPct val="0"/>
                  </a:spcAft>
                  <a:defRPr/>
                </a:pPr>
                <a:endParaRPr lang="en-US" kern="0">
                  <a:solidFill>
                    <a:srgbClr val="000000"/>
                  </a:solidFill>
                  <a:latin typeface="+mj-lt"/>
                  <a:cs typeface="Calibri" panose="020F0502020204030204" pitchFamily="34" charset="0"/>
                </a:endParaRPr>
              </a:p>
            </p:txBody>
          </p:sp>
          <p:sp>
            <p:nvSpPr>
              <p:cNvPr id="138" name="Oval 137">
                <a:extLst>
                  <a:ext uri="{FF2B5EF4-FFF2-40B4-BE49-F238E27FC236}">
                    <a16:creationId xmlns:a16="http://schemas.microsoft.com/office/drawing/2014/main" id="{E45CD29D-DE18-4EFC-9A73-6168B13EDFDE}"/>
                  </a:ext>
                </a:extLst>
              </p:cNvPr>
              <p:cNvSpPr/>
              <p:nvPr/>
            </p:nvSpPr>
            <p:spPr>
              <a:xfrm>
                <a:off x="4418260" y="1688236"/>
                <a:ext cx="1096978" cy="1096978"/>
              </a:xfrm>
              <a:prstGeom prst="ellipse">
                <a:avLst/>
              </a:prstGeom>
              <a:solidFill>
                <a:srgbClr val="000000"/>
              </a:solidFill>
              <a:ln w="28575" cap="flat" cmpd="sng" algn="ctr">
                <a:solidFill>
                  <a:srgbClr val="000000">
                    <a:lumMod val="50000"/>
                    <a:lumOff val="50000"/>
                  </a:srgbClr>
                </a:solidFill>
                <a:prstDash val="solid"/>
              </a:ln>
              <a:effectLst/>
            </p:spPr>
            <p:txBody>
              <a:bodyPr rtlCol="0" anchor="ctr" anchorCtr="0"/>
              <a:lstStyle/>
              <a:p>
                <a:pPr algn="ctr">
                  <a:defRPr/>
                </a:pPr>
                <a:endParaRPr lang="en-US" sz="1400" kern="0">
                  <a:solidFill>
                    <a:srgbClr val="000000"/>
                  </a:solidFill>
                  <a:latin typeface="+mj-lt"/>
                  <a:cs typeface="Calibri" panose="020F0502020204030204" pitchFamily="34" charset="0"/>
                </a:endParaRPr>
              </a:p>
            </p:txBody>
          </p:sp>
          <p:sp>
            <p:nvSpPr>
              <p:cNvPr id="139" name="Oval 138">
                <a:extLst>
                  <a:ext uri="{FF2B5EF4-FFF2-40B4-BE49-F238E27FC236}">
                    <a16:creationId xmlns:a16="http://schemas.microsoft.com/office/drawing/2014/main" id="{7F547B63-E5AE-4994-AD20-E1D326E6E97F}"/>
                  </a:ext>
                </a:extLst>
              </p:cNvPr>
              <p:cNvSpPr/>
              <p:nvPr/>
            </p:nvSpPr>
            <p:spPr>
              <a:xfrm>
                <a:off x="6075506" y="1688236"/>
                <a:ext cx="1096978" cy="1096978"/>
              </a:xfrm>
              <a:prstGeom prst="ellipse">
                <a:avLst/>
              </a:prstGeom>
              <a:solidFill>
                <a:srgbClr val="646464">
                  <a:lumMod val="20000"/>
                  <a:lumOff val="80000"/>
                </a:srgbClr>
              </a:solidFill>
              <a:ln w="28575" cap="flat" cmpd="sng" algn="ctr">
                <a:solidFill>
                  <a:srgbClr val="000000">
                    <a:lumMod val="50000"/>
                    <a:lumOff val="50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defRPr/>
                </a:pPr>
                <a:r>
                  <a:rPr lang="en-US" sz="1200" b="1" kern="0">
                    <a:solidFill>
                      <a:srgbClr val="000000"/>
                    </a:solidFill>
                    <a:latin typeface="+mj-lt"/>
                    <a:cs typeface="Calibri" panose="020F0502020204030204" pitchFamily="34" charset="0"/>
                  </a:rPr>
                  <a:t>Plan</a:t>
                </a:r>
              </a:p>
            </p:txBody>
          </p:sp>
          <p:sp>
            <p:nvSpPr>
              <p:cNvPr id="140" name="Oval 139">
                <a:extLst>
                  <a:ext uri="{FF2B5EF4-FFF2-40B4-BE49-F238E27FC236}">
                    <a16:creationId xmlns:a16="http://schemas.microsoft.com/office/drawing/2014/main" id="{5C2A58CC-CE32-485A-9EC3-728BCB5992E8}"/>
                  </a:ext>
                </a:extLst>
              </p:cNvPr>
              <p:cNvSpPr/>
              <p:nvPr/>
            </p:nvSpPr>
            <p:spPr>
              <a:xfrm>
                <a:off x="6194046" y="4770830"/>
                <a:ext cx="1096978" cy="1096978"/>
              </a:xfrm>
              <a:prstGeom prst="ellipse">
                <a:avLst/>
              </a:prstGeom>
              <a:solidFill>
                <a:srgbClr val="646464">
                  <a:lumMod val="60000"/>
                  <a:lumOff val="40000"/>
                </a:srgbClr>
              </a:solidFill>
              <a:ln w="28575" cap="flat" cmpd="sng" algn="ctr">
                <a:solidFill>
                  <a:srgbClr val="000000">
                    <a:lumMod val="50000"/>
                    <a:lumOff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200" b="1" kern="0">
                    <a:solidFill>
                      <a:srgbClr val="000000"/>
                    </a:solidFill>
                    <a:latin typeface="+mj-lt"/>
                    <a:cs typeface="Calibri" panose="020F0502020204030204" pitchFamily="34" charset="0"/>
                  </a:rPr>
                  <a:t>Design</a:t>
                </a:r>
              </a:p>
            </p:txBody>
          </p:sp>
          <p:sp>
            <p:nvSpPr>
              <p:cNvPr id="141" name="Oval 140">
                <a:extLst>
                  <a:ext uri="{FF2B5EF4-FFF2-40B4-BE49-F238E27FC236}">
                    <a16:creationId xmlns:a16="http://schemas.microsoft.com/office/drawing/2014/main" id="{366F1CC8-E097-4172-AA99-AAC2CD4F7762}"/>
                  </a:ext>
                </a:extLst>
              </p:cNvPr>
              <p:cNvSpPr/>
              <p:nvPr/>
            </p:nvSpPr>
            <p:spPr>
              <a:xfrm>
                <a:off x="4446835" y="4770830"/>
                <a:ext cx="1096978" cy="1096978"/>
              </a:xfrm>
              <a:prstGeom prst="ellipse">
                <a:avLst/>
              </a:prstGeom>
              <a:solidFill>
                <a:srgbClr val="646464">
                  <a:lumMod val="75000"/>
                </a:srgbClr>
              </a:solidFill>
              <a:ln w="28575" cap="flat" cmpd="sng" algn="ctr">
                <a:solidFill>
                  <a:srgbClr val="000000">
                    <a:lumMod val="50000"/>
                    <a:lumOff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800" b="1" kern="0">
                  <a:solidFill>
                    <a:srgbClr val="000000"/>
                  </a:solidFill>
                  <a:latin typeface="+mj-lt"/>
                  <a:cs typeface="Calibri" panose="020F0502020204030204" pitchFamily="34" charset="0"/>
                </a:endParaRPr>
              </a:p>
            </p:txBody>
          </p:sp>
          <p:sp>
            <p:nvSpPr>
              <p:cNvPr id="142" name="Oval 141">
                <a:extLst>
                  <a:ext uri="{FF2B5EF4-FFF2-40B4-BE49-F238E27FC236}">
                    <a16:creationId xmlns:a16="http://schemas.microsoft.com/office/drawing/2014/main" id="{0EC52889-DC10-43F4-8B46-794F82F5B0C3}"/>
                  </a:ext>
                </a:extLst>
              </p:cNvPr>
              <p:cNvSpPr/>
              <p:nvPr/>
            </p:nvSpPr>
            <p:spPr>
              <a:xfrm>
                <a:off x="7084265" y="3188140"/>
                <a:ext cx="1096978" cy="1096978"/>
              </a:xfrm>
              <a:prstGeom prst="ellipse">
                <a:avLst/>
              </a:prstGeom>
              <a:solidFill>
                <a:srgbClr val="646464">
                  <a:lumMod val="40000"/>
                  <a:lumOff val="60000"/>
                </a:srgbClr>
              </a:solidFill>
              <a:ln w="28575" cap="flat" cmpd="sng" algn="ctr">
                <a:solidFill>
                  <a:srgbClr val="000000">
                    <a:lumMod val="50000"/>
                    <a:lumOff val="50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defRPr/>
                </a:pPr>
                <a:endParaRPr lang="en-US" sz="1200" b="1" kern="0">
                  <a:solidFill>
                    <a:srgbClr val="FFFFFF"/>
                  </a:solidFill>
                  <a:latin typeface="+mj-lt"/>
                  <a:cs typeface="Calibri" panose="020F0502020204030204" pitchFamily="34" charset="0"/>
                </a:endParaRPr>
              </a:p>
            </p:txBody>
          </p:sp>
          <p:sp>
            <p:nvSpPr>
              <p:cNvPr id="143" name="Oval 142">
                <a:extLst>
                  <a:ext uri="{FF2B5EF4-FFF2-40B4-BE49-F238E27FC236}">
                    <a16:creationId xmlns:a16="http://schemas.microsoft.com/office/drawing/2014/main" id="{6AE5B9E7-5235-464A-9D09-1EE39989BC8A}"/>
                  </a:ext>
                </a:extLst>
              </p:cNvPr>
              <p:cNvSpPr/>
              <p:nvPr/>
            </p:nvSpPr>
            <p:spPr>
              <a:xfrm>
                <a:off x="3551221" y="3195037"/>
                <a:ext cx="1096978" cy="1096978"/>
              </a:xfrm>
              <a:prstGeom prst="ellipse">
                <a:avLst/>
              </a:prstGeom>
              <a:solidFill>
                <a:srgbClr val="646464">
                  <a:lumMod val="50000"/>
                </a:srgbClr>
              </a:solidFill>
              <a:ln w="28575" cap="flat" cmpd="sng" algn="ctr">
                <a:solidFill>
                  <a:srgbClr val="000000">
                    <a:lumMod val="50000"/>
                    <a:lumOff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00" b="1" kern="0">
                  <a:solidFill>
                    <a:srgbClr val="000000"/>
                  </a:solidFill>
                  <a:latin typeface="+mj-lt"/>
                  <a:cs typeface="Calibri" panose="020F0502020204030204" pitchFamily="34" charset="0"/>
                </a:endParaRPr>
              </a:p>
            </p:txBody>
          </p:sp>
          <p:sp>
            <p:nvSpPr>
              <p:cNvPr id="144" name="Isosceles Triangle 143">
                <a:extLst>
                  <a:ext uri="{FF2B5EF4-FFF2-40B4-BE49-F238E27FC236}">
                    <a16:creationId xmlns:a16="http://schemas.microsoft.com/office/drawing/2014/main" id="{A2FB33A0-0DD0-4544-8F96-CA82AFC4B50A}"/>
                  </a:ext>
                </a:extLst>
              </p:cNvPr>
              <p:cNvSpPr/>
              <p:nvPr/>
            </p:nvSpPr>
            <p:spPr>
              <a:xfrm rot="8778466">
                <a:off x="7298317" y="2680289"/>
                <a:ext cx="302272" cy="133120"/>
              </a:xfrm>
              <a:prstGeom prst="triangle">
                <a:avLst/>
              </a:prstGeom>
              <a:solidFill>
                <a:srgbClr val="646464"/>
              </a:solidFill>
              <a:ln w="9525" cap="flat" cmpd="sng" algn="ctr">
                <a:noFill/>
                <a:prstDash val="solid"/>
              </a:ln>
              <a:effectLst/>
            </p:spPr>
            <p:txBody>
              <a:bodyPr rtlCol="0" anchor="t" anchorCtr="0"/>
              <a:lstStyle/>
              <a:p>
                <a:pPr algn="ctr">
                  <a:defRPr/>
                </a:pPr>
                <a:endParaRPr lang="en-US" sz="1100" kern="0">
                  <a:solidFill>
                    <a:srgbClr val="000000"/>
                  </a:solidFill>
                  <a:latin typeface="+mj-lt"/>
                  <a:cs typeface="Calibri" panose="020F0502020204030204" pitchFamily="34" charset="0"/>
                </a:endParaRPr>
              </a:p>
            </p:txBody>
          </p:sp>
          <p:sp>
            <p:nvSpPr>
              <p:cNvPr id="145" name="Isosceles Triangle 144">
                <a:extLst>
                  <a:ext uri="{FF2B5EF4-FFF2-40B4-BE49-F238E27FC236}">
                    <a16:creationId xmlns:a16="http://schemas.microsoft.com/office/drawing/2014/main" id="{8478683F-62E2-467C-8967-2C98CE27F38D}"/>
                  </a:ext>
                </a:extLst>
              </p:cNvPr>
              <p:cNvSpPr/>
              <p:nvPr/>
            </p:nvSpPr>
            <p:spPr>
              <a:xfrm rot="12633673" flipV="1">
                <a:off x="4102508" y="2718654"/>
                <a:ext cx="302272" cy="133120"/>
              </a:xfrm>
              <a:prstGeom prst="triangle">
                <a:avLst/>
              </a:prstGeom>
              <a:solidFill>
                <a:srgbClr val="646464"/>
              </a:solidFill>
              <a:ln w="9525" cap="flat" cmpd="sng" algn="ctr">
                <a:noFill/>
                <a:prstDash val="solid"/>
              </a:ln>
              <a:effectLst/>
            </p:spPr>
            <p:txBody>
              <a:bodyPr rtlCol="0" anchor="t" anchorCtr="0"/>
              <a:lstStyle/>
              <a:p>
                <a:pPr algn="ctr">
                  <a:defRPr/>
                </a:pPr>
                <a:endParaRPr lang="en-US" sz="1100" kern="0">
                  <a:solidFill>
                    <a:srgbClr val="000000"/>
                  </a:solidFill>
                  <a:latin typeface="+mj-lt"/>
                  <a:cs typeface="Calibri" panose="020F0502020204030204" pitchFamily="34" charset="0"/>
                </a:endParaRPr>
              </a:p>
            </p:txBody>
          </p:sp>
          <p:sp>
            <p:nvSpPr>
              <p:cNvPr id="146" name="Isosceles Triangle 145">
                <a:extLst>
                  <a:ext uri="{FF2B5EF4-FFF2-40B4-BE49-F238E27FC236}">
                    <a16:creationId xmlns:a16="http://schemas.microsoft.com/office/drawing/2014/main" id="{2E3B5CAA-5D55-4B0C-9A4F-90C159682183}"/>
                  </a:ext>
                </a:extLst>
              </p:cNvPr>
              <p:cNvSpPr/>
              <p:nvPr/>
            </p:nvSpPr>
            <p:spPr>
              <a:xfrm rot="12813184" flipH="1">
                <a:off x="7333394" y="4611482"/>
                <a:ext cx="302272" cy="133120"/>
              </a:xfrm>
              <a:prstGeom prst="triangle">
                <a:avLst/>
              </a:prstGeom>
              <a:solidFill>
                <a:srgbClr val="646464"/>
              </a:solidFill>
              <a:ln w="9525" cap="flat" cmpd="sng" algn="ctr">
                <a:noFill/>
                <a:prstDash val="solid"/>
              </a:ln>
              <a:effectLst/>
            </p:spPr>
            <p:txBody>
              <a:bodyPr rtlCol="0" anchor="t" anchorCtr="0"/>
              <a:lstStyle/>
              <a:p>
                <a:pPr algn="ctr">
                  <a:defRPr/>
                </a:pPr>
                <a:endParaRPr lang="en-US" sz="1100" kern="0">
                  <a:solidFill>
                    <a:srgbClr val="000000"/>
                  </a:solidFill>
                  <a:latin typeface="+mj-lt"/>
                  <a:cs typeface="Calibri" panose="020F0502020204030204" pitchFamily="34" charset="0"/>
                </a:endParaRPr>
              </a:p>
            </p:txBody>
          </p:sp>
          <p:sp>
            <p:nvSpPr>
              <p:cNvPr id="147" name="Isosceles Triangle 146">
                <a:extLst>
                  <a:ext uri="{FF2B5EF4-FFF2-40B4-BE49-F238E27FC236}">
                    <a16:creationId xmlns:a16="http://schemas.microsoft.com/office/drawing/2014/main" id="{9078CA0E-923D-46E5-8A37-F674EFC00DA1}"/>
                  </a:ext>
                </a:extLst>
              </p:cNvPr>
              <p:cNvSpPr/>
              <p:nvPr/>
            </p:nvSpPr>
            <p:spPr>
              <a:xfrm rot="8683511" flipH="1" flipV="1">
                <a:off x="4126157" y="4649847"/>
                <a:ext cx="302272" cy="133120"/>
              </a:xfrm>
              <a:prstGeom prst="triangle">
                <a:avLst/>
              </a:prstGeom>
              <a:solidFill>
                <a:srgbClr val="646464"/>
              </a:solidFill>
              <a:ln w="9525" cap="flat" cmpd="sng" algn="ctr">
                <a:noFill/>
                <a:prstDash val="solid"/>
              </a:ln>
              <a:effectLst/>
            </p:spPr>
            <p:txBody>
              <a:bodyPr rtlCol="0" anchor="t" anchorCtr="0"/>
              <a:lstStyle/>
              <a:p>
                <a:pPr algn="ctr">
                  <a:defRPr/>
                </a:pPr>
                <a:endParaRPr lang="en-US" sz="1100" kern="0">
                  <a:solidFill>
                    <a:srgbClr val="000000"/>
                  </a:solidFill>
                  <a:latin typeface="+mj-lt"/>
                  <a:cs typeface="Calibri" panose="020F0502020204030204" pitchFamily="34" charset="0"/>
                </a:endParaRPr>
              </a:p>
            </p:txBody>
          </p:sp>
          <p:sp>
            <p:nvSpPr>
              <p:cNvPr id="148" name="Rectangle 147">
                <a:extLst>
                  <a:ext uri="{FF2B5EF4-FFF2-40B4-BE49-F238E27FC236}">
                    <a16:creationId xmlns:a16="http://schemas.microsoft.com/office/drawing/2014/main" id="{197D99B8-26CA-45D5-9593-9D0ED57DC457}"/>
                  </a:ext>
                </a:extLst>
              </p:cNvPr>
              <p:cNvSpPr/>
              <p:nvPr/>
            </p:nvSpPr>
            <p:spPr>
              <a:xfrm>
                <a:off x="4879267" y="3221026"/>
                <a:ext cx="1945408" cy="861023"/>
              </a:xfrm>
              <a:prstGeom prst="rect">
                <a:avLst/>
              </a:prstGeom>
            </p:spPr>
            <p:txBody>
              <a:bodyPr wrap="square">
                <a:spAutoFit/>
              </a:bodyPr>
              <a:lstStyle/>
              <a:p>
                <a:pPr algn="ctr">
                  <a:defRPr/>
                </a:pPr>
                <a:r>
                  <a:rPr lang="en-US" sz="1600" b="1" kern="0">
                    <a:solidFill>
                      <a:srgbClr val="000000"/>
                    </a:solidFill>
                    <a:latin typeface="+mj-lt"/>
                    <a:cs typeface="Calibri" panose="020F0502020204030204" pitchFamily="34" charset="0"/>
                  </a:rPr>
                  <a:t>Policy</a:t>
                </a:r>
              </a:p>
              <a:p>
                <a:pPr algn="ctr">
                  <a:defRPr/>
                </a:pPr>
                <a:r>
                  <a:rPr lang="en-US" sz="1600" b="1" kern="0">
                    <a:solidFill>
                      <a:srgbClr val="000000"/>
                    </a:solidFill>
                    <a:latin typeface="+mj-lt"/>
                    <a:cs typeface="Calibri" panose="020F0502020204030204" pitchFamily="34" charset="0"/>
                  </a:rPr>
                  <a:t>Governance</a:t>
                </a:r>
              </a:p>
              <a:p>
                <a:pPr algn="ctr">
                  <a:defRPr/>
                </a:pPr>
                <a:r>
                  <a:rPr lang="en-US" sz="1600" b="1" kern="0">
                    <a:solidFill>
                      <a:srgbClr val="000000"/>
                    </a:solidFill>
                    <a:latin typeface="+mj-lt"/>
                    <a:cs typeface="Calibri" panose="020F0502020204030204" pitchFamily="34" charset="0"/>
                  </a:rPr>
                  <a:t>Communication</a:t>
                </a:r>
              </a:p>
            </p:txBody>
          </p:sp>
          <p:sp>
            <p:nvSpPr>
              <p:cNvPr id="149" name="Rectangle 148">
                <a:extLst>
                  <a:ext uri="{FF2B5EF4-FFF2-40B4-BE49-F238E27FC236}">
                    <a16:creationId xmlns:a16="http://schemas.microsoft.com/office/drawing/2014/main" id="{FF380C72-EF01-4A1B-BB31-63613C087A25}"/>
                  </a:ext>
                </a:extLst>
              </p:cNvPr>
              <p:cNvSpPr/>
              <p:nvPr/>
            </p:nvSpPr>
            <p:spPr>
              <a:xfrm>
                <a:off x="4439553" y="5160640"/>
                <a:ext cx="945268" cy="276757"/>
              </a:xfrm>
              <a:prstGeom prst="rect">
                <a:avLst/>
              </a:prstGeom>
            </p:spPr>
            <p:txBody>
              <a:bodyPr wrap="none">
                <a:spAutoFit/>
              </a:bodyPr>
              <a:lstStyle/>
              <a:p>
                <a:r>
                  <a:rPr lang="en-US" sz="1200" b="1" kern="0">
                    <a:solidFill>
                      <a:srgbClr val="FFFFFF"/>
                    </a:solidFill>
                    <a:latin typeface="+mj-lt"/>
                    <a:cs typeface="Calibri" panose="020F0502020204030204" pitchFamily="34" charset="0"/>
                  </a:rPr>
                  <a:t>Implement</a:t>
                </a:r>
                <a:endParaRPr lang="en-US" sz="1200" b="1">
                  <a:solidFill>
                    <a:srgbClr val="FFFFFF"/>
                  </a:solidFill>
                  <a:latin typeface="+mj-lt"/>
                </a:endParaRPr>
              </a:p>
            </p:txBody>
          </p:sp>
          <p:sp>
            <p:nvSpPr>
              <p:cNvPr id="150" name="Rectangle 149">
                <a:extLst>
                  <a:ext uri="{FF2B5EF4-FFF2-40B4-BE49-F238E27FC236}">
                    <a16:creationId xmlns:a16="http://schemas.microsoft.com/office/drawing/2014/main" id="{BDF2ADB1-DC25-433D-9D4E-C2A0ABA5F3D7}"/>
                  </a:ext>
                </a:extLst>
              </p:cNvPr>
              <p:cNvSpPr/>
              <p:nvPr/>
            </p:nvSpPr>
            <p:spPr>
              <a:xfrm>
                <a:off x="3619379" y="3487639"/>
                <a:ext cx="927490" cy="461262"/>
              </a:xfrm>
              <a:prstGeom prst="rect">
                <a:avLst/>
              </a:prstGeom>
            </p:spPr>
            <p:txBody>
              <a:bodyPr wrap="square">
                <a:spAutoFit/>
              </a:bodyPr>
              <a:lstStyle/>
              <a:p>
                <a:pPr algn="ctr">
                  <a:defRPr/>
                </a:pPr>
                <a:r>
                  <a:rPr lang="en-US" sz="1200" b="1" kern="0">
                    <a:solidFill>
                      <a:srgbClr val="FFFFFF"/>
                    </a:solidFill>
                    <a:latin typeface="+mj-lt"/>
                    <a:cs typeface="Calibri" panose="020F0502020204030204" pitchFamily="34" charset="0"/>
                  </a:rPr>
                  <a:t>Exercise &amp; Test</a:t>
                </a:r>
              </a:p>
            </p:txBody>
          </p:sp>
          <p:sp>
            <p:nvSpPr>
              <p:cNvPr id="151" name="Rectangle 150">
                <a:extLst>
                  <a:ext uri="{FF2B5EF4-FFF2-40B4-BE49-F238E27FC236}">
                    <a16:creationId xmlns:a16="http://schemas.microsoft.com/office/drawing/2014/main" id="{5DE62B6A-6033-44F8-9FBC-3D3DA3C36085}"/>
                  </a:ext>
                </a:extLst>
              </p:cNvPr>
              <p:cNvSpPr/>
              <p:nvPr/>
            </p:nvSpPr>
            <p:spPr>
              <a:xfrm>
                <a:off x="4446730" y="1976456"/>
                <a:ext cx="1050589" cy="461262"/>
              </a:xfrm>
              <a:prstGeom prst="rect">
                <a:avLst/>
              </a:prstGeom>
            </p:spPr>
            <p:txBody>
              <a:bodyPr wrap="square">
                <a:spAutoFit/>
              </a:bodyPr>
              <a:lstStyle/>
              <a:p>
                <a:pPr algn="ctr">
                  <a:defRPr/>
                </a:pPr>
                <a:r>
                  <a:rPr lang="en-US" sz="1200" b="1" kern="0">
                    <a:solidFill>
                      <a:srgbClr val="FFFFFF"/>
                    </a:solidFill>
                    <a:latin typeface="+mj-lt"/>
                    <a:cs typeface="Calibri" panose="020F0502020204030204" pitchFamily="34" charset="0"/>
                  </a:rPr>
                  <a:t>Sustain &amp; Maintain</a:t>
                </a:r>
              </a:p>
            </p:txBody>
          </p:sp>
          <p:sp>
            <p:nvSpPr>
              <p:cNvPr id="152" name="Rectangle 151">
                <a:extLst>
                  <a:ext uri="{FF2B5EF4-FFF2-40B4-BE49-F238E27FC236}">
                    <a16:creationId xmlns:a16="http://schemas.microsoft.com/office/drawing/2014/main" id="{74CC3F4E-19AA-467D-8B4A-31327B25E06F}"/>
                  </a:ext>
                </a:extLst>
              </p:cNvPr>
              <p:cNvSpPr/>
              <p:nvPr/>
            </p:nvSpPr>
            <p:spPr>
              <a:xfrm>
                <a:off x="7118778" y="3450693"/>
                <a:ext cx="1050589" cy="461262"/>
              </a:xfrm>
              <a:prstGeom prst="rect">
                <a:avLst/>
              </a:prstGeom>
            </p:spPr>
            <p:txBody>
              <a:bodyPr wrap="square">
                <a:spAutoFit/>
              </a:bodyPr>
              <a:lstStyle/>
              <a:p>
                <a:pPr algn="ctr">
                  <a:defRPr/>
                </a:pPr>
                <a:r>
                  <a:rPr lang="en-US" sz="1200" b="1" kern="0">
                    <a:solidFill>
                      <a:srgbClr val="000000"/>
                    </a:solidFill>
                    <a:latin typeface="+mj-lt"/>
                    <a:cs typeface="Calibri" panose="020F0502020204030204" pitchFamily="34" charset="0"/>
                  </a:rPr>
                  <a:t>Assess &amp; Prioritize</a:t>
                </a:r>
              </a:p>
            </p:txBody>
          </p:sp>
          <p:grpSp>
            <p:nvGrpSpPr>
              <p:cNvPr id="153" name="Group 152">
                <a:extLst>
                  <a:ext uri="{FF2B5EF4-FFF2-40B4-BE49-F238E27FC236}">
                    <a16:creationId xmlns:a16="http://schemas.microsoft.com/office/drawing/2014/main" id="{EC176F6F-4507-4BE2-9D59-B2C3DB2E7100}"/>
                  </a:ext>
                </a:extLst>
              </p:cNvPr>
              <p:cNvGrpSpPr/>
              <p:nvPr/>
            </p:nvGrpSpPr>
            <p:grpSpPr>
              <a:xfrm>
                <a:off x="10209989" y="5840881"/>
                <a:ext cx="798473" cy="443632"/>
                <a:chOff x="175048" y="5936657"/>
                <a:chExt cx="798473" cy="443632"/>
              </a:xfrm>
            </p:grpSpPr>
            <p:sp>
              <p:nvSpPr>
                <p:cNvPr id="154" name="Rectangle 153">
                  <a:extLst>
                    <a:ext uri="{FF2B5EF4-FFF2-40B4-BE49-F238E27FC236}">
                      <a16:creationId xmlns:a16="http://schemas.microsoft.com/office/drawing/2014/main" id="{DFC93FF1-F4C7-4C0E-AA76-41F62F330225}"/>
                    </a:ext>
                  </a:extLst>
                </p:cNvPr>
                <p:cNvSpPr/>
                <p:nvPr/>
              </p:nvSpPr>
              <p:spPr>
                <a:xfrm>
                  <a:off x="175048" y="5952481"/>
                  <a:ext cx="120769" cy="112144"/>
                </a:xfrm>
                <a:prstGeom prst="rect">
                  <a:avLst/>
                </a:prstGeom>
                <a:solidFill>
                  <a:srgbClr val="00B0F0"/>
                </a:solidFill>
                <a:ln w="9525" cap="flat" cmpd="sng" algn="ctr">
                  <a:solidFill>
                    <a:srgbClr val="00B0F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ea typeface="+mn-ea"/>
                    <a:cs typeface="+mn-cs"/>
                  </a:endParaRPr>
                </a:p>
              </p:txBody>
            </p:sp>
            <p:sp>
              <p:nvSpPr>
                <p:cNvPr id="155" name="Rectangle 154">
                  <a:extLst>
                    <a:ext uri="{FF2B5EF4-FFF2-40B4-BE49-F238E27FC236}">
                      <a16:creationId xmlns:a16="http://schemas.microsoft.com/office/drawing/2014/main" id="{577B4A2C-CF0C-4F85-8812-8E71BC4037AD}"/>
                    </a:ext>
                  </a:extLst>
                </p:cNvPr>
                <p:cNvSpPr/>
                <p:nvPr/>
              </p:nvSpPr>
              <p:spPr>
                <a:xfrm>
                  <a:off x="175050" y="6096291"/>
                  <a:ext cx="120769" cy="112144"/>
                </a:xfrm>
                <a:prstGeom prst="rect">
                  <a:avLst/>
                </a:prstGeom>
                <a:solidFill>
                  <a:srgbClr val="FFC000"/>
                </a:solidFill>
                <a:ln w="9525" cap="flat" cmpd="sng" algn="ctr">
                  <a:solidFill>
                    <a:srgbClr val="FFC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ea typeface="+mn-ea"/>
                    <a:cs typeface="+mn-cs"/>
                  </a:endParaRPr>
                </a:p>
              </p:txBody>
            </p:sp>
            <p:sp>
              <p:nvSpPr>
                <p:cNvPr id="156" name="Rectangle 155">
                  <a:extLst>
                    <a:ext uri="{FF2B5EF4-FFF2-40B4-BE49-F238E27FC236}">
                      <a16:creationId xmlns:a16="http://schemas.microsoft.com/office/drawing/2014/main" id="{6243FE9E-29DA-441F-8D79-052C07482856}"/>
                    </a:ext>
                  </a:extLst>
                </p:cNvPr>
                <p:cNvSpPr/>
                <p:nvPr/>
              </p:nvSpPr>
              <p:spPr>
                <a:xfrm>
                  <a:off x="175048" y="6246992"/>
                  <a:ext cx="120769" cy="112144"/>
                </a:xfrm>
                <a:prstGeom prst="rect">
                  <a:avLst/>
                </a:prstGeom>
                <a:solidFill>
                  <a:srgbClr val="FFFFFF">
                    <a:lumMod val="65000"/>
                  </a:srgbClr>
                </a:solidFill>
                <a:ln w="9525" cap="flat" cmpd="sng" algn="ctr">
                  <a:solidFill>
                    <a:srgbClr val="FFFFFF">
                      <a:lumMod val="65000"/>
                    </a:srgbClr>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ea typeface="+mn-ea"/>
                    <a:cs typeface="+mn-cs"/>
                  </a:endParaRPr>
                </a:p>
              </p:txBody>
            </p:sp>
            <p:sp>
              <p:nvSpPr>
                <p:cNvPr id="157" name="TextBox 156">
                  <a:extLst>
                    <a:ext uri="{FF2B5EF4-FFF2-40B4-BE49-F238E27FC236}">
                      <a16:creationId xmlns:a16="http://schemas.microsoft.com/office/drawing/2014/main" id="{F3FC1A41-09FF-4881-B7C9-FBFF92FD31BF}"/>
                    </a:ext>
                  </a:extLst>
                </p:cNvPr>
                <p:cNvSpPr txBox="1"/>
                <p:nvPr/>
              </p:nvSpPr>
              <p:spPr>
                <a:xfrm>
                  <a:off x="336083" y="6225766"/>
                  <a:ext cx="637438" cy="154523"/>
                </a:xfrm>
                <a:prstGeom prst="rect">
                  <a:avLst/>
                </a:prstGeom>
                <a:noFill/>
              </p:spPr>
              <p:txBody>
                <a:bodyPr wrap="none" lIns="0" tIns="36576" rIns="0" bIns="0" rtlCol="0">
                  <a:spAutoFit/>
                </a:bodyPr>
                <a:lstStyle/>
                <a:p>
                  <a:pPr marL="0" marR="0" lvl="0" indent="0" defTabSz="914400" eaLnBrk="1" fontAlgn="auto" latinLnBrk="0" hangingPunct="1">
                    <a:lnSpc>
                      <a:spcPct val="85000"/>
                    </a:lnSpc>
                    <a:spcBef>
                      <a:spcPts val="0"/>
                    </a:spcBef>
                    <a:spcAft>
                      <a:spcPts val="600"/>
                    </a:spcAft>
                    <a:buClr>
                      <a:srgbClr val="FFE600"/>
                    </a:buClr>
                    <a:buSzPct val="70000"/>
                    <a:buFontTx/>
                    <a:buNone/>
                    <a:tabLst/>
                    <a:defRPr/>
                  </a:pPr>
                  <a:r>
                    <a:rPr kumimoji="0" lang="en-US" sz="900" b="1" i="0" u="none" strike="noStrike" kern="0" cap="none" spc="0" normalizeH="0" baseline="0" noProof="0">
                      <a:ln>
                        <a:noFill/>
                      </a:ln>
                      <a:solidFill>
                        <a:srgbClr val="000000">
                          <a:lumMod val="65000"/>
                          <a:lumOff val="35000"/>
                        </a:srgbClr>
                      </a:solidFill>
                      <a:effectLst/>
                      <a:uLnTx/>
                      <a:uFillTx/>
                      <a:latin typeface="+mj-lt"/>
                      <a:cs typeface="Calibri" panose="020F0502020204030204" pitchFamily="34" charset="0"/>
                    </a:rPr>
                    <a:t>BCM &amp; DRM</a:t>
                  </a:r>
                </a:p>
              </p:txBody>
            </p:sp>
            <p:sp>
              <p:nvSpPr>
                <p:cNvPr id="158" name="TextBox 157">
                  <a:extLst>
                    <a:ext uri="{FF2B5EF4-FFF2-40B4-BE49-F238E27FC236}">
                      <a16:creationId xmlns:a16="http://schemas.microsoft.com/office/drawing/2014/main" id="{BA89281D-2620-48F1-8494-45BF072880A3}"/>
                    </a:ext>
                  </a:extLst>
                </p:cNvPr>
                <p:cNvSpPr txBox="1"/>
                <p:nvPr/>
              </p:nvSpPr>
              <p:spPr>
                <a:xfrm>
                  <a:off x="336083" y="5936657"/>
                  <a:ext cx="246647" cy="154523"/>
                </a:xfrm>
                <a:prstGeom prst="rect">
                  <a:avLst/>
                </a:prstGeom>
                <a:noFill/>
              </p:spPr>
              <p:txBody>
                <a:bodyPr wrap="none" lIns="0" tIns="36576" rIns="0" bIns="0" rtlCol="0">
                  <a:spAutoFit/>
                </a:bodyPr>
                <a:lstStyle/>
                <a:p>
                  <a:pPr marL="0" marR="0" lvl="0" indent="0" defTabSz="914400" eaLnBrk="1" fontAlgn="auto" latinLnBrk="0" hangingPunct="1">
                    <a:lnSpc>
                      <a:spcPct val="85000"/>
                    </a:lnSpc>
                    <a:spcBef>
                      <a:spcPts val="0"/>
                    </a:spcBef>
                    <a:spcAft>
                      <a:spcPts val="600"/>
                    </a:spcAft>
                    <a:buClr>
                      <a:srgbClr val="FFE600"/>
                    </a:buClr>
                    <a:buSzPct val="70000"/>
                    <a:buFontTx/>
                    <a:buNone/>
                    <a:tabLst/>
                    <a:defRPr/>
                  </a:pPr>
                  <a:r>
                    <a:rPr kumimoji="0" lang="en-US" sz="900" b="1" i="0" u="none" strike="noStrike" kern="0" cap="none" spc="0" normalizeH="0" baseline="0" noProof="0">
                      <a:ln>
                        <a:noFill/>
                      </a:ln>
                      <a:solidFill>
                        <a:srgbClr val="00B0F0"/>
                      </a:solidFill>
                      <a:effectLst/>
                      <a:uLnTx/>
                      <a:uFillTx/>
                      <a:latin typeface="+mj-lt"/>
                      <a:cs typeface="Calibri" panose="020F0502020204030204" pitchFamily="34" charset="0"/>
                    </a:rPr>
                    <a:t>BCM</a:t>
                  </a:r>
                </a:p>
              </p:txBody>
            </p:sp>
            <p:sp>
              <p:nvSpPr>
                <p:cNvPr id="159" name="TextBox 158">
                  <a:extLst>
                    <a:ext uri="{FF2B5EF4-FFF2-40B4-BE49-F238E27FC236}">
                      <a16:creationId xmlns:a16="http://schemas.microsoft.com/office/drawing/2014/main" id="{E1D2E346-F32C-4EE3-84A9-6A680F80A538}"/>
                    </a:ext>
                  </a:extLst>
                </p:cNvPr>
                <p:cNvSpPr txBox="1"/>
                <p:nvPr/>
              </p:nvSpPr>
              <p:spPr>
                <a:xfrm>
                  <a:off x="338906" y="6080111"/>
                  <a:ext cx="251453" cy="154523"/>
                </a:xfrm>
                <a:prstGeom prst="rect">
                  <a:avLst/>
                </a:prstGeom>
                <a:noFill/>
              </p:spPr>
              <p:txBody>
                <a:bodyPr wrap="none" lIns="0" tIns="36576" rIns="0" bIns="0" rtlCol="0">
                  <a:spAutoFit/>
                </a:bodyPr>
                <a:lstStyle/>
                <a:p>
                  <a:pPr marL="0" marR="0" lvl="0" indent="0" defTabSz="914400" eaLnBrk="1" fontAlgn="auto" latinLnBrk="0" hangingPunct="1">
                    <a:lnSpc>
                      <a:spcPct val="85000"/>
                    </a:lnSpc>
                    <a:spcBef>
                      <a:spcPts val="0"/>
                    </a:spcBef>
                    <a:spcAft>
                      <a:spcPts val="600"/>
                    </a:spcAft>
                    <a:buClr>
                      <a:srgbClr val="FFE600"/>
                    </a:buClr>
                    <a:buSzPct val="70000"/>
                    <a:buFontTx/>
                    <a:buNone/>
                    <a:tabLst/>
                    <a:defRPr/>
                  </a:pPr>
                  <a:r>
                    <a:rPr kumimoji="0" lang="en-US" sz="900" b="1" i="0" u="none" strike="noStrike" kern="0" cap="none" spc="0" normalizeH="0" baseline="0" noProof="0">
                      <a:ln>
                        <a:noFill/>
                      </a:ln>
                      <a:solidFill>
                        <a:srgbClr val="FFC000"/>
                      </a:solidFill>
                      <a:effectLst/>
                      <a:uLnTx/>
                      <a:uFillTx/>
                      <a:latin typeface="+mj-lt"/>
                      <a:cs typeface="Calibri" panose="020F0502020204030204" pitchFamily="34" charset="0"/>
                    </a:rPr>
                    <a:t>DRM</a:t>
                  </a:r>
                </a:p>
              </p:txBody>
            </p:sp>
          </p:grpSp>
          <p:sp>
            <p:nvSpPr>
              <p:cNvPr id="160" name="Rectangle 159">
                <a:extLst>
                  <a:ext uri="{FF2B5EF4-FFF2-40B4-BE49-F238E27FC236}">
                    <a16:creationId xmlns:a16="http://schemas.microsoft.com/office/drawing/2014/main" id="{FB6DD277-C898-4260-B5FF-C797CF994863}"/>
                  </a:ext>
                </a:extLst>
              </p:cNvPr>
              <p:cNvSpPr/>
              <p:nvPr/>
            </p:nvSpPr>
            <p:spPr>
              <a:xfrm>
                <a:off x="10152901" y="5799331"/>
                <a:ext cx="1000664" cy="518904"/>
              </a:xfrm>
              <a:prstGeom prst="rect">
                <a:avLst/>
              </a:prstGeom>
              <a:noFill/>
              <a:ln w="9525" cap="flat" cmpd="sng" algn="ctr">
                <a:solidFill>
                  <a:srgbClr val="80808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mj-lt"/>
                  <a:ea typeface="+mn-ea"/>
                  <a:cs typeface="+mn-cs"/>
                </a:endParaRPr>
              </a:p>
            </p:txBody>
          </p:sp>
        </p:grpSp>
        <p:sp>
          <p:nvSpPr>
            <p:cNvPr id="2" name="Arrow: Down 1">
              <a:extLst>
                <a:ext uri="{FF2B5EF4-FFF2-40B4-BE49-F238E27FC236}">
                  <a16:creationId xmlns:a16="http://schemas.microsoft.com/office/drawing/2014/main" id="{E207AC71-2761-4ADD-8F1E-450833C5C433}"/>
                </a:ext>
              </a:extLst>
            </p:cNvPr>
            <p:cNvSpPr/>
            <p:nvPr/>
          </p:nvSpPr>
          <p:spPr>
            <a:xfrm>
              <a:off x="10406917" y="2489139"/>
              <a:ext cx="1028341" cy="555295"/>
            </a:xfrm>
            <a:prstGeom prst="downArrow">
              <a:avLst/>
            </a:prstGeom>
            <a:solidFill>
              <a:srgbClr val="5C9A1B"/>
            </a:solidFill>
            <a:ln w="9525">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lIns="27432" tIns="91440" rIns="27432" rtlCol="0" anchor="t" anchorCtr="0"/>
            <a:lstStyle/>
            <a:p>
              <a:pPr algn="ctr">
                <a:lnSpc>
                  <a:spcPct val="90000"/>
                </a:lnSpc>
              </a:pPr>
              <a:r>
                <a:rPr lang="en-US" sz="900" dirty="0">
                  <a:solidFill>
                    <a:schemeClr val="tx1"/>
                  </a:solidFill>
                </a:rPr>
                <a:t>[CLIENT] is here</a:t>
              </a:r>
            </a:p>
          </p:txBody>
        </p:sp>
      </p:grpSp>
    </p:spTree>
    <p:extLst>
      <p:ext uri="{BB962C8B-B14F-4D97-AF65-F5344CB8AC3E}">
        <p14:creationId xmlns:p14="http://schemas.microsoft.com/office/powerpoint/2010/main" val="2956914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5E3F8A0-BCF6-49E9-A738-9FBF600C6D46}"/>
              </a:ext>
            </a:extLst>
          </p:cNvPr>
          <p:cNvSpPr>
            <a:spLocks noGrp="1"/>
          </p:cNvSpPr>
          <p:nvPr>
            <p:ph type="title"/>
          </p:nvPr>
        </p:nvSpPr>
        <p:spPr>
          <a:xfrm>
            <a:off x="371475" y="447836"/>
            <a:ext cx="10677525" cy="473942"/>
          </a:xfrm>
        </p:spPr>
        <p:txBody>
          <a:bodyPr/>
          <a:lstStyle/>
          <a:p>
            <a:r>
              <a:rPr lang="en-US" dirty="0">
                <a:ea typeface="ＭＳ Ｐゴシック" charset="-128"/>
              </a:rPr>
              <a:t>EY </a:t>
            </a:r>
            <a:r>
              <a:rPr lang="en-US">
                <a:ea typeface="ＭＳ Ｐゴシック" charset="-128"/>
              </a:rPr>
              <a:t>BIA Overview</a:t>
            </a:r>
            <a:endParaRPr lang="en-US" dirty="0">
              <a:latin typeface="+mj-lt"/>
            </a:endParaRPr>
          </a:p>
        </p:txBody>
      </p:sp>
      <p:sp>
        <p:nvSpPr>
          <p:cNvPr id="3" name="Slide Number Placeholder 2">
            <a:extLst>
              <a:ext uri="{FF2B5EF4-FFF2-40B4-BE49-F238E27FC236}">
                <a16:creationId xmlns:a16="http://schemas.microsoft.com/office/drawing/2014/main" id="{E61BA250-FD09-4BAF-AB6A-C83F7BFA131A}"/>
              </a:ext>
            </a:extLst>
          </p:cNvPr>
          <p:cNvSpPr>
            <a:spLocks noGrp="1"/>
          </p:cNvSpPr>
          <p:nvPr>
            <p:ph type="sldNum" sz="quarter" idx="4"/>
          </p:nvPr>
        </p:nvSpPr>
        <p:spPr/>
        <p:txBody>
          <a:bodyPr/>
          <a:lstStyle/>
          <a:p>
            <a:fld id="{F1BC30E3-FFE5-4B91-AA19-87A149EBB9EE}" type="slidenum">
              <a:rPr lang="en-US" smtClean="0">
                <a:latin typeface="+mn-lt"/>
              </a:rPr>
              <a:pPr/>
              <a:t>32</a:t>
            </a:fld>
            <a:endParaRPr lang="en-US" dirty="0">
              <a:latin typeface="+mn-lt"/>
            </a:endParaRPr>
          </a:p>
        </p:txBody>
      </p:sp>
      <p:sp>
        <p:nvSpPr>
          <p:cNvPr id="50" name="Content Placeholder 2">
            <a:extLst>
              <a:ext uri="{FF2B5EF4-FFF2-40B4-BE49-F238E27FC236}">
                <a16:creationId xmlns:a16="http://schemas.microsoft.com/office/drawing/2014/main" id="{93F4D098-BC03-46FC-8E5D-BF363C9F58BF}"/>
              </a:ext>
            </a:extLst>
          </p:cNvPr>
          <p:cNvSpPr txBox="1">
            <a:spLocks/>
          </p:cNvSpPr>
          <p:nvPr/>
        </p:nvSpPr>
        <p:spPr>
          <a:xfrm>
            <a:off x="371474" y="1425600"/>
            <a:ext cx="2930525" cy="4700016"/>
          </a:xfrm>
          <a:prstGeom prst="rect">
            <a:avLst/>
          </a:prstGeom>
        </p:spPr>
        <p:txBody>
          <a:bodyPr/>
          <a:lstStyle>
            <a:lvl1pPr marL="228600" indent="-228600"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EYInterstate Light" panose="02000506000000020004" pitchFamily="2" charset="0"/>
              <a:buNone/>
            </a:pPr>
            <a:r>
              <a:rPr lang="en-US" sz="900" dirty="0"/>
              <a:t>The </a:t>
            </a:r>
            <a:r>
              <a:rPr lang="en-US" sz="900" b="1" dirty="0"/>
              <a:t>Business Impact Analysis (BIA) </a:t>
            </a:r>
            <a:r>
              <a:rPr lang="en-US" sz="900" dirty="0"/>
              <a:t>is a critical practice to identify potential business risks, criticalities and priorities tiers and its effect on achieving organizational resiliency goals and objectives, both from an operational, as well as a strategic, perspective.</a:t>
            </a:r>
          </a:p>
          <a:p>
            <a:pPr marL="0" indent="0">
              <a:buFont typeface="EYInterstate Light" panose="02000506000000020004" pitchFamily="2" charset="0"/>
              <a:buNone/>
            </a:pPr>
            <a:endParaRPr lang="en-US" sz="900" dirty="0"/>
          </a:p>
          <a:p>
            <a:pPr marL="0" indent="0">
              <a:buNone/>
            </a:pPr>
            <a:r>
              <a:rPr lang="en-US" sz="900" dirty="0"/>
              <a:t>Our success centers on the experience and competencies of our team that consists of experienced professionals who possess practical, hands-on BCM/DRM skills and experience, with expertise in enterprise Business Impact Assessments (BIAs) and implementation including large scale BCM programs. Our team’s BCM/DRM qualifications are confirmed by industry leading certifications, including but not limited to:</a:t>
            </a:r>
          </a:p>
          <a:p>
            <a:pPr marL="0" indent="0">
              <a:buNone/>
            </a:pPr>
            <a:endParaRPr lang="en-US" sz="900" dirty="0"/>
          </a:p>
          <a:p>
            <a:r>
              <a:rPr lang="en-US" sz="900" dirty="0"/>
              <a:t>Certified Business Continuity Professional (CBCP, DRII)</a:t>
            </a:r>
          </a:p>
          <a:p>
            <a:r>
              <a:rPr lang="en-US" sz="900" dirty="0"/>
              <a:t>Member Business Continuity Institute (MBCI, BCI)</a:t>
            </a:r>
          </a:p>
          <a:p>
            <a:r>
              <a:rPr lang="en-US" sz="900" dirty="0"/>
              <a:t>Certified Information System Security Professional (CISSP, ISC2)</a:t>
            </a:r>
          </a:p>
          <a:p>
            <a:r>
              <a:rPr lang="en-US" sz="900" dirty="0"/>
              <a:t>Certified Information Systems Auditor (CISA, ISACA)</a:t>
            </a:r>
          </a:p>
          <a:p>
            <a:r>
              <a:rPr lang="en-US" sz="900" dirty="0"/>
              <a:t>ITIL (Information Technology Infrastructure Library) Foundation Certification v3</a:t>
            </a:r>
          </a:p>
          <a:p>
            <a:pPr marL="0" indent="0">
              <a:buFont typeface="EYInterstate Light" panose="02000506000000020004" pitchFamily="2" charset="0"/>
              <a:buNone/>
            </a:pPr>
            <a:endParaRPr lang="en-US" sz="900" dirty="0"/>
          </a:p>
        </p:txBody>
      </p:sp>
      <p:pic>
        <p:nvPicPr>
          <p:cNvPr id="52" name="Picture 51">
            <a:extLst>
              <a:ext uri="{FF2B5EF4-FFF2-40B4-BE49-F238E27FC236}">
                <a16:creationId xmlns:a16="http://schemas.microsoft.com/office/drawing/2014/main" id="{355FE34E-3E11-450B-873D-AB853D304E81}"/>
              </a:ext>
            </a:extLst>
          </p:cNvPr>
          <p:cNvPicPr>
            <a:picLocks noChangeAspect="1"/>
          </p:cNvPicPr>
          <p:nvPr/>
        </p:nvPicPr>
        <p:blipFill>
          <a:blip r:embed="rId2"/>
          <a:stretch>
            <a:fillRect/>
          </a:stretch>
        </p:blipFill>
        <p:spPr>
          <a:xfrm>
            <a:off x="3391309" y="2093945"/>
            <a:ext cx="8796897" cy="3413720"/>
          </a:xfrm>
          <a:prstGeom prst="rect">
            <a:avLst/>
          </a:prstGeom>
        </p:spPr>
      </p:pic>
    </p:spTree>
    <p:extLst>
      <p:ext uri="{BB962C8B-B14F-4D97-AF65-F5344CB8AC3E}">
        <p14:creationId xmlns:p14="http://schemas.microsoft.com/office/powerpoint/2010/main" val="2056007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4F3B9-5E62-4173-B53C-906A8AA20363}"/>
              </a:ext>
            </a:extLst>
          </p:cNvPr>
          <p:cNvSpPr>
            <a:spLocks noGrp="1"/>
          </p:cNvSpPr>
          <p:nvPr>
            <p:ph type="title"/>
          </p:nvPr>
        </p:nvSpPr>
        <p:spPr/>
        <p:txBody>
          <a:bodyPr/>
          <a:lstStyle/>
          <a:p>
            <a:r>
              <a:rPr lang="en-US" dirty="0"/>
              <a:t>BIA Deliverable – BIA Verification vs. BIA-Lite vs. Complete BIA</a:t>
            </a:r>
          </a:p>
        </p:txBody>
      </p:sp>
      <p:sp>
        <p:nvSpPr>
          <p:cNvPr id="6" name="Content Placeholder 4">
            <a:extLst>
              <a:ext uri="{FF2B5EF4-FFF2-40B4-BE49-F238E27FC236}">
                <a16:creationId xmlns:a16="http://schemas.microsoft.com/office/drawing/2014/main" id="{6AC1CF24-AC61-4F75-B417-93E228008E2A}"/>
              </a:ext>
            </a:extLst>
          </p:cNvPr>
          <p:cNvSpPr txBox="1">
            <a:spLocks/>
          </p:cNvSpPr>
          <p:nvPr/>
        </p:nvSpPr>
        <p:spPr>
          <a:xfrm>
            <a:off x="371475" y="921778"/>
            <a:ext cx="11216957" cy="874111"/>
          </a:xfrm>
          <a:prstGeom prst="rect">
            <a:avLst/>
          </a:prstGeom>
        </p:spPr>
        <p:txBody>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dirty="0">
                <a:latin typeface="EYInterstate Light" panose="02000506000000020004" pitchFamily="2" charset="0"/>
              </a:rPr>
              <a:t>As part of step 3, “</a:t>
            </a:r>
            <a:r>
              <a:rPr lang="en-US" sz="900" dirty="0"/>
              <a:t>Validate tiering, terminology, &amp; framework</a:t>
            </a:r>
            <a:r>
              <a:rPr lang="en-US" sz="900" dirty="0">
                <a:latin typeface="EYInterstate Light" panose="02000506000000020004" pitchFamily="2" charset="0"/>
              </a:rPr>
              <a:t>”, the project will create an agreed-to, standardized BIA framework and methodology to assess business impact at [CLIENT]. EY will verify the results of the previous BIA and then move into the BIA-Lite and BIA . </a:t>
            </a:r>
          </a:p>
          <a:p>
            <a:pPr marL="0" indent="0">
              <a:buNone/>
            </a:pPr>
            <a:endParaRPr lang="en-US" sz="900" dirty="0">
              <a:latin typeface="EYInterstate Light" panose="02000506000000020004" pitchFamily="2" charset="0"/>
            </a:endParaRPr>
          </a:p>
          <a:p>
            <a:pPr marL="0" indent="0">
              <a:buNone/>
            </a:pPr>
            <a:r>
              <a:rPr lang="en-US" sz="900" dirty="0">
                <a:latin typeface="EYInterstate Light" panose="02000506000000020004" pitchFamily="2" charset="0"/>
              </a:rPr>
              <a:t>For each of the these key activities a different number of business processes and departments will be reviewed and evaluated together. Starting in step 1, EY will work with [CLIENT] to determine the best way to group and categorize them to minimize the number of sessions any one [CLIENT] leader needs to attend but also provide the right mix of people in the room to challenge each other on the impacts and identify their dependencies.</a:t>
            </a:r>
          </a:p>
          <a:p>
            <a:pPr marL="0" indent="0">
              <a:buNone/>
            </a:pPr>
            <a:endParaRPr lang="en-US" sz="900" b="1" dirty="0">
              <a:latin typeface="EYInterstate Light" panose="02000506000000020004" pitchFamily="2" charset="0"/>
            </a:endParaRPr>
          </a:p>
          <a:p>
            <a:pPr marL="0" indent="0">
              <a:buNone/>
            </a:pPr>
            <a:r>
              <a:rPr lang="en-US" sz="900" dirty="0">
                <a:latin typeface="EYInterstate Light" panose="02000506000000020004" pitchFamily="2" charset="0"/>
              </a:rPr>
              <a:t>For background, the </a:t>
            </a:r>
            <a:r>
              <a:rPr lang="en-US" sz="900" b="1" dirty="0">
                <a:latin typeface="EYInterstate Light" panose="02000506000000020004" pitchFamily="2" charset="0"/>
              </a:rPr>
              <a:t>BIA-Lite </a:t>
            </a:r>
            <a:r>
              <a:rPr lang="en-US" sz="900" dirty="0">
                <a:latin typeface="EYInterstate Light" panose="02000506000000020004" pitchFamily="2" charset="0"/>
              </a:rPr>
              <a:t>is a light version of the </a:t>
            </a:r>
            <a:r>
              <a:rPr lang="en-US" sz="900" b="1" dirty="0">
                <a:latin typeface="EYInterstate Light" panose="02000506000000020004" pitchFamily="2" charset="0"/>
              </a:rPr>
              <a:t>BIA</a:t>
            </a:r>
            <a:r>
              <a:rPr lang="en-US" sz="900" dirty="0">
                <a:latin typeface="EYInterstate Light" panose="02000506000000020004" pitchFamily="2" charset="0"/>
              </a:rPr>
              <a:t> effort to:</a:t>
            </a:r>
          </a:p>
          <a:p>
            <a:pPr marL="177800" lvl="1" indent="-177800" fontAlgn="base">
              <a:spcAft>
                <a:spcPct val="0"/>
              </a:spcAft>
              <a:buClr>
                <a:schemeClr val="tx2"/>
              </a:buClr>
              <a:buSzPct val="110000"/>
              <a:buFont typeface="EYInterstate Light" panose="02000506000000020004" pitchFamily="2" charset="0"/>
              <a:buChar char="•"/>
              <a:defRPr/>
            </a:pPr>
            <a:r>
              <a:rPr lang="en-US" sz="900" dirty="0">
                <a:latin typeface="EYInterstate Light" panose="02000506000000020004" pitchFamily="2" charset="0"/>
                <a:cs typeface="+mn-cs"/>
              </a:rPr>
              <a:t>Establish a “quick hits” business processes criticality identification by senior executives</a:t>
            </a:r>
          </a:p>
          <a:p>
            <a:pPr marL="177800" lvl="1" indent="-177800" fontAlgn="base">
              <a:spcAft>
                <a:spcPct val="0"/>
              </a:spcAft>
              <a:buClr>
                <a:schemeClr val="tx2"/>
              </a:buClr>
              <a:buSzPct val="110000"/>
              <a:buFont typeface="EYInterstate Light" panose="02000506000000020004" pitchFamily="2" charset="0"/>
              <a:buChar char="•"/>
              <a:defRPr/>
            </a:pPr>
            <a:r>
              <a:rPr lang="en-US" sz="900" dirty="0">
                <a:latin typeface="EYInterstate Light" panose="02000506000000020004" pitchFamily="2" charset="0"/>
                <a:cs typeface="+mn-cs"/>
              </a:rPr>
              <a:t>Develop a “holistic” view of the enterprise “critical path” relative to business processes and sites criticality that will be validated/refreshed in future BIAs</a:t>
            </a:r>
          </a:p>
        </p:txBody>
      </p:sp>
      <p:graphicFrame>
        <p:nvGraphicFramePr>
          <p:cNvPr id="7" name="Table 6">
            <a:extLst>
              <a:ext uri="{FF2B5EF4-FFF2-40B4-BE49-F238E27FC236}">
                <a16:creationId xmlns:a16="http://schemas.microsoft.com/office/drawing/2014/main" id="{5D91C6CB-CC07-439C-895E-56C76296E6F5}"/>
              </a:ext>
            </a:extLst>
          </p:cNvPr>
          <p:cNvGraphicFramePr>
            <a:graphicFrameLocks noGrp="1"/>
          </p:cNvGraphicFramePr>
          <p:nvPr>
            <p:extLst>
              <p:ext uri="{D42A27DB-BD31-4B8C-83A1-F6EECF244321}">
                <p14:modId xmlns:p14="http://schemas.microsoft.com/office/powerpoint/2010/main" val="804051092"/>
              </p:ext>
            </p:extLst>
          </p:nvPr>
        </p:nvGraphicFramePr>
        <p:xfrm>
          <a:off x="750999" y="2608374"/>
          <a:ext cx="10696352" cy="3741420"/>
        </p:xfrm>
        <a:graphic>
          <a:graphicData uri="http://schemas.openxmlformats.org/drawingml/2006/table">
            <a:tbl>
              <a:tblPr firstRow="1" bandRow="1">
                <a:tableStyleId>{5C22544A-7EE6-4342-B048-85BDC9FD1C3A}</a:tableStyleId>
              </a:tblPr>
              <a:tblGrid>
                <a:gridCol w="1502830">
                  <a:extLst>
                    <a:ext uri="{9D8B030D-6E8A-4147-A177-3AD203B41FA5}">
                      <a16:colId xmlns:a16="http://schemas.microsoft.com/office/drawing/2014/main" val="20000"/>
                    </a:ext>
                  </a:extLst>
                </a:gridCol>
                <a:gridCol w="3050928">
                  <a:extLst>
                    <a:ext uri="{9D8B030D-6E8A-4147-A177-3AD203B41FA5}">
                      <a16:colId xmlns:a16="http://schemas.microsoft.com/office/drawing/2014/main" val="4122202775"/>
                    </a:ext>
                  </a:extLst>
                </a:gridCol>
                <a:gridCol w="3050928">
                  <a:extLst>
                    <a:ext uri="{9D8B030D-6E8A-4147-A177-3AD203B41FA5}">
                      <a16:colId xmlns:a16="http://schemas.microsoft.com/office/drawing/2014/main" val="20001"/>
                    </a:ext>
                  </a:extLst>
                </a:gridCol>
                <a:gridCol w="3091666">
                  <a:extLst>
                    <a:ext uri="{9D8B030D-6E8A-4147-A177-3AD203B41FA5}">
                      <a16:colId xmlns:a16="http://schemas.microsoft.com/office/drawing/2014/main" val="20002"/>
                    </a:ext>
                  </a:extLst>
                </a:gridCol>
              </a:tblGrid>
              <a:tr h="229671">
                <a:tc>
                  <a:txBody>
                    <a:bodyPr/>
                    <a:lstStyle/>
                    <a:p>
                      <a:pPr algn="ctr"/>
                      <a:r>
                        <a:rPr lang="en-US" sz="1050" kern="1200">
                          <a:solidFill>
                            <a:schemeClr val="tx1"/>
                          </a:solidFill>
                          <a:latin typeface="EYInterstate Light" panose="02000506000000020004" pitchFamily="2" charset="0"/>
                          <a:ea typeface="+mn-ea"/>
                          <a:cs typeface="Arial" pitchFamily="34" charset="0"/>
                        </a:rPr>
                        <a:t>Key activities</a:t>
                      </a:r>
                      <a:endParaRPr lang="en-US" sz="1050" kern="1200" dirty="0">
                        <a:solidFill>
                          <a:schemeClr val="tx1"/>
                        </a:solidFill>
                        <a:latin typeface="EYInterstate Light" panose="02000506000000020004" pitchFamily="2" charset="0"/>
                        <a:ea typeface="+mn-ea"/>
                        <a:cs typeface="Arial" pitchFamily="34" charset="0"/>
                      </a:endParaRPr>
                    </a:p>
                  </a:txBody>
                  <a:tcPr>
                    <a:solidFill>
                      <a:srgbClr val="5C9A1B"/>
                    </a:solidFill>
                  </a:tcPr>
                </a:tc>
                <a:tc>
                  <a:txBody>
                    <a:bodyPr/>
                    <a:lstStyle/>
                    <a:p>
                      <a:pPr algn="ctr"/>
                      <a:r>
                        <a:rPr lang="en-US" sz="1050" kern="1200">
                          <a:solidFill>
                            <a:schemeClr val="tx1"/>
                          </a:solidFill>
                          <a:latin typeface="EYInterstate Light" panose="02000506000000020004" pitchFamily="2" charset="0"/>
                          <a:ea typeface="+mn-ea"/>
                          <a:cs typeface="Arial" pitchFamily="34" charset="0"/>
                        </a:rPr>
                        <a:t>BIA Verification</a:t>
                      </a:r>
                      <a:endParaRPr lang="en-US" sz="1050" kern="1200" dirty="0">
                        <a:solidFill>
                          <a:schemeClr val="tx1"/>
                        </a:solidFill>
                        <a:latin typeface="EYInterstate Light" panose="02000506000000020004" pitchFamily="2" charset="0"/>
                        <a:ea typeface="+mn-ea"/>
                        <a:cs typeface="Arial" pitchFamily="34" charset="0"/>
                      </a:endParaRPr>
                    </a:p>
                  </a:txBody>
                  <a:tcPr>
                    <a:solidFill>
                      <a:srgbClr val="5C9A1B"/>
                    </a:solidFill>
                  </a:tcPr>
                </a:tc>
                <a:tc>
                  <a:txBody>
                    <a:bodyPr/>
                    <a:lstStyle/>
                    <a:p>
                      <a:pPr algn="ctr"/>
                      <a:r>
                        <a:rPr lang="en-US" sz="1050" kern="1200">
                          <a:solidFill>
                            <a:schemeClr val="tx1"/>
                          </a:solidFill>
                          <a:latin typeface="EYInterstate Light" panose="02000506000000020004" pitchFamily="2" charset="0"/>
                          <a:ea typeface="+mn-ea"/>
                          <a:cs typeface="Arial" pitchFamily="34" charset="0"/>
                        </a:rPr>
                        <a:t>BIA-Lite</a:t>
                      </a:r>
                      <a:endParaRPr lang="en-US" sz="1050" kern="1200" dirty="0">
                        <a:solidFill>
                          <a:schemeClr val="tx1"/>
                        </a:solidFill>
                        <a:latin typeface="EYInterstate Light" panose="02000506000000020004" pitchFamily="2" charset="0"/>
                        <a:ea typeface="+mn-ea"/>
                        <a:cs typeface="Arial" pitchFamily="34" charset="0"/>
                      </a:endParaRPr>
                    </a:p>
                  </a:txBody>
                  <a:tcPr>
                    <a:solidFill>
                      <a:srgbClr val="5C9A1B"/>
                    </a:solidFill>
                  </a:tcPr>
                </a:tc>
                <a:tc>
                  <a:txBody>
                    <a:bodyPr/>
                    <a:lstStyle/>
                    <a:p>
                      <a:pPr algn="ctr"/>
                      <a:r>
                        <a:rPr lang="en-US" sz="1050" kern="1200">
                          <a:solidFill>
                            <a:schemeClr val="tx1"/>
                          </a:solidFill>
                          <a:latin typeface="EYInterstate Light" panose="02000506000000020004" pitchFamily="2" charset="0"/>
                          <a:ea typeface="+mn-ea"/>
                          <a:cs typeface="Arial" pitchFamily="34" charset="0"/>
                        </a:rPr>
                        <a:t>BIA</a:t>
                      </a:r>
                      <a:endParaRPr lang="en-US" sz="1050" kern="1200" dirty="0">
                        <a:solidFill>
                          <a:schemeClr val="tx1"/>
                        </a:solidFill>
                        <a:latin typeface="EYInterstate Light" panose="02000506000000020004" pitchFamily="2" charset="0"/>
                        <a:ea typeface="+mn-ea"/>
                        <a:cs typeface="Arial" pitchFamily="34" charset="0"/>
                      </a:endParaRPr>
                    </a:p>
                  </a:txBody>
                  <a:tcPr>
                    <a:solidFill>
                      <a:srgbClr val="5C9A1B"/>
                    </a:solidFill>
                  </a:tcPr>
                </a:tc>
                <a:extLst>
                  <a:ext uri="{0D108BD9-81ED-4DB2-BD59-A6C34878D82A}">
                    <a16:rowId xmlns:a16="http://schemas.microsoft.com/office/drawing/2014/main" val="10000"/>
                  </a:ext>
                </a:extLst>
              </a:tr>
              <a:tr h="194379">
                <a:tc>
                  <a:txBody>
                    <a:bodyPr/>
                    <a:lstStyle/>
                    <a:p>
                      <a:r>
                        <a:rPr lang="en-US" sz="900" b="1" kern="1200">
                          <a:solidFill>
                            <a:schemeClr val="tx1"/>
                          </a:solidFill>
                          <a:latin typeface="EYInterstate Light" panose="02000506000000020004" pitchFamily="2" charset="0"/>
                          <a:ea typeface="+mn-ea"/>
                          <a:cs typeface="Arial" pitchFamily="34" charset="0"/>
                        </a:rPr>
                        <a:t>Project focus</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2018/2019 BIA results</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Department level</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bg2">
                              <a:lumMod val="65000"/>
                              <a:lumOff val="35000"/>
                            </a:schemeClr>
                          </a:solidFill>
                          <a:latin typeface="EYInterstate Light" panose="02000506000000020004" pitchFamily="2" charset="0"/>
                          <a:ea typeface="+mn-ea"/>
                          <a:cs typeface="Arial" pitchFamily="34" charset="0"/>
                        </a:rPr>
                        <a:t>Business process level from BIA-Lite output</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668287943"/>
                  </a:ext>
                </a:extLst>
              </a:tr>
              <a:tr h="194379">
                <a:tc>
                  <a:txBody>
                    <a:bodyPr/>
                    <a:lstStyle/>
                    <a:p>
                      <a:r>
                        <a:rPr lang="en-US" sz="900" b="1" kern="1200">
                          <a:solidFill>
                            <a:schemeClr val="tx1"/>
                          </a:solidFill>
                          <a:latin typeface="EYInterstate Light" panose="02000506000000020004" pitchFamily="2" charset="0"/>
                          <a:ea typeface="+mn-ea"/>
                          <a:cs typeface="Arial" pitchFamily="34" charset="0"/>
                        </a:rPr>
                        <a:t>Business process taxonomy </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Level 4 and 5</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Level 1 and</a:t>
                      </a:r>
                      <a:r>
                        <a:rPr lang="en-US" sz="900" kern="1200" baseline="0">
                          <a:solidFill>
                            <a:schemeClr val="bg2">
                              <a:lumMod val="65000"/>
                              <a:lumOff val="35000"/>
                            </a:schemeClr>
                          </a:solidFill>
                          <a:latin typeface="EYInterstate Light" panose="02000506000000020004" pitchFamily="2" charset="0"/>
                          <a:ea typeface="+mn-ea"/>
                          <a:cs typeface="Arial" pitchFamily="34" charset="0"/>
                        </a:rPr>
                        <a:t> 2</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bg2">
                              <a:lumMod val="65000"/>
                              <a:lumOff val="35000"/>
                            </a:schemeClr>
                          </a:solidFill>
                          <a:latin typeface="EYInterstate Light" panose="02000506000000020004" pitchFamily="2" charset="0"/>
                          <a:ea typeface="+mn-ea"/>
                          <a:cs typeface="Arial" pitchFamily="34" charset="0"/>
                        </a:rPr>
                        <a:t>Level </a:t>
                      </a:r>
                      <a:r>
                        <a:rPr lang="en-US" sz="900" kern="1200" baseline="0">
                          <a:solidFill>
                            <a:schemeClr val="bg2">
                              <a:lumMod val="65000"/>
                              <a:lumOff val="35000"/>
                            </a:schemeClr>
                          </a:solidFill>
                          <a:latin typeface="EYInterstate Light" panose="02000506000000020004" pitchFamily="2" charset="0"/>
                          <a:ea typeface="+mn-ea"/>
                          <a:cs typeface="Arial" pitchFamily="34" charset="0"/>
                        </a:rPr>
                        <a:t>3 – (Level 4 is optional) </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01"/>
                  </a:ext>
                </a:extLst>
              </a:tr>
              <a:tr h="370840">
                <a:tc>
                  <a:txBody>
                    <a:bodyPr/>
                    <a:lstStyle/>
                    <a:p>
                      <a:r>
                        <a:rPr lang="en-US" sz="900" b="1" kern="1200">
                          <a:solidFill>
                            <a:schemeClr val="tx1"/>
                          </a:solidFill>
                          <a:latin typeface="EYInterstate Light" panose="02000506000000020004" pitchFamily="2" charset="0"/>
                          <a:ea typeface="+mn-ea"/>
                          <a:cs typeface="Arial" pitchFamily="34" charset="0"/>
                        </a:rPr>
                        <a:t>Standard criterion </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Revise previous criterion and standardize with BIA-Lite and BIA</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High level BCM</a:t>
                      </a:r>
                      <a:r>
                        <a:rPr lang="en-US" sz="900" kern="1200" baseline="0">
                          <a:solidFill>
                            <a:schemeClr val="bg2">
                              <a:lumMod val="65000"/>
                              <a:lumOff val="35000"/>
                            </a:schemeClr>
                          </a:solidFill>
                          <a:latin typeface="EYInterstate Light" panose="02000506000000020004" pitchFamily="2" charset="0"/>
                          <a:ea typeface="+mn-ea"/>
                          <a:cs typeface="Arial" pitchFamily="34" charset="0"/>
                        </a:rPr>
                        <a:t> criticality tiers and Impact criteria </a:t>
                      </a:r>
                      <a:r>
                        <a:rPr lang="en-US" sz="900" kern="1200">
                          <a:solidFill>
                            <a:schemeClr val="bg2">
                              <a:lumMod val="65000"/>
                              <a:lumOff val="35000"/>
                            </a:schemeClr>
                          </a:solidFill>
                          <a:latin typeface="EYInterstate Light" panose="02000506000000020004" pitchFamily="2" charset="0"/>
                          <a:ea typeface="+mn-ea"/>
                          <a:cs typeface="Arial" pitchFamily="34" charset="0"/>
                        </a:rPr>
                        <a:t>definition  </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Detail</a:t>
                      </a:r>
                      <a:r>
                        <a:rPr lang="en-US" sz="900" kern="1200" baseline="0">
                          <a:solidFill>
                            <a:schemeClr val="bg2">
                              <a:lumMod val="65000"/>
                              <a:lumOff val="35000"/>
                            </a:schemeClr>
                          </a:solidFill>
                          <a:latin typeface="EYInterstate Light" panose="02000506000000020004" pitchFamily="2" charset="0"/>
                          <a:ea typeface="+mn-ea"/>
                          <a:cs typeface="Arial" pitchFamily="34" charset="0"/>
                        </a:rPr>
                        <a:t> </a:t>
                      </a:r>
                      <a:r>
                        <a:rPr lang="en-US" sz="900" kern="1200">
                          <a:solidFill>
                            <a:schemeClr val="bg2">
                              <a:lumMod val="65000"/>
                              <a:lumOff val="35000"/>
                            </a:schemeClr>
                          </a:solidFill>
                          <a:latin typeface="EYInterstate Light" panose="02000506000000020004" pitchFamily="2" charset="0"/>
                          <a:ea typeface="+mn-ea"/>
                          <a:cs typeface="Arial" pitchFamily="34" charset="0"/>
                        </a:rPr>
                        <a:t>BCM</a:t>
                      </a:r>
                      <a:r>
                        <a:rPr lang="en-US" sz="900" kern="1200" baseline="0">
                          <a:solidFill>
                            <a:schemeClr val="bg2">
                              <a:lumMod val="65000"/>
                              <a:lumOff val="35000"/>
                            </a:schemeClr>
                          </a:solidFill>
                          <a:latin typeface="EYInterstate Light" panose="02000506000000020004" pitchFamily="2" charset="0"/>
                          <a:ea typeface="+mn-ea"/>
                          <a:cs typeface="Arial" pitchFamily="34" charset="0"/>
                        </a:rPr>
                        <a:t> criticality tiers and impact criteria </a:t>
                      </a:r>
                      <a:r>
                        <a:rPr lang="en-US" sz="900" kern="1200">
                          <a:solidFill>
                            <a:schemeClr val="bg2">
                              <a:lumMod val="65000"/>
                              <a:lumOff val="35000"/>
                            </a:schemeClr>
                          </a:solidFill>
                          <a:latin typeface="EYInterstate Light" panose="02000506000000020004" pitchFamily="2" charset="0"/>
                          <a:ea typeface="+mn-ea"/>
                          <a:cs typeface="Arial" pitchFamily="34" charset="0"/>
                        </a:rPr>
                        <a:t>definition </a:t>
                      </a:r>
                      <a:endParaRPr lang="en-US" sz="900" kern="1200" baseline="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02"/>
                  </a:ext>
                </a:extLst>
              </a:tr>
              <a:tr h="2593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EYInterstate Light" panose="02000506000000020004" pitchFamily="2" charset="0"/>
                          <a:ea typeface="+mn-ea"/>
                          <a:cs typeface="Arial" pitchFamily="34" charset="0"/>
                        </a:rPr>
                        <a:t>Participants level</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N/A</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Business executive leader (e.g.,</a:t>
                      </a:r>
                      <a:r>
                        <a:rPr lang="en-US" sz="900" kern="1200" baseline="0">
                          <a:solidFill>
                            <a:schemeClr val="bg2">
                              <a:lumMod val="65000"/>
                              <a:lumOff val="35000"/>
                            </a:schemeClr>
                          </a:solidFill>
                          <a:latin typeface="EYInterstate Light" panose="02000506000000020004" pitchFamily="2" charset="0"/>
                          <a:ea typeface="+mn-ea"/>
                          <a:cs typeface="Arial" pitchFamily="34" charset="0"/>
                        </a:rPr>
                        <a:t> BU leader)</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marL="0" lvl="1" algn="l"/>
                      <a:r>
                        <a:rPr lang="en-US" sz="900" kern="1200">
                          <a:solidFill>
                            <a:schemeClr val="bg2">
                              <a:lumMod val="65000"/>
                              <a:lumOff val="35000"/>
                            </a:schemeClr>
                          </a:solidFill>
                          <a:latin typeface="EYInterstate Light" panose="02000506000000020004" pitchFamily="2" charset="0"/>
                          <a:ea typeface="+mn-ea"/>
                          <a:cs typeface="Arial" pitchFamily="34" charset="0"/>
                        </a:rPr>
                        <a:t>Anyone that can </a:t>
                      </a:r>
                      <a:r>
                        <a:rPr lang="en-US" sz="900" u="sng" kern="1200">
                          <a:solidFill>
                            <a:schemeClr val="bg2">
                              <a:lumMod val="65000"/>
                              <a:lumOff val="35000"/>
                            </a:schemeClr>
                          </a:solidFill>
                          <a:latin typeface="EYInterstate Light" panose="02000506000000020004" pitchFamily="2" charset="0"/>
                          <a:ea typeface="+mn-ea"/>
                          <a:cs typeface="Arial" pitchFamily="34" charset="0"/>
                        </a:rPr>
                        <a:t>quantify and qualify</a:t>
                      </a:r>
                      <a:r>
                        <a:rPr lang="en-US" sz="900" u="none" kern="1200">
                          <a:solidFill>
                            <a:schemeClr val="bg2">
                              <a:lumMod val="65000"/>
                              <a:lumOff val="35000"/>
                            </a:schemeClr>
                          </a:solidFill>
                          <a:latin typeface="EYInterstate Light" panose="02000506000000020004" pitchFamily="2" charset="0"/>
                          <a:ea typeface="+mn-ea"/>
                          <a:cs typeface="Arial" pitchFamily="34" charset="0"/>
                        </a:rPr>
                        <a:t> </a:t>
                      </a:r>
                      <a:r>
                        <a:rPr lang="en-US" sz="900" kern="1200">
                          <a:solidFill>
                            <a:schemeClr val="bg2">
                              <a:lumMod val="65000"/>
                              <a:lumOff val="35000"/>
                            </a:schemeClr>
                          </a:solidFill>
                          <a:latin typeface="EYInterstate Light" panose="02000506000000020004" pitchFamily="2" charset="0"/>
                          <a:ea typeface="+mn-ea"/>
                          <a:cs typeface="Arial" pitchFamily="34" charset="0"/>
                        </a:rPr>
                        <a:t>business process impact</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03"/>
                  </a:ext>
                </a:extLst>
              </a:tr>
              <a:tr h="2310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EYInterstate Light" panose="02000506000000020004" pitchFamily="2" charset="0"/>
                          <a:ea typeface="+mn-ea"/>
                          <a:cs typeface="Arial" pitchFamily="34" charset="0"/>
                        </a:rPr>
                        <a:t>Impact</a:t>
                      </a:r>
                      <a:r>
                        <a:rPr lang="en-US" sz="900" b="1" kern="1200" baseline="0">
                          <a:solidFill>
                            <a:schemeClr val="tx1"/>
                          </a:solidFill>
                          <a:latin typeface="EYInterstate Light" panose="02000506000000020004" pitchFamily="2" charset="0"/>
                          <a:ea typeface="+mn-ea"/>
                          <a:cs typeface="Arial" pitchFamily="34" charset="0"/>
                        </a:rPr>
                        <a:t> </a:t>
                      </a:r>
                      <a:r>
                        <a:rPr lang="en-US" sz="900" b="1" kern="1200">
                          <a:solidFill>
                            <a:schemeClr val="tx1"/>
                          </a:solidFill>
                          <a:latin typeface="EYInterstate Light" panose="02000506000000020004" pitchFamily="2" charset="0"/>
                          <a:ea typeface="+mn-ea"/>
                          <a:cs typeface="Arial" pitchFamily="34" charset="0"/>
                        </a:rPr>
                        <a:t>result final approval</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bg2">
                              <a:lumMod val="65000"/>
                              <a:lumOff val="35000"/>
                            </a:schemeClr>
                          </a:solidFill>
                          <a:latin typeface="EYInterstate Light" panose="02000506000000020004" pitchFamily="2" charset="0"/>
                          <a:ea typeface="+mn-ea"/>
                          <a:cs typeface="Arial" pitchFamily="34" charset="0"/>
                        </a:rPr>
                        <a:t>N/A</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bg2">
                              <a:lumMod val="65000"/>
                              <a:lumOff val="35000"/>
                            </a:schemeClr>
                          </a:solidFill>
                          <a:latin typeface="EYInterstate Light" panose="02000506000000020004" pitchFamily="2" charset="0"/>
                          <a:ea typeface="+mn-ea"/>
                          <a:cs typeface="Arial" pitchFamily="34" charset="0"/>
                        </a:rPr>
                        <a:t>CFO, COO or CEO</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bg2">
                              <a:lumMod val="65000"/>
                              <a:lumOff val="35000"/>
                            </a:schemeClr>
                          </a:solidFill>
                          <a:latin typeface="EYInterstate Light" panose="02000506000000020004" pitchFamily="2" charset="0"/>
                          <a:ea typeface="+mn-ea"/>
                          <a:cs typeface="Arial" pitchFamily="34" charset="0"/>
                        </a:rPr>
                        <a:t>Business executive leader follow with CFO, COO or CEO</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04"/>
                  </a:ext>
                </a:extLst>
              </a:tr>
              <a:tr h="2048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EYInterstate Light" panose="02000506000000020004" pitchFamily="2" charset="0"/>
                          <a:ea typeface="+mn-ea"/>
                          <a:cs typeface="Arial" pitchFamily="34" charset="0"/>
                        </a:rPr>
                        <a:t>Meeting</a:t>
                      </a:r>
                      <a:r>
                        <a:rPr lang="en-US" sz="900" b="1" kern="1200" baseline="0">
                          <a:solidFill>
                            <a:schemeClr val="tx1"/>
                          </a:solidFill>
                          <a:latin typeface="EYInterstate Light" panose="02000506000000020004" pitchFamily="2" charset="0"/>
                          <a:ea typeface="+mn-ea"/>
                          <a:cs typeface="Arial" pitchFamily="34" charset="0"/>
                        </a:rPr>
                        <a:t> </a:t>
                      </a:r>
                      <a:r>
                        <a:rPr lang="en-US" sz="900" b="1" kern="1200">
                          <a:solidFill>
                            <a:schemeClr val="tx1"/>
                          </a:solidFill>
                          <a:latin typeface="EYInterstate Light" panose="02000506000000020004" pitchFamily="2" charset="0"/>
                          <a:ea typeface="+mn-ea"/>
                          <a:cs typeface="Arial" pitchFamily="34" charset="0"/>
                        </a:rPr>
                        <a:t>format</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Review individual surveys inputted by participants in Archer and follow up workshops to close gaps</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Individual Interview and/or workshop (1 – 2 hours)</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Sub-business function workshop (3 – 4 hours)</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05"/>
                  </a:ext>
                </a:extLst>
              </a:tr>
              <a:tr h="1919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EYInterstate Light" panose="02000506000000020004" pitchFamily="2" charset="0"/>
                          <a:ea typeface="+mn-ea"/>
                          <a:cs typeface="Arial" pitchFamily="34" charset="0"/>
                        </a:rPr>
                        <a:t>Business impact data</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rowSpan="5">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Based on the data in Archer, the verification will review the data that was capturing inconsistently across years and business unit participants. Gaps and additional information will be captured as per the go-forward BIA framework and methodology  </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Capture high level impact data</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marL="0" algn="l" defTabSz="914400" rtl="0" eaLnBrk="1" latinLnBrk="0" hangingPunct="1"/>
                      <a:r>
                        <a:rPr lang="en-US" sz="900" kern="1200">
                          <a:solidFill>
                            <a:schemeClr val="bg2">
                              <a:lumMod val="65000"/>
                              <a:lumOff val="35000"/>
                            </a:schemeClr>
                          </a:solidFill>
                          <a:latin typeface="EYInterstate Light" panose="02000506000000020004" pitchFamily="2" charset="0"/>
                          <a:ea typeface="+mn-ea"/>
                          <a:cs typeface="Arial" pitchFamily="34" charset="0"/>
                        </a:rPr>
                        <a:t>Capture detail and substantially defensible impact data</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06"/>
                  </a:ext>
                </a:extLst>
              </a:tr>
              <a:tr h="1943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EYInterstate Light" panose="02000506000000020004" pitchFamily="2" charset="0"/>
                          <a:ea typeface="+mn-ea"/>
                          <a:cs typeface="Arial" pitchFamily="34" charset="0"/>
                        </a:rPr>
                        <a:t>Site/location risk </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vMerge="1">
                  <a:txBody>
                    <a:bodyPr/>
                    <a:lstStyle/>
                    <a:p>
                      <a:endParaRPr lang="en-US" sz="1100" kern="1200" dirty="0">
                        <a:solidFill>
                          <a:schemeClr val="bg2">
                            <a:lumMod val="65000"/>
                            <a:lumOff val="35000"/>
                          </a:schemeClr>
                        </a:solidFill>
                        <a:latin typeface="EYInterstate Light" panose="02000506000000020004" pitchFamily="2" charset="0"/>
                        <a:ea typeface="+mn-ea"/>
                        <a:cs typeface="Arial" pitchFamily="34" charset="0"/>
                      </a:endParaRPr>
                    </a:p>
                  </a:txBody>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Optional (High level)</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bg2">
                              <a:lumMod val="65000"/>
                              <a:lumOff val="35000"/>
                            </a:schemeClr>
                          </a:solidFill>
                          <a:latin typeface="EYInterstate Light" panose="02000506000000020004" pitchFamily="2" charset="0"/>
                          <a:ea typeface="+mn-ea"/>
                          <a:cs typeface="Arial" pitchFamily="34" charset="0"/>
                        </a:rPr>
                        <a:t>Detail site/location risk </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07"/>
                  </a:ext>
                </a:extLst>
              </a:tr>
              <a:tr h="370840">
                <a:tc>
                  <a:txBody>
                    <a:bodyPr/>
                    <a:lstStyle/>
                    <a:p>
                      <a:r>
                        <a:rPr lang="en-US" sz="900" b="1" kern="1200">
                          <a:solidFill>
                            <a:schemeClr val="tx1"/>
                          </a:solidFill>
                          <a:latin typeface="EYInterstate Light" panose="02000506000000020004" pitchFamily="2" charset="0"/>
                          <a:ea typeface="+mn-ea"/>
                          <a:cs typeface="Arial" pitchFamily="34" charset="0"/>
                        </a:rPr>
                        <a:t>Business process dependency </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vMerge="1">
                  <a:txBody>
                    <a:bodyPr/>
                    <a:lstStyle/>
                    <a:p>
                      <a:endParaRPr lang="en-US" sz="1100" kern="1200" dirty="0">
                        <a:solidFill>
                          <a:schemeClr val="bg2">
                            <a:lumMod val="65000"/>
                            <a:lumOff val="35000"/>
                          </a:schemeClr>
                        </a:solidFill>
                        <a:latin typeface="EYInterstate Light" panose="02000506000000020004" pitchFamily="2" charset="0"/>
                        <a:ea typeface="+mn-ea"/>
                        <a:cs typeface="Arial" pitchFamily="34" charset="0"/>
                      </a:endParaRPr>
                    </a:p>
                  </a:txBody>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High level </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Upstream and downstream business processes dependency </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EYInterstate Light" panose="02000506000000020004" pitchFamily="2" charset="0"/>
                          <a:ea typeface="+mn-ea"/>
                          <a:cs typeface="Arial" pitchFamily="34" charset="0"/>
                        </a:rPr>
                        <a:t>IT dependency </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vMerge="1">
                  <a:txBody>
                    <a:bodyPr/>
                    <a:lstStyle/>
                    <a:p>
                      <a:endParaRPr lang="en-US" sz="1100" kern="1200" dirty="0">
                        <a:solidFill>
                          <a:schemeClr val="bg2">
                            <a:lumMod val="65000"/>
                            <a:lumOff val="35000"/>
                          </a:schemeClr>
                        </a:solidFill>
                        <a:latin typeface="EYInterstate Light" panose="02000506000000020004" pitchFamily="2" charset="0"/>
                        <a:ea typeface="+mn-ea"/>
                        <a:cs typeface="Arial" pitchFamily="34" charset="0"/>
                      </a:endParaRPr>
                    </a:p>
                  </a:txBody>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Application level only (optional)</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Application and supporting</a:t>
                      </a:r>
                      <a:r>
                        <a:rPr lang="en-US" sz="900" kern="1200" baseline="0">
                          <a:solidFill>
                            <a:schemeClr val="bg2">
                              <a:lumMod val="65000"/>
                              <a:lumOff val="35000"/>
                            </a:schemeClr>
                          </a:solidFill>
                          <a:latin typeface="EYInterstate Light" panose="02000506000000020004" pitchFamily="2" charset="0"/>
                          <a:ea typeface="+mn-ea"/>
                          <a:cs typeface="Arial" pitchFamily="34" charset="0"/>
                        </a:rPr>
                        <a:t> infrastructure (e.g., network, system, storage, etc.)</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09"/>
                  </a:ext>
                </a:extLst>
              </a:tr>
              <a:tr h="1598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latin typeface="EYInterstate Light" panose="02000506000000020004" pitchFamily="2" charset="0"/>
                          <a:ea typeface="+mn-ea"/>
                          <a:cs typeface="Arial" pitchFamily="34" charset="0"/>
                        </a:rPr>
                        <a:t>3rd Party</a:t>
                      </a:r>
                      <a:r>
                        <a:rPr lang="en-US" sz="900" b="1" kern="1200" baseline="0">
                          <a:solidFill>
                            <a:schemeClr val="tx1"/>
                          </a:solidFill>
                          <a:latin typeface="EYInterstate Light" panose="02000506000000020004" pitchFamily="2" charset="0"/>
                          <a:ea typeface="+mn-ea"/>
                          <a:cs typeface="Arial" pitchFamily="34" charset="0"/>
                        </a:rPr>
                        <a:t> impact</a:t>
                      </a:r>
                      <a:endParaRPr lang="en-US" sz="900" b="1" kern="1200" dirty="0">
                        <a:solidFill>
                          <a:schemeClr val="tx1"/>
                        </a:solidFill>
                        <a:latin typeface="EYInterstate Light" panose="02000506000000020004" pitchFamily="2" charset="0"/>
                        <a:ea typeface="+mn-ea"/>
                        <a:cs typeface="Arial" pitchFamily="34" charset="0"/>
                      </a:endParaRPr>
                    </a:p>
                  </a:txBody>
                  <a:tcPr>
                    <a:solidFill>
                      <a:srgbClr val="9DC276"/>
                    </a:solidFill>
                  </a:tcPr>
                </a:tc>
                <a:tc vMerge="1">
                  <a:txBody>
                    <a:bodyPr/>
                    <a:lstStyle/>
                    <a:p>
                      <a:endParaRPr lang="en-US" sz="1100" kern="1200" dirty="0">
                        <a:solidFill>
                          <a:schemeClr val="bg2">
                            <a:lumMod val="65000"/>
                            <a:lumOff val="35000"/>
                          </a:schemeClr>
                        </a:solidFill>
                        <a:latin typeface="EYInterstate Light" panose="02000506000000020004" pitchFamily="2" charset="0"/>
                        <a:ea typeface="+mn-ea"/>
                        <a:cs typeface="Arial" pitchFamily="34" charset="0"/>
                      </a:endParaRPr>
                    </a:p>
                  </a:txBody>
                  <a:tcPr/>
                </a:tc>
                <a:tc>
                  <a:txBody>
                    <a:bodyPr/>
                    <a:lstStyle/>
                    <a:p>
                      <a:pPr algn="l"/>
                      <a:r>
                        <a:rPr lang="en-US" sz="900" kern="1200">
                          <a:solidFill>
                            <a:schemeClr val="bg2">
                              <a:lumMod val="65000"/>
                              <a:lumOff val="35000"/>
                            </a:schemeClr>
                          </a:solidFill>
                          <a:latin typeface="EYInterstate Light" panose="02000506000000020004" pitchFamily="2" charset="0"/>
                          <a:ea typeface="+mn-ea"/>
                          <a:cs typeface="Arial" pitchFamily="34" charset="0"/>
                        </a:rPr>
                        <a:t>Optional (High level)</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bg2">
                              <a:lumMod val="65000"/>
                              <a:lumOff val="35000"/>
                            </a:schemeClr>
                          </a:solidFill>
                          <a:latin typeface="EYInterstate Light" panose="02000506000000020004" pitchFamily="2" charset="0"/>
                          <a:ea typeface="+mn-ea"/>
                          <a:cs typeface="Arial" pitchFamily="34" charset="0"/>
                        </a:rPr>
                        <a:t>Detail 3</a:t>
                      </a:r>
                      <a:r>
                        <a:rPr lang="en-US" sz="900" kern="1200" baseline="30000">
                          <a:solidFill>
                            <a:schemeClr val="bg2">
                              <a:lumMod val="65000"/>
                              <a:lumOff val="35000"/>
                            </a:schemeClr>
                          </a:solidFill>
                          <a:latin typeface="EYInterstate Light" panose="02000506000000020004" pitchFamily="2" charset="0"/>
                          <a:ea typeface="+mn-ea"/>
                          <a:cs typeface="Arial" pitchFamily="34" charset="0"/>
                        </a:rPr>
                        <a:t>rd</a:t>
                      </a:r>
                      <a:r>
                        <a:rPr lang="en-US" sz="900" kern="1200">
                          <a:solidFill>
                            <a:schemeClr val="bg2">
                              <a:lumMod val="65000"/>
                              <a:lumOff val="35000"/>
                            </a:schemeClr>
                          </a:solidFill>
                          <a:latin typeface="EYInterstate Light" panose="02000506000000020004" pitchFamily="2" charset="0"/>
                          <a:ea typeface="+mn-ea"/>
                          <a:cs typeface="Arial" pitchFamily="34" charset="0"/>
                        </a:rPr>
                        <a:t> Party dependency </a:t>
                      </a:r>
                      <a:endParaRPr lang="en-US" sz="900" kern="1200" dirty="0">
                        <a:solidFill>
                          <a:schemeClr val="bg2">
                            <a:lumMod val="65000"/>
                            <a:lumOff val="35000"/>
                          </a:schemeClr>
                        </a:solidFill>
                        <a:latin typeface="EYInterstate Light" panose="02000506000000020004" pitchFamily="2" charset="0"/>
                        <a:ea typeface="+mn-ea"/>
                        <a:cs typeface="Arial" pitchFamily="34" charset="0"/>
                      </a:endParaRPr>
                    </a:p>
                  </a:txBody>
                  <a:tcPr anchor="ctr">
                    <a:solidFill>
                      <a:schemeClr val="tx1"/>
                    </a:solidFill>
                  </a:tcPr>
                </a:tc>
                <a:extLst>
                  <a:ext uri="{0D108BD9-81ED-4DB2-BD59-A6C34878D82A}">
                    <a16:rowId xmlns:a16="http://schemas.microsoft.com/office/drawing/2014/main" val="10010"/>
                  </a:ext>
                </a:extLst>
              </a:tr>
            </a:tbl>
          </a:graphicData>
        </a:graphic>
      </p:graphicFrame>
      <p:sp>
        <p:nvSpPr>
          <p:cNvPr id="5" name="Slide Number Placeholder 2">
            <a:extLst>
              <a:ext uri="{FF2B5EF4-FFF2-40B4-BE49-F238E27FC236}">
                <a16:creationId xmlns:a16="http://schemas.microsoft.com/office/drawing/2014/main" id="{5AEBE9ED-6F1E-4AAE-B557-D805BA786D19}"/>
              </a:ext>
            </a:extLst>
          </p:cNvPr>
          <p:cNvSpPr>
            <a:spLocks noGrp="1"/>
          </p:cNvSpPr>
          <p:nvPr>
            <p:ph type="sldNum" sz="quarter" idx="4"/>
          </p:nvPr>
        </p:nvSpPr>
        <p:spPr>
          <a:xfrm>
            <a:off x="371476" y="6349794"/>
            <a:ext cx="350044" cy="180000"/>
          </a:xfrm>
        </p:spPr>
        <p:txBody>
          <a:bodyPr/>
          <a:lstStyle/>
          <a:p>
            <a:fld id="{F1BC30E3-FFE5-4B91-AA19-87A149EBB9EE}" type="slidenum">
              <a:rPr lang="en-US" smtClean="0">
                <a:latin typeface="+mn-lt"/>
              </a:rPr>
              <a:pPr/>
              <a:t>33</a:t>
            </a:fld>
            <a:endParaRPr lang="en-US" dirty="0">
              <a:latin typeface="+mn-lt"/>
            </a:endParaRPr>
          </a:p>
        </p:txBody>
      </p:sp>
    </p:spTree>
    <p:extLst>
      <p:ext uri="{BB962C8B-B14F-4D97-AF65-F5344CB8AC3E}">
        <p14:creationId xmlns:p14="http://schemas.microsoft.com/office/powerpoint/2010/main" val="430098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Strategy Framework</a:t>
            </a:r>
            <a:endParaRPr lang="en-US" sz="1941" i="1" dirty="0">
              <a:solidFill>
                <a:schemeClr val="accent2"/>
              </a:solidFill>
              <a:latin typeface="+mj-lt"/>
            </a:endParaRPr>
          </a:p>
        </p:txBody>
      </p:sp>
      <p:sp>
        <p:nvSpPr>
          <p:cNvPr id="34" name="TextBox 33">
            <a:extLst>
              <a:ext uri="{FF2B5EF4-FFF2-40B4-BE49-F238E27FC236}">
                <a16:creationId xmlns:a16="http://schemas.microsoft.com/office/drawing/2014/main" id="{A418EB0E-9E91-46E5-B219-CB0527DA1DD3}"/>
              </a:ext>
            </a:extLst>
          </p:cNvPr>
          <p:cNvSpPr txBox="1"/>
          <p:nvPr/>
        </p:nvSpPr>
        <p:spPr>
          <a:xfrm>
            <a:off x="371476" y="1264693"/>
            <a:ext cx="11147423" cy="739138"/>
          </a:xfrm>
          <a:prstGeom prst="rect">
            <a:avLst/>
          </a:prstGeom>
          <a:solidFill>
            <a:schemeClr val="tx1">
              <a:lumMod val="65000"/>
              <a:lumOff val="35000"/>
            </a:schemeClr>
          </a:solidFill>
        </p:spPr>
        <p:txBody>
          <a:bodyPr wrap="square" tIns="66529" bIns="66529" rtlCol="0">
            <a:spAutoFit/>
          </a:bodyPr>
          <a:lstStyle/>
          <a:p>
            <a:pPr>
              <a:lnSpc>
                <a:spcPts val="1235"/>
              </a:lnSpc>
            </a:pPr>
            <a:r>
              <a:rPr lang="en-US" sz="900" dirty="0">
                <a:solidFill>
                  <a:schemeClr val="bg2"/>
                </a:solidFill>
              </a:rPr>
              <a:t>The development of disaster recovery design strategy for our clients is based on the framework below that takes into consideration the overall IT landscape including current and future IT strategies. The framework incorporates critical business and technical factors, priorities, key drivers, enterprise risk and security, technology dependencies and how all these components relate to the IT environment. Our approach to strategy development is technology-focused and business-relevant. With [CLIENT], we will leverage this framework to create the gap analysis. The numbers in green below indicate how. </a:t>
            </a:r>
          </a:p>
          <a:p>
            <a:pPr>
              <a:lnSpc>
                <a:spcPts val="1235"/>
              </a:lnSpc>
            </a:pPr>
            <a:endParaRPr lang="en-US" sz="900" dirty="0">
              <a:solidFill>
                <a:schemeClr val="bg2"/>
              </a:solidFill>
            </a:endParaRPr>
          </a:p>
        </p:txBody>
      </p:sp>
      <p:sp>
        <p:nvSpPr>
          <p:cNvPr id="35" name="Slide Number Placeholder 2">
            <a:extLst>
              <a:ext uri="{FF2B5EF4-FFF2-40B4-BE49-F238E27FC236}">
                <a16:creationId xmlns:a16="http://schemas.microsoft.com/office/drawing/2014/main" id="{84BABD24-58D9-430E-9282-A4047CF5870B}"/>
              </a:ext>
            </a:extLst>
          </p:cNvPr>
          <p:cNvSpPr>
            <a:spLocks noGrp="1"/>
          </p:cNvSpPr>
          <p:nvPr>
            <p:ph type="sldNum" sz="quarter" idx="4"/>
          </p:nvPr>
        </p:nvSpPr>
        <p:spPr>
          <a:xfrm>
            <a:off x="371476" y="6349794"/>
            <a:ext cx="350044" cy="180000"/>
          </a:xfrm>
        </p:spPr>
        <p:txBody>
          <a:bodyPr/>
          <a:lstStyle/>
          <a:p>
            <a:fld id="{F1BC30E3-FFE5-4B91-AA19-87A149EBB9EE}" type="slidenum">
              <a:rPr lang="en-US" smtClean="0">
                <a:latin typeface="+mn-lt"/>
              </a:rPr>
              <a:pPr/>
              <a:t>34</a:t>
            </a:fld>
            <a:endParaRPr lang="en-US" dirty="0">
              <a:latin typeface="+mn-lt"/>
            </a:endParaRPr>
          </a:p>
        </p:txBody>
      </p:sp>
      <p:sp>
        <p:nvSpPr>
          <p:cNvPr id="3" name="Rectangle 2">
            <a:extLst>
              <a:ext uri="{FF2B5EF4-FFF2-40B4-BE49-F238E27FC236}">
                <a16:creationId xmlns:a16="http://schemas.microsoft.com/office/drawing/2014/main" id="{1D1F2BA4-3618-4168-978D-BBC4181BBBAE}"/>
              </a:ext>
            </a:extLst>
          </p:cNvPr>
          <p:cNvSpPr/>
          <p:nvPr/>
        </p:nvSpPr>
        <p:spPr>
          <a:xfrm>
            <a:off x="371476" y="2106013"/>
            <a:ext cx="1956608" cy="2082108"/>
          </a:xfrm>
          <a:prstGeom prst="rect">
            <a:avLst/>
          </a:prstGeom>
        </p:spPr>
        <p:txBody>
          <a:bodyPr wrap="square">
            <a:spAutoFit/>
          </a:bodyPr>
          <a:lstStyle/>
          <a:p>
            <a:pPr>
              <a:lnSpc>
                <a:spcPts val="1235"/>
              </a:lnSpc>
            </a:pPr>
            <a:r>
              <a:rPr lang="en-US" sz="900" dirty="0">
                <a:solidFill>
                  <a:schemeClr val="bg2"/>
                </a:solidFill>
              </a:rPr>
              <a:t>EY will assist [CLIENT] with determining what will need to be recovered (#1) through the BIAs and how much it will cost to recover (#5) through the DR gap analysis and cost estimates. </a:t>
            </a:r>
          </a:p>
          <a:p>
            <a:pPr>
              <a:lnSpc>
                <a:spcPts val="1235"/>
              </a:lnSpc>
            </a:pPr>
            <a:endParaRPr lang="en-US" sz="900" dirty="0">
              <a:solidFill>
                <a:schemeClr val="bg2"/>
              </a:solidFill>
            </a:endParaRPr>
          </a:p>
          <a:p>
            <a:pPr>
              <a:lnSpc>
                <a:spcPts val="1235"/>
              </a:lnSpc>
            </a:pPr>
            <a:r>
              <a:rPr lang="en-US" sz="900" dirty="0">
                <a:solidFill>
                  <a:schemeClr val="bg2"/>
                </a:solidFill>
              </a:rPr>
              <a:t>Our assumption is that [CLIENT] has already defined how and where your DR environment will be hosted and recovered (#2 and #3) and the timing for when it will be implemented (#4). </a:t>
            </a:r>
          </a:p>
        </p:txBody>
      </p:sp>
      <p:grpSp>
        <p:nvGrpSpPr>
          <p:cNvPr id="39" name="Group 38">
            <a:extLst>
              <a:ext uri="{FF2B5EF4-FFF2-40B4-BE49-F238E27FC236}">
                <a16:creationId xmlns:a16="http://schemas.microsoft.com/office/drawing/2014/main" id="{296DA6C7-74E1-4D3C-A86D-85D6119429A3}"/>
              </a:ext>
            </a:extLst>
          </p:cNvPr>
          <p:cNvGrpSpPr/>
          <p:nvPr/>
        </p:nvGrpSpPr>
        <p:grpSpPr>
          <a:xfrm>
            <a:off x="2375502" y="1993196"/>
            <a:ext cx="9717163" cy="4536594"/>
            <a:chOff x="2570383" y="1993197"/>
            <a:chExt cx="9522282" cy="4445614"/>
          </a:xfrm>
        </p:grpSpPr>
        <p:sp>
          <p:nvSpPr>
            <p:cNvPr id="82" name="Flowchart: Document 81">
              <a:extLst>
                <a:ext uri="{FF2B5EF4-FFF2-40B4-BE49-F238E27FC236}">
                  <a16:creationId xmlns:a16="http://schemas.microsoft.com/office/drawing/2014/main" id="{D9106415-5DCE-4A8E-B3ED-2722EA601144}"/>
                </a:ext>
              </a:extLst>
            </p:cNvPr>
            <p:cNvSpPr/>
            <p:nvPr/>
          </p:nvSpPr>
          <p:spPr>
            <a:xfrm>
              <a:off x="10598495" y="2746089"/>
              <a:ext cx="1494170" cy="2654683"/>
            </a:xfrm>
            <a:prstGeom prst="flowChartDocument">
              <a:avLst/>
            </a:prstGeom>
            <a:solidFill>
              <a:srgbClr val="5C9A1B"/>
            </a:solidFill>
            <a:ln w="9525">
              <a:solidFill>
                <a:srgbClr val="54606B"/>
              </a:solidFill>
            </a:ln>
          </p:spPr>
          <p:style>
            <a:lnRef idx="2">
              <a:schemeClr val="accent1">
                <a:shade val="50000"/>
              </a:schemeClr>
            </a:lnRef>
            <a:fillRef idx="1">
              <a:schemeClr val="accent1"/>
            </a:fillRef>
            <a:effectRef idx="0">
              <a:schemeClr val="accent1"/>
            </a:effectRef>
            <a:fontRef idx="minor">
              <a:schemeClr val="lt1"/>
            </a:fontRef>
          </p:style>
          <p:txBody>
            <a:bodyPr lIns="66529" tIns="33264" rIns="66529" bIns="33264" rtlCol="0" anchor="t" anchorCtr="0"/>
            <a:lstStyle/>
            <a:p>
              <a:pPr algn="ctr"/>
              <a:endParaRPr lang="en-US" sz="800" dirty="0">
                <a:solidFill>
                  <a:schemeClr val="tx1"/>
                </a:solidFill>
                <a:latin typeface="EYInterstate Light" panose="02000506000000020004" pitchFamily="2" charset="0"/>
                <a:cs typeface="Calibri" panose="020F0502020204030204" pitchFamily="34" charset="0"/>
              </a:endParaRPr>
            </a:p>
          </p:txBody>
        </p:sp>
        <p:sp>
          <p:nvSpPr>
            <p:cNvPr id="83" name="Flowchart: Document 82">
              <a:extLst>
                <a:ext uri="{FF2B5EF4-FFF2-40B4-BE49-F238E27FC236}">
                  <a16:creationId xmlns:a16="http://schemas.microsoft.com/office/drawing/2014/main" id="{0B385C1B-6AAF-4B5B-970C-ABFDE31E90C5}"/>
                </a:ext>
              </a:extLst>
            </p:cNvPr>
            <p:cNvSpPr/>
            <p:nvPr/>
          </p:nvSpPr>
          <p:spPr>
            <a:xfrm>
              <a:off x="10514130" y="2835775"/>
              <a:ext cx="1494170" cy="2654683"/>
            </a:xfrm>
            <a:prstGeom prst="flowChartDocument">
              <a:avLst/>
            </a:prstGeom>
            <a:solidFill>
              <a:srgbClr val="5C9A1B"/>
            </a:solidFill>
            <a:ln w="9525">
              <a:solidFill>
                <a:srgbClr val="54606B"/>
              </a:solidFill>
            </a:ln>
          </p:spPr>
          <p:style>
            <a:lnRef idx="2">
              <a:schemeClr val="accent1">
                <a:shade val="50000"/>
              </a:schemeClr>
            </a:lnRef>
            <a:fillRef idx="1">
              <a:schemeClr val="accent1"/>
            </a:fillRef>
            <a:effectRef idx="0">
              <a:schemeClr val="accent1"/>
            </a:effectRef>
            <a:fontRef idx="minor">
              <a:schemeClr val="lt1"/>
            </a:fontRef>
          </p:style>
          <p:txBody>
            <a:bodyPr lIns="66529" tIns="33264" rIns="66529" bIns="33264" rtlCol="0" anchor="t" anchorCtr="0"/>
            <a:lstStyle/>
            <a:p>
              <a:pPr algn="ctr"/>
              <a:endParaRPr lang="en-US" sz="800" dirty="0">
                <a:solidFill>
                  <a:schemeClr val="tx1"/>
                </a:solidFill>
                <a:latin typeface="EYInterstate Light" panose="02000506000000020004" pitchFamily="2" charset="0"/>
                <a:cs typeface="Calibri" panose="020F0502020204030204" pitchFamily="34" charset="0"/>
              </a:endParaRPr>
            </a:p>
          </p:txBody>
        </p:sp>
        <p:sp>
          <p:nvSpPr>
            <p:cNvPr id="84" name="Rectangle 83">
              <a:extLst>
                <a:ext uri="{FF2B5EF4-FFF2-40B4-BE49-F238E27FC236}">
                  <a16:creationId xmlns:a16="http://schemas.microsoft.com/office/drawing/2014/main" id="{8B015E9F-674A-490E-B84E-E10F78923C96}"/>
                </a:ext>
              </a:extLst>
            </p:cNvPr>
            <p:cNvSpPr/>
            <p:nvPr/>
          </p:nvSpPr>
          <p:spPr>
            <a:xfrm>
              <a:off x="2570384" y="3242637"/>
              <a:ext cx="1273906" cy="577055"/>
            </a:xfrm>
            <a:prstGeom prst="rect">
              <a:avLst/>
            </a:prstGeom>
            <a:solidFill>
              <a:srgbClr val="5C9A1B"/>
            </a:solidFill>
            <a:ln>
              <a:noFill/>
            </a:ln>
          </p:spPr>
          <p:style>
            <a:lnRef idx="2">
              <a:schemeClr val="accent1">
                <a:shade val="50000"/>
              </a:schemeClr>
            </a:lnRef>
            <a:fillRef idx="1">
              <a:schemeClr val="accent1"/>
            </a:fillRef>
            <a:effectRef idx="0">
              <a:schemeClr val="accent1"/>
            </a:effectRef>
            <a:fontRef idx="minor">
              <a:schemeClr val="lt1"/>
            </a:fontRef>
          </p:style>
          <p:txBody>
            <a:bodyPr lIns="66529" tIns="33264" rIns="66529" bIns="33264" rtlCol="0" anchor="ctr"/>
            <a:lstStyle/>
            <a:p>
              <a:pPr algn="ctr"/>
              <a:r>
                <a:rPr lang="en-US" sz="800" b="1" kern="0" dirty="0">
                  <a:solidFill>
                    <a:srgbClr val="FFFFFF"/>
                  </a:solidFill>
                  <a:latin typeface="EYInterstate Light" panose="02000506000000020004" pitchFamily="2" charset="0"/>
                  <a:cs typeface="Calibri" panose="020F0502020204030204" pitchFamily="34" charset="0"/>
                </a:rPr>
                <a:t>Business strategy &amp; impact</a:t>
              </a:r>
            </a:p>
          </p:txBody>
        </p:sp>
        <p:sp>
          <p:nvSpPr>
            <p:cNvPr id="85" name="Rectangle 84">
              <a:extLst>
                <a:ext uri="{FF2B5EF4-FFF2-40B4-BE49-F238E27FC236}">
                  <a16:creationId xmlns:a16="http://schemas.microsoft.com/office/drawing/2014/main" id="{6478DEE8-622C-4A9E-A25F-3B8B1F1B9CE7}"/>
                </a:ext>
              </a:extLst>
            </p:cNvPr>
            <p:cNvSpPr/>
            <p:nvPr/>
          </p:nvSpPr>
          <p:spPr>
            <a:xfrm>
              <a:off x="2570384" y="3892244"/>
              <a:ext cx="1273906" cy="577055"/>
            </a:xfrm>
            <a:prstGeom prst="rect">
              <a:avLst/>
            </a:prstGeom>
            <a:solidFill>
              <a:srgbClr val="5C9A1B"/>
            </a:solidFill>
            <a:ln>
              <a:noFill/>
            </a:ln>
          </p:spPr>
          <p:style>
            <a:lnRef idx="2">
              <a:schemeClr val="accent1">
                <a:shade val="50000"/>
              </a:schemeClr>
            </a:lnRef>
            <a:fillRef idx="1">
              <a:schemeClr val="accent1"/>
            </a:fillRef>
            <a:effectRef idx="0">
              <a:schemeClr val="accent1"/>
            </a:effectRef>
            <a:fontRef idx="minor">
              <a:schemeClr val="lt1"/>
            </a:fontRef>
          </p:style>
          <p:txBody>
            <a:bodyPr lIns="66529" tIns="33264" rIns="66529" bIns="33264" rtlCol="0" anchor="ctr"/>
            <a:lstStyle/>
            <a:p>
              <a:pPr algn="ctr"/>
              <a:r>
                <a:rPr lang="en-US" sz="800" b="1" kern="0" dirty="0">
                  <a:solidFill>
                    <a:srgbClr val="FFFFFF"/>
                  </a:solidFill>
                  <a:latin typeface="EYInterstate Light" panose="02000506000000020004" pitchFamily="2" charset="0"/>
                  <a:cs typeface="Calibri" panose="020F0502020204030204" pitchFamily="34" charset="0"/>
                </a:rPr>
                <a:t>Infrastructure strategy</a:t>
              </a:r>
            </a:p>
          </p:txBody>
        </p:sp>
        <p:sp>
          <p:nvSpPr>
            <p:cNvPr id="86" name="Rectangle 85">
              <a:extLst>
                <a:ext uri="{FF2B5EF4-FFF2-40B4-BE49-F238E27FC236}">
                  <a16:creationId xmlns:a16="http://schemas.microsoft.com/office/drawing/2014/main" id="{8F01C12E-F053-434A-9373-9D720F3FE06C}"/>
                </a:ext>
              </a:extLst>
            </p:cNvPr>
            <p:cNvSpPr/>
            <p:nvPr/>
          </p:nvSpPr>
          <p:spPr>
            <a:xfrm>
              <a:off x="2570384" y="4524979"/>
              <a:ext cx="1273906" cy="577055"/>
            </a:xfrm>
            <a:prstGeom prst="rect">
              <a:avLst/>
            </a:prstGeom>
            <a:solidFill>
              <a:srgbClr val="5C9A1B"/>
            </a:solidFill>
            <a:ln>
              <a:noFill/>
            </a:ln>
          </p:spPr>
          <p:style>
            <a:lnRef idx="2">
              <a:schemeClr val="accent1">
                <a:shade val="50000"/>
              </a:schemeClr>
            </a:lnRef>
            <a:fillRef idx="1">
              <a:schemeClr val="accent1"/>
            </a:fillRef>
            <a:effectRef idx="0">
              <a:schemeClr val="accent1"/>
            </a:effectRef>
            <a:fontRef idx="minor">
              <a:schemeClr val="lt1"/>
            </a:fontRef>
          </p:style>
          <p:txBody>
            <a:bodyPr lIns="66529" tIns="33264" rIns="66529" bIns="33264" rtlCol="0" anchor="ctr"/>
            <a:lstStyle/>
            <a:p>
              <a:pPr algn="ctr"/>
              <a:r>
                <a:rPr lang="en-US" sz="800" b="1" kern="0" dirty="0">
                  <a:solidFill>
                    <a:srgbClr val="FFFFFF"/>
                  </a:solidFill>
                  <a:latin typeface="EYInterstate Light" panose="02000506000000020004" pitchFamily="2" charset="0"/>
                  <a:cs typeface="Calibri" panose="020F0502020204030204" pitchFamily="34" charset="0"/>
                </a:rPr>
                <a:t>Dependency &amp; performance</a:t>
              </a:r>
            </a:p>
          </p:txBody>
        </p:sp>
        <p:sp>
          <p:nvSpPr>
            <p:cNvPr id="87" name="Rectangle 86">
              <a:extLst>
                <a:ext uri="{FF2B5EF4-FFF2-40B4-BE49-F238E27FC236}">
                  <a16:creationId xmlns:a16="http://schemas.microsoft.com/office/drawing/2014/main" id="{6A63A39C-573C-47BC-87F5-536198D02C7F}"/>
                </a:ext>
              </a:extLst>
            </p:cNvPr>
            <p:cNvSpPr/>
            <p:nvPr/>
          </p:nvSpPr>
          <p:spPr>
            <a:xfrm>
              <a:off x="2570383" y="5166905"/>
              <a:ext cx="1273906" cy="577055"/>
            </a:xfrm>
            <a:prstGeom prst="rect">
              <a:avLst/>
            </a:prstGeom>
            <a:solidFill>
              <a:srgbClr val="5C9A1B"/>
            </a:solidFill>
            <a:ln>
              <a:noFill/>
            </a:ln>
          </p:spPr>
          <p:style>
            <a:lnRef idx="2">
              <a:schemeClr val="accent1">
                <a:shade val="50000"/>
              </a:schemeClr>
            </a:lnRef>
            <a:fillRef idx="1">
              <a:schemeClr val="accent1"/>
            </a:fillRef>
            <a:effectRef idx="0">
              <a:schemeClr val="accent1"/>
            </a:effectRef>
            <a:fontRef idx="minor">
              <a:schemeClr val="lt1"/>
            </a:fontRef>
          </p:style>
          <p:txBody>
            <a:bodyPr lIns="66529" tIns="33264" rIns="66529" bIns="33264" rtlCol="0" anchor="ctr"/>
            <a:lstStyle/>
            <a:p>
              <a:pPr algn="ctr">
                <a:defRPr/>
              </a:pPr>
              <a:r>
                <a:rPr lang="en-US" sz="800" b="1" kern="0" dirty="0">
                  <a:solidFill>
                    <a:srgbClr val="FFFFFF"/>
                  </a:solidFill>
                  <a:latin typeface="EYInterstate Light" panose="02000506000000020004" pitchFamily="2" charset="0"/>
                  <a:cs typeface="Calibri" panose="020F0502020204030204" pitchFamily="34" charset="0"/>
                </a:rPr>
                <a:t>Security &amp; privacy </a:t>
              </a:r>
            </a:p>
          </p:txBody>
        </p:sp>
        <p:sp>
          <p:nvSpPr>
            <p:cNvPr id="88" name="Rectangle 87">
              <a:extLst>
                <a:ext uri="{FF2B5EF4-FFF2-40B4-BE49-F238E27FC236}">
                  <a16:creationId xmlns:a16="http://schemas.microsoft.com/office/drawing/2014/main" id="{BDB76C6A-C59F-40C2-809D-5464E719E202}"/>
                </a:ext>
              </a:extLst>
            </p:cNvPr>
            <p:cNvSpPr/>
            <p:nvPr/>
          </p:nvSpPr>
          <p:spPr>
            <a:xfrm>
              <a:off x="4189762" y="2755393"/>
              <a:ext cx="5574464" cy="2918611"/>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54606B"/>
              </a:solidFill>
              <a:prstDash val="solid"/>
            </a:ln>
            <a:effectLst/>
          </p:spPr>
          <p:txBody>
            <a:bodyPr lIns="66529" tIns="33264" rIns="66529" bIns="33264" rtlCol="0" anchor="ctr"/>
            <a:lstStyle/>
            <a:p>
              <a:pPr algn="ctr">
                <a:defRPr/>
              </a:pPr>
              <a:endParaRPr lang="en-US" sz="1164" kern="0" dirty="0">
                <a:solidFill>
                  <a:srgbClr val="FFFFFF"/>
                </a:solidFill>
                <a:latin typeface="EYInterstate Light" panose="02000506000000020004" pitchFamily="2" charset="0"/>
                <a:cs typeface="Calibri" panose="020F0502020204030204" pitchFamily="34" charset="0"/>
              </a:endParaRPr>
            </a:p>
          </p:txBody>
        </p:sp>
        <p:sp>
          <p:nvSpPr>
            <p:cNvPr id="89" name="Rectangle 88">
              <a:extLst>
                <a:ext uri="{FF2B5EF4-FFF2-40B4-BE49-F238E27FC236}">
                  <a16:creationId xmlns:a16="http://schemas.microsoft.com/office/drawing/2014/main" id="{10A47FE7-BCE2-42F7-A932-C58C1A52D440}"/>
                </a:ext>
              </a:extLst>
            </p:cNvPr>
            <p:cNvSpPr/>
            <p:nvPr/>
          </p:nvSpPr>
          <p:spPr>
            <a:xfrm>
              <a:off x="8535537" y="1993198"/>
              <a:ext cx="1212109" cy="430842"/>
            </a:xfrm>
            <a:prstGeom prst="rect">
              <a:avLst/>
            </a:prstGeom>
            <a:solidFill>
              <a:srgbClr val="999999"/>
            </a:solidFill>
            <a:ln>
              <a:noFill/>
            </a:ln>
          </p:spPr>
          <p:style>
            <a:lnRef idx="2">
              <a:schemeClr val="accent2"/>
            </a:lnRef>
            <a:fillRef idx="1">
              <a:schemeClr val="lt1"/>
            </a:fillRef>
            <a:effectRef idx="0">
              <a:schemeClr val="accent2"/>
            </a:effectRef>
            <a:fontRef idx="minor">
              <a:schemeClr val="dk1"/>
            </a:fontRef>
          </p:style>
          <p:txBody>
            <a:bodyPr lIns="66529" tIns="33264" rIns="66529" bIns="33264" rtlCol="0" anchor="ctr"/>
            <a:lstStyle/>
            <a:p>
              <a:pPr algn="ctr"/>
              <a:r>
                <a:rPr lang="en-US" sz="800" b="1" kern="0" dirty="0">
                  <a:solidFill>
                    <a:schemeClr val="tx1"/>
                  </a:solidFill>
                  <a:latin typeface="EYInterstate Light" panose="02000506000000020004" pitchFamily="2" charset="0"/>
                  <a:cs typeface="Calibri" panose="020F0502020204030204" pitchFamily="34" charset="0"/>
                </a:rPr>
                <a:t>Leading practices</a:t>
              </a:r>
            </a:p>
          </p:txBody>
        </p:sp>
        <p:sp>
          <p:nvSpPr>
            <p:cNvPr id="90" name="Rectangle 89">
              <a:extLst>
                <a:ext uri="{FF2B5EF4-FFF2-40B4-BE49-F238E27FC236}">
                  <a16:creationId xmlns:a16="http://schemas.microsoft.com/office/drawing/2014/main" id="{FD786F38-B7F1-4F5C-AADC-A739F1F254A9}"/>
                </a:ext>
              </a:extLst>
            </p:cNvPr>
            <p:cNvSpPr/>
            <p:nvPr/>
          </p:nvSpPr>
          <p:spPr>
            <a:xfrm>
              <a:off x="4209994" y="1993198"/>
              <a:ext cx="1212109" cy="430842"/>
            </a:xfrm>
            <a:prstGeom prst="rect">
              <a:avLst/>
            </a:prstGeom>
            <a:solidFill>
              <a:srgbClr val="999999"/>
            </a:solidFill>
            <a:ln>
              <a:noFill/>
            </a:ln>
          </p:spPr>
          <p:style>
            <a:lnRef idx="2">
              <a:schemeClr val="accent2"/>
            </a:lnRef>
            <a:fillRef idx="1">
              <a:schemeClr val="lt1"/>
            </a:fillRef>
            <a:effectRef idx="0">
              <a:schemeClr val="accent2"/>
            </a:effectRef>
            <a:fontRef idx="minor">
              <a:schemeClr val="dk1"/>
            </a:fontRef>
          </p:style>
          <p:txBody>
            <a:bodyPr lIns="66529" tIns="33264" rIns="66529" bIns="33264" rtlCol="0" anchor="ctr"/>
            <a:lstStyle/>
            <a:p>
              <a:pPr algn="ctr"/>
              <a:r>
                <a:rPr lang="en-US" sz="800" b="1" kern="0" dirty="0">
                  <a:solidFill>
                    <a:schemeClr val="tx1"/>
                  </a:solidFill>
                  <a:latin typeface="EYInterstate Light" panose="02000506000000020004" pitchFamily="2" charset="0"/>
                  <a:cs typeface="Calibri" panose="020F0502020204030204" pitchFamily="34" charset="0"/>
                </a:rPr>
                <a:t>Guiding principles</a:t>
              </a:r>
            </a:p>
          </p:txBody>
        </p:sp>
        <p:sp>
          <p:nvSpPr>
            <p:cNvPr id="91" name="Rectangle 90">
              <a:extLst>
                <a:ext uri="{FF2B5EF4-FFF2-40B4-BE49-F238E27FC236}">
                  <a16:creationId xmlns:a16="http://schemas.microsoft.com/office/drawing/2014/main" id="{4B574D2C-534B-4E50-8845-5C680563D3A0}"/>
                </a:ext>
              </a:extLst>
            </p:cNvPr>
            <p:cNvSpPr/>
            <p:nvPr/>
          </p:nvSpPr>
          <p:spPr>
            <a:xfrm>
              <a:off x="6378735" y="6007969"/>
              <a:ext cx="1212109" cy="430842"/>
            </a:xfrm>
            <a:prstGeom prst="rect">
              <a:avLst/>
            </a:prstGeom>
            <a:solidFill>
              <a:srgbClr val="999999"/>
            </a:solidFill>
            <a:ln>
              <a:noFill/>
            </a:ln>
          </p:spPr>
          <p:style>
            <a:lnRef idx="2">
              <a:schemeClr val="accent2"/>
            </a:lnRef>
            <a:fillRef idx="1">
              <a:schemeClr val="lt1"/>
            </a:fillRef>
            <a:effectRef idx="0">
              <a:schemeClr val="accent2"/>
            </a:effectRef>
            <a:fontRef idx="minor">
              <a:schemeClr val="dk1"/>
            </a:fontRef>
          </p:style>
          <p:txBody>
            <a:bodyPr lIns="66529" tIns="33264" rIns="66529" bIns="33264" rtlCol="0" anchor="ctr"/>
            <a:lstStyle/>
            <a:p>
              <a:pPr algn="ctr"/>
              <a:r>
                <a:rPr lang="en-US" sz="800" b="1" kern="0" dirty="0">
                  <a:solidFill>
                    <a:schemeClr val="tx1"/>
                  </a:solidFill>
                  <a:latin typeface="EYInterstate Light" panose="02000506000000020004" pitchFamily="2" charset="0"/>
                  <a:cs typeface="Calibri" panose="020F0502020204030204" pitchFamily="34" charset="0"/>
                </a:rPr>
                <a:t>Technology constraints</a:t>
              </a:r>
            </a:p>
          </p:txBody>
        </p:sp>
        <p:sp>
          <p:nvSpPr>
            <p:cNvPr id="92" name="Rectangle 91">
              <a:extLst>
                <a:ext uri="{FF2B5EF4-FFF2-40B4-BE49-F238E27FC236}">
                  <a16:creationId xmlns:a16="http://schemas.microsoft.com/office/drawing/2014/main" id="{3AC45182-4FCD-446B-80BC-5184BA6D5893}"/>
                </a:ext>
              </a:extLst>
            </p:cNvPr>
            <p:cNvSpPr/>
            <p:nvPr/>
          </p:nvSpPr>
          <p:spPr>
            <a:xfrm>
              <a:off x="4421547" y="6007969"/>
              <a:ext cx="1212109" cy="430842"/>
            </a:xfrm>
            <a:prstGeom prst="rect">
              <a:avLst/>
            </a:prstGeom>
            <a:solidFill>
              <a:srgbClr val="999999"/>
            </a:solidFill>
            <a:ln>
              <a:noFill/>
            </a:ln>
          </p:spPr>
          <p:style>
            <a:lnRef idx="2">
              <a:schemeClr val="accent2"/>
            </a:lnRef>
            <a:fillRef idx="1">
              <a:schemeClr val="lt1"/>
            </a:fillRef>
            <a:effectRef idx="0">
              <a:schemeClr val="accent2"/>
            </a:effectRef>
            <a:fontRef idx="minor">
              <a:schemeClr val="dk1"/>
            </a:fontRef>
          </p:style>
          <p:txBody>
            <a:bodyPr lIns="66529" tIns="33264" rIns="66529" bIns="33264" rtlCol="0" anchor="ctr"/>
            <a:lstStyle/>
            <a:p>
              <a:pPr algn="ctr"/>
              <a:r>
                <a:rPr lang="en-US" sz="800" b="1" kern="0" dirty="0">
                  <a:solidFill>
                    <a:schemeClr val="tx1"/>
                  </a:solidFill>
                  <a:latin typeface="EYInterstate Light" panose="02000506000000020004" pitchFamily="2" charset="0"/>
                  <a:cs typeface="Calibri" panose="020F0502020204030204" pitchFamily="34" charset="0"/>
                </a:rPr>
                <a:t>Business constraints</a:t>
              </a:r>
            </a:p>
          </p:txBody>
        </p:sp>
        <p:sp>
          <p:nvSpPr>
            <p:cNvPr id="93" name="Rectangle 92">
              <a:extLst>
                <a:ext uri="{FF2B5EF4-FFF2-40B4-BE49-F238E27FC236}">
                  <a16:creationId xmlns:a16="http://schemas.microsoft.com/office/drawing/2014/main" id="{FE8A0A55-4D5B-4927-80F4-742479C6337F}"/>
                </a:ext>
              </a:extLst>
            </p:cNvPr>
            <p:cNvSpPr/>
            <p:nvPr/>
          </p:nvSpPr>
          <p:spPr>
            <a:xfrm>
              <a:off x="8331998" y="6007969"/>
              <a:ext cx="1212109" cy="430842"/>
            </a:xfrm>
            <a:prstGeom prst="rect">
              <a:avLst/>
            </a:prstGeom>
            <a:solidFill>
              <a:srgbClr val="999999"/>
            </a:solidFill>
            <a:ln>
              <a:noFill/>
            </a:ln>
          </p:spPr>
          <p:style>
            <a:lnRef idx="2">
              <a:schemeClr val="accent2"/>
            </a:lnRef>
            <a:fillRef idx="1">
              <a:schemeClr val="lt1"/>
            </a:fillRef>
            <a:effectRef idx="0">
              <a:schemeClr val="accent2"/>
            </a:effectRef>
            <a:fontRef idx="minor">
              <a:schemeClr val="dk1"/>
            </a:fontRef>
          </p:style>
          <p:txBody>
            <a:bodyPr lIns="66529" tIns="33264" rIns="66529" bIns="33264" rtlCol="0" anchor="ctr"/>
            <a:lstStyle/>
            <a:p>
              <a:pPr algn="ctr"/>
              <a:r>
                <a:rPr lang="en-US" sz="800" b="1" kern="0" dirty="0">
                  <a:solidFill>
                    <a:schemeClr val="tx1"/>
                  </a:solidFill>
                  <a:latin typeface="EYInterstate Light" panose="02000506000000020004" pitchFamily="2" charset="0"/>
                  <a:cs typeface="Calibri" panose="020F0502020204030204" pitchFamily="34" charset="0"/>
                </a:rPr>
                <a:t>People constraints</a:t>
              </a:r>
            </a:p>
          </p:txBody>
        </p:sp>
        <p:sp>
          <p:nvSpPr>
            <p:cNvPr id="94" name="Rectangle 93">
              <a:extLst>
                <a:ext uri="{FF2B5EF4-FFF2-40B4-BE49-F238E27FC236}">
                  <a16:creationId xmlns:a16="http://schemas.microsoft.com/office/drawing/2014/main" id="{A14F2EC6-BFA8-4EF4-ACC6-395FEFCBCE97}"/>
                </a:ext>
              </a:extLst>
            </p:cNvPr>
            <p:cNvSpPr/>
            <p:nvPr/>
          </p:nvSpPr>
          <p:spPr>
            <a:xfrm>
              <a:off x="4318334" y="2847384"/>
              <a:ext cx="5325096" cy="528791"/>
            </a:xfrm>
            <a:prstGeom prst="rect">
              <a:avLst/>
            </a:prstGeom>
            <a:solidFill>
              <a:schemeClr val="tx1">
                <a:lumMod val="50000"/>
                <a:lumOff val="50000"/>
              </a:schemeClr>
            </a:solidFill>
            <a:ln>
              <a:solidFill>
                <a:srgbClr val="54606B"/>
              </a:solidFill>
            </a:ln>
          </p:spPr>
          <p:style>
            <a:lnRef idx="2">
              <a:schemeClr val="accent2"/>
            </a:lnRef>
            <a:fillRef idx="1">
              <a:schemeClr val="lt1"/>
            </a:fillRef>
            <a:effectRef idx="0">
              <a:schemeClr val="accent2"/>
            </a:effectRef>
            <a:fontRef idx="minor">
              <a:schemeClr val="dk1"/>
            </a:fontRef>
          </p:style>
          <p:txBody>
            <a:bodyPr rtlCol="0" anchor="ctr"/>
            <a:lstStyle/>
            <a:p>
              <a:pPr marL="66536" indent="-66536">
                <a:buFont typeface="Arial" panose="020B0604020202020204" pitchFamily="34" charset="0"/>
                <a:buChar char="•"/>
              </a:pPr>
              <a:endParaRPr lang="en-US" sz="655" kern="0" dirty="0">
                <a:solidFill>
                  <a:srgbClr val="000000"/>
                </a:solidFill>
                <a:latin typeface="EYInterstate Light" panose="02000506000000020004" pitchFamily="2" charset="0"/>
                <a:cs typeface="Calibri" panose="020F0502020204030204" pitchFamily="34" charset="0"/>
              </a:endParaRPr>
            </a:p>
          </p:txBody>
        </p:sp>
        <p:sp>
          <p:nvSpPr>
            <p:cNvPr id="95" name="Rectangle 94">
              <a:extLst>
                <a:ext uri="{FF2B5EF4-FFF2-40B4-BE49-F238E27FC236}">
                  <a16:creationId xmlns:a16="http://schemas.microsoft.com/office/drawing/2014/main" id="{48765556-D75E-4573-94BE-F6E737F0EC1B}"/>
                </a:ext>
              </a:extLst>
            </p:cNvPr>
            <p:cNvSpPr/>
            <p:nvPr/>
          </p:nvSpPr>
          <p:spPr>
            <a:xfrm>
              <a:off x="4422832" y="2930625"/>
              <a:ext cx="5115424" cy="349423"/>
            </a:xfrm>
            <a:prstGeom prst="rect">
              <a:avLst/>
            </a:prstGeom>
            <a:solidFill>
              <a:schemeClr val="bg2">
                <a:lumMod val="20000"/>
                <a:lumOff val="80000"/>
              </a:schemeClr>
            </a:solidFill>
            <a:ln>
              <a:solidFill>
                <a:srgbClr val="54606B"/>
              </a:solidFill>
            </a:ln>
          </p:spPr>
          <p:style>
            <a:lnRef idx="2">
              <a:schemeClr val="accent2"/>
            </a:lnRef>
            <a:fillRef idx="1">
              <a:schemeClr val="lt1"/>
            </a:fillRef>
            <a:effectRef idx="0">
              <a:schemeClr val="accent2"/>
            </a:effectRef>
            <a:fontRef idx="minor">
              <a:schemeClr val="dk1"/>
            </a:fontRef>
          </p:style>
          <p:txBody>
            <a:bodyPr lIns="66529" tIns="33264" rIns="66529" bIns="33264" rtlCol="0" anchor="ctr"/>
            <a:lstStyle/>
            <a:p>
              <a:pPr marL="2310" indent="-2310" algn="ctr"/>
              <a:r>
                <a:rPr lang="en-US" sz="927" b="1" kern="0" dirty="0">
                  <a:solidFill>
                    <a:srgbClr val="000000"/>
                  </a:solidFill>
                  <a:latin typeface="EYInterstate" panose="02000503020000020004" pitchFamily="2" charset="0"/>
                  <a:cs typeface="Calibri" panose="020F0502020204030204" pitchFamily="34" charset="0"/>
                </a:rPr>
                <a:t>Current state, gaps, and business and technical objectives</a:t>
              </a:r>
            </a:p>
          </p:txBody>
        </p:sp>
        <p:sp>
          <p:nvSpPr>
            <p:cNvPr id="96" name="Isosceles Triangle 95">
              <a:extLst>
                <a:ext uri="{FF2B5EF4-FFF2-40B4-BE49-F238E27FC236}">
                  <a16:creationId xmlns:a16="http://schemas.microsoft.com/office/drawing/2014/main" id="{D019AC1F-6DDF-4169-A9B3-A04C55B6DAF5}"/>
                </a:ext>
              </a:extLst>
            </p:cNvPr>
            <p:cNvSpPr/>
            <p:nvPr/>
          </p:nvSpPr>
          <p:spPr>
            <a:xfrm rot="5400000">
              <a:off x="2768399" y="4385591"/>
              <a:ext cx="2501324" cy="215420"/>
            </a:xfrm>
            <a:prstGeom prst="triangle">
              <a:avLst/>
            </a:prstGeom>
            <a:solidFill>
              <a:schemeClr val="bg2">
                <a:lumMod val="60000"/>
                <a:lumOff val="4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66529" tIns="33264" rIns="66529" bIns="33264" rtlCol="0" anchor="t" anchorCtr="0"/>
            <a:lstStyle/>
            <a:p>
              <a:pPr algn="ctr"/>
              <a:endParaRPr lang="en-US" sz="874" dirty="0">
                <a:solidFill>
                  <a:srgbClr val="000000"/>
                </a:solidFill>
                <a:latin typeface="EYInterstate Light" panose="02000506000000020004" pitchFamily="2" charset="0"/>
                <a:cs typeface="Calibri" panose="020F0502020204030204" pitchFamily="34" charset="0"/>
              </a:endParaRPr>
            </a:p>
          </p:txBody>
        </p:sp>
        <p:sp>
          <p:nvSpPr>
            <p:cNvPr id="97" name="Isosceles Triangle 96">
              <a:extLst>
                <a:ext uri="{FF2B5EF4-FFF2-40B4-BE49-F238E27FC236}">
                  <a16:creationId xmlns:a16="http://schemas.microsoft.com/office/drawing/2014/main" id="{EF0DD265-2150-472D-84A6-1BA40514C4A4}"/>
                </a:ext>
              </a:extLst>
            </p:cNvPr>
            <p:cNvSpPr/>
            <p:nvPr/>
          </p:nvSpPr>
          <p:spPr>
            <a:xfrm rot="5400000">
              <a:off x="8547594" y="4197605"/>
              <a:ext cx="2834651" cy="215420"/>
            </a:xfrm>
            <a:prstGeom prst="triangle">
              <a:avLst/>
            </a:prstGeom>
            <a:solidFill>
              <a:schemeClr val="bg2">
                <a:lumMod val="60000"/>
                <a:lumOff val="4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66529" tIns="33264" rIns="66529" bIns="33264" rtlCol="0" anchor="t" anchorCtr="0"/>
            <a:lstStyle/>
            <a:p>
              <a:pPr algn="ctr"/>
              <a:endParaRPr lang="en-US" sz="874" dirty="0">
                <a:solidFill>
                  <a:srgbClr val="000000"/>
                </a:solidFill>
                <a:latin typeface="EYInterstate Light" panose="02000506000000020004" pitchFamily="2" charset="0"/>
                <a:cs typeface="Calibri" panose="020F0502020204030204" pitchFamily="34" charset="0"/>
              </a:endParaRPr>
            </a:p>
          </p:txBody>
        </p:sp>
        <p:sp>
          <p:nvSpPr>
            <p:cNvPr id="98" name="Isosceles Triangle 97">
              <a:extLst>
                <a:ext uri="{FF2B5EF4-FFF2-40B4-BE49-F238E27FC236}">
                  <a16:creationId xmlns:a16="http://schemas.microsoft.com/office/drawing/2014/main" id="{6DC975E8-0103-44E6-96C7-6B5A44B1CE87}"/>
                </a:ext>
              </a:extLst>
            </p:cNvPr>
            <p:cNvSpPr/>
            <p:nvPr/>
          </p:nvSpPr>
          <p:spPr>
            <a:xfrm rot="10800000">
              <a:off x="4241343" y="2506686"/>
              <a:ext cx="1171387" cy="215420"/>
            </a:xfrm>
            <a:prstGeom prst="triangle">
              <a:avLst/>
            </a:prstGeom>
            <a:solidFill>
              <a:schemeClr val="bg2">
                <a:lumMod val="60000"/>
                <a:lumOff val="4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66529" tIns="33264" rIns="66529" bIns="33264" rtlCol="0" anchor="t" anchorCtr="0"/>
            <a:lstStyle/>
            <a:p>
              <a:pPr algn="ctr"/>
              <a:endParaRPr lang="en-US" sz="874" dirty="0">
                <a:solidFill>
                  <a:srgbClr val="000000"/>
                </a:solidFill>
                <a:latin typeface="EYInterstate Light" panose="02000506000000020004" pitchFamily="2" charset="0"/>
                <a:cs typeface="Calibri" panose="020F0502020204030204" pitchFamily="34" charset="0"/>
              </a:endParaRPr>
            </a:p>
          </p:txBody>
        </p:sp>
        <p:sp>
          <p:nvSpPr>
            <p:cNvPr id="99" name="Isosceles Triangle 98">
              <a:extLst>
                <a:ext uri="{FF2B5EF4-FFF2-40B4-BE49-F238E27FC236}">
                  <a16:creationId xmlns:a16="http://schemas.microsoft.com/office/drawing/2014/main" id="{7FB5747E-275B-43F5-8AAC-F42F72DEAC21}"/>
                </a:ext>
              </a:extLst>
            </p:cNvPr>
            <p:cNvSpPr/>
            <p:nvPr/>
          </p:nvSpPr>
          <p:spPr>
            <a:xfrm rot="10800000">
              <a:off x="8555898" y="2506684"/>
              <a:ext cx="1171387" cy="215420"/>
            </a:xfrm>
            <a:prstGeom prst="triangle">
              <a:avLst/>
            </a:prstGeom>
            <a:solidFill>
              <a:schemeClr val="bg2">
                <a:lumMod val="60000"/>
                <a:lumOff val="4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66529" tIns="33264" rIns="66529" bIns="33264" rtlCol="0" anchor="t" anchorCtr="0"/>
            <a:lstStyle/>
            <a:p>
              <a:pPr algn="ctr"/>
              <a:endParaRPr lang="en-US" sz="874" dirty="0">
                <a:solidFill>
                  <a:srgbClr val="000000"/>
                </a:solidFill>
                <a:latin typeface="EYInterstate Light" panose="02000506000000020004" pitchFamily="2" charset="0"/>
                <a:cs typeface="Calibri" panose="020F0502020204030204" pitchFamily="34" charset="0"/>
              </a:endParaRPr>
            </a:p>
          </p:txBody>
        </p:sp>
        <p:sp>
          <p:nvSpPr>
            <p:cNvPr id="100" name="Isosceles Triangle 99">
              <a:extLst>
                <a:ext uri="{FF2B5EF4-FFF2-40B4-BE49-F238E27FC236}">
                  <a16:creationId xmlns:a16="http://schemas.microsoft.com/office/drawing/2014/main" id="{9A925232-C2EE-4829-B3A3-F7BFEAFE8F0D}"/>
                </a:ext>
              </a:extLst>
            </p:cNvPr>
            <p:cNvSpPr/>
            <p:nvPr/>
          </p:nvSpPr>
          <p:spPr>
            <a:xfrm>
              <a:off x="4452896" y="5733276"/>
              <a:ext cx="1171387" cy="215420"/>
            </a:xfrm>
            <a:prstGeom prst="triangle">
              <a:avLst/>
            </a:prstGeom>
            <a:solidFill>
              <a:schemeClr val="bg2">
                <a:lumMod val="60000"/>
                <a:lumOff val="4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66529" tIns="33264" rIns="66529" bIns="33264" rtlCol="0" anchor="t" anchorCtr="0"/>
            <a:lstStyle/>
            <a:p>
              <a:pPr algn="ctr"/>
              <a:endParaRPr lang="en-US" sz="874" dirty="0">
                <a:solidFill>
                  <a:srgbClr val="000000"/>
                </a:solidFill>
                <a:latin typeface="EYInterstate Light" panose="02000506000000020004" pitchFamily="2" charset="0"/>
                <a:cs typeface="Calibri" panose="020F0502020204030204" pitchFamily="34" charset="0"/>
              </a:endParaRPr>
            </a:p>
          </p:txBody>
        </p:sp>
        <p:sp>
          <p:nvSpPr>
            <p:cNvPr id="101" name="Isosceles Triangle 100">
              <a:extLst>
                <a:ext uri="{FF2B5EF4-FFF2-40B4-BE49-F238E27FC236}">
                  <a16:creationId xmlns:a16="http://schemas.microsoft.com/office/drawing/2014/main" id="{BA5B4B04-34EC-4484-8E07-A85E9DB5E926}"/>
                </a:ext>
              </a:extLst>
            </p:cNvPr>
            <p:cNvSpPr/>
            <p:nvPr/>
          </p:nvSpPr>
          <p:spPr>
            <a:xfrm>
              <a:off x="6400909" y="5733276"/>
              <a:ext cx="1171387" cy="215420"/>
            </a:xfrm>
            <a:prstGeom prst="triangle">
              <a:avLst/>
            </a:prstGeom>
            <a:solidFill>
              <a:schemeClr val="bg2">
                <a:lumMod val="60000"/>
                <a:lumOff val="4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66529" tIns="33264" rIns="66529" bIns="33264" rtlCol="0" anchor="t" anchorCtr="0"/>
            <a:lstStyle/>
            <a:p>
              <a:pPr algn="ctr"/>
              <a:endParaRPr lang="en-US" sz="874" dirty="0">
                <a:solidFill>
                  <a:srgbClr val="000000"/>
                </a:solidFill>
                <a:latin typeface="EYInterstate Light" panose="02000506000000020004" pitchFamily="2" charset="0"/>
                <a:cs typeface="Calibri" panose="020F0502020204030204" pitchFamily="34" charset="0"/>
              </a:endParaRPr>
            </a:p>
          </p:txBody>
        </p:sp>
        <p:sp>
          <p:nvSpPr>
            <p:cNvPr id="102" name="Isosceles Triangle 101">
              <a:extLst>
                <a:ext uri="{FF2B5EF4-FFF2-40B4-BE49-F238E27FC236}">
                  <a16:creationId xmlns:a16="http://schemas.microsoft.com/office/drawing/2014/main" id="{D110C4E4-59F5-4D2D-A140-9CB21B8F6DDC}"/>
                </a:ext>
              </a:extLst>
            </p:cNvPr>
            <p:cNvSpPr/>
            <p:nvPr/>
          </p:nvSpPr>
          <p:spPr>
            <a:xfrm>
              <a:off x="8353141" y="5733276"/>
              <a:ext cx="1171387" cy="215420"/>
            </a:xfrm>
            <a:prstGeom prst="triangle">
              <a:avLst/>
            </a:prstGeom>
            <a:solidFill>
              <a:schemeClr val="bg2">
                <a:lumMod val="60000"/>
                <a:lumOff val="4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66529" tIns="33264" rIns="66529" bIns="33264" rtlCol="0" anchor="t" anchorCtr="0"/>
            <a:lstStyle/>
            <a:p>
              <a:pPr algn="ctr"/>
              <a:endParaRPr lang="en-US" sz="874" dirty="0">
                <a:solidFill>
                  <a:srgbClr val="000000"/>
                </a:solidFill>
                <a:latin typeface="EYInterstate Light" panose="02000506000000020004" pitchFamily="2" charset="0"/>
                <a:cs typeface="Calibri" panose="020F0502020204030204" pitchFamily="34" charset="0"/>
              </a:endParaRPr>
            </a:p>
          </p:txBody>
        </p:sp>
        <p:sp>
          <p:nvSpPr>
            <p:cNvPr id="103" name="TextBox 102">
              <a:extLst>
                <a:ext uri="{FF2B5EF4-FFF2-40B4-BE49-F238E27FC236}">
                  <a16:creationId xmlns:a16="http://schemas.microsoft.com/office/drawing/2014/main" id="{30E2E85F-00C8-441D-AC9A-E08778508314}"/>
                </a:ext>
              </a:extLst>
            </p:cNvPr>
            <p:cNvSpPr txBox="1"/>
            <p:nvPr/>
          </p:nvSpPr>
          <p:spPr>
            <a:xfrm>
              <a:off x="4316126" y="3490299"/>
              <a:ext cx="5327307" cy="2030808"/>
            </a:xfrm>
            <a:prstGeom prst="rect">
              <a:avLst/>
            </a:prstGeom>
            <a:solidFill>
              <a:schemeClr val="bg2">
                <a:lumMod val="40000"/>
                <a:lumOff val="60000"/>
              </a:schemeClr>
            </a:solidFill>
            <a:ln>
              <a:solidFill>
                <a:srgbClr val="54606B"/>
              </a:solidFill>
            </a:ln>
          </p:spPr>
          <p:style>
            <a:lnRef idx="2">
              <a:schemeClr val="accent2"/>
            </a:lnRef>
            <a:fillRef idx="1">
              <a:schemeClr val="lt1"/>
            </a:fillRef>
            <a:effectRef idx="0">
              <a:schemeClr val="accent2"/>
            </a:effectRef>
            <a:fontRef idx="minor">
              <a:schemeClr val="dk1"/>
            </a:fontRef>
          </p:style>
          <p:txBody>
            <a:bodyPr lIns="66529" tIns="80682" rIns="66529" bIns="33264" rtlCol="0" anchor="t"/>
            <a:lstStyle>
              <a:defPPr>
                <a:defRPr lang="en-US"/>
              </a:defPPr>
              <a:lvl1pPr marL="3175" indent="-3175" algn="ctr">
                <a:defRPr sz="1200" kern="0">
                  <a:solidFill>
                    <a:srgbClr val="000000"/>
                  </a:solidFill>
                  <a:latin typeface="EYInterstate Light" panose="02000506000000020004" pitchFamily="2" charset="0"/>
                  <a:cs typeface="Calibri" panose="020F050202020403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322747" lvl="1">
                <a:spcAft>
                  <a:spcPts val="437"/>
                </a:spcAft>
              </a:pPr>
              <a:r>
                <a:rPr lang="en-US" sz="1059" b="1" dirty="0">
                  <a:solidFill>
                    <a:schemeClr val="tx2"/>
                  </a:solidFill>
                  <a:latin typeface="EYInterstate Light" panose="02000506000000020004" pitchFamily="2" charset="0"/>
                  <a:cs typeface="Calibri" pitchFamily="34" charset="0"/>
                </a:rPr>
                <a:t>What </a:t>
              </a:r>
              <a:r>
                <a:rPr lang="en-US" sz="1059" b="1" dirty="0">
                  <a:latin typeface="EYInterstate Light" panose="02000506000000020004" pitchFamily="2" charset="0"/>
                  <a:cs typeface="Calibri" pitchFamily="34" charset="0"/>
                </a:rPr>
                <a:t>is to be hosted and recovered: people, business processes, and service/application critical paths for services, applications and information assets</a:t>
              </a:r>
            </a:p>
            <a:p>
              <a:pPr marL="322747" lvl="1">
                <a:spcAft>
                  <a:spcPts val="437"/>
                </a:spcAft>
              </a:pPr>
              <a:r>
                <a:rPr lang="en-US" sz="1059" b="1" dirty="0">
                  <a:solidFill>
                    <a:schemeClr val="tx2"/>
                  </a:solidFill>
                  <a:latin typeface="EYInterstate Light" panose="02000506000000020004" pitchFamily="2" charset="0"/>
                  <a:cs typeface="Calibri" pitchFamily="34" charset="0"/>
                </a:rPr>
                <a:t>How </a:t>
              </a:r>
              <a:r>
                <a:rPr lang="en-US" sz="1059" b="1" dirty="0">
                  <a:latin typeface="EYInterstate Light" panose="02000506000000020004" pitchFamily="2" charset="0"/>
                  <a:cs typeface="Calibri" pitchFamily="34" charset="0"/>
                </a:rPr>
                <a:t>will it be hosted and recovered: technology and solution options including mapping to disaster recovery service tiers</a:t>
              </a:r>
              <a:r>
                <a:rPr lang="en-US" sz="1059" dirty="0">
                  <a:latin typeface="EYInterstate Light" panose="02000506000000020004" pitchFamily="2" charset="0"/>
                  <a:cs typeface="Calibri" pitchFamily="34" charset="0"/>
                </a:rPr>
                <a:t> </a:t>
              </a:r>
            </a:p>
            <a:p>
              <a:pPr marL="322747" lvl="1">
                <a:spcAft>
                  <a:spcPts val="437"/>
                </a:spcAft>
              </a:pPr>
              <a:r>
                <a:rPr lang="en-US" sz="1059" b="1" dirty="0">
                  <a:solidFill>
                    <a:schemeClr val="tx2"/>
                  </a:solidFill>
                  <a:latin typeface="EYInterstate Light" panose="02000506000000020004" pitchFamily="2" charset="0"/>
                  <a:cs typeface="Calibri" pitchFamily="34" charset="0"/>
                </a:rPr>
                <a:t>Where </a:t>
              </a:r>
              <a:r>
                <a:rPr lang="en-US" sz="1059" b="1" dirty="0">
                  <a:latin typeface="EYInterstate Light" panose="02000506000000020004" pitchFamily="2" charset="0"/>
                  <a:cs typeface="Calibri" pitchFamily="34" charset="0"/>
                </a:rPr>
                <a:t>will it be hosted and recovered: service zone, technology facility and sourcing options (if applicable)</a:t>
              </a:r>
            </a:p>
            <a:p>
              <a:pPr marL="322747" lvl="1">
                <a:spcAft>
                  <a:spcPts val="437"/>
                </a:spcAft>
              </a:pPr>
              <a:r>
                <a:rPr lang="en-US" sz="1059" b="1" dirty="0">
                  <a:solidFill>
                    <a:schemeClr val="tx2"/>
                  </a:solidFill>
                  <a:latin typeface="EYInterstate Light" panose="02000506000000020004" pitchFamily="2" charset="0"/>
                  <a:cs typeface="Calibri" pitchFamily="34" charset="0"/>
                </a:rPr>
                <a:t>When </a:t>
              </a:r>
              <a:r>
                <a:rPr lang="en-US" sz="1059" b="1" dirty="0">
                  <a:latin typeface="EYInterstate Light" panose="02000506000000020004" pitchFamily="2" charset="0"/>
                  <a:cs typeface="Calibri" pitchFamily="34" charset="0"/>
                </a:rPr>
                <a:t>will it be planned: actionable short-term plan and </a:t>
              </a:r>
              <a:br>
                <a:rPr lang="en-US" sz="1059" b="1" dirty="0">
                  <a:latin typeface="EYInterstate Light" panose="02000506000000020004" pitchFamily="2" charset="0"/>
                  <a:cs typeface="Calibri" pitchFamily="34" charset="0"/>
                </a:rPr>
              </a:br>
              <a:r>
                <a:rPr lang="en-US" sz="1059" b="1" dirty="0">
                  <a:latin typeface="EYInterstate Light" panose="02000506000000020004" pitchFamily="2" charset="0"/>
                  <a:cs typeface="Calibri" pitchFamily="34" charset="0"/>
                </a:rPr>
                <a:t>long-term road map </a:t>
              </a:r>
              <a:endParaRPr lang="en-US" sz="1059" dirty="0">
                <a:latin typeface="EYInterstate Light" panose="02000506000000020004" pitchFamily="2" charset="0"/>
                <a:cs typeface="Calibri" pitchFamily="34" charset="0"/>
              </a:endParaRPr>
            </a:p>
            <a:p>
              <a:pPr marL="322747" lvl="1">
                <a:spcAft>
                  <a:spcPts val="437"/>
                </a:spcAft>
              </a:pPr>
              <a:r>
                <a:rPr lang="en-US" sz="1059" b="1" dirty="0">
                  <a:solidFill>
                    <a:schemeClr val="tx2"/>
                  </a:solidFill>
                  <a:latin typeface="EYInterstate Light" panose="02000506000000020004" pitchFamily="2" charset="0"/>
                  <a:cs typeface="Calibri" pitchFamily="34" charset="0"/>
                </a:rPr>
                <a:t>How much </a:t>
              </a:r>
              <a:r>
                <a:rPr lang="en-US" sz="1059" b="1" dirty="0">
                  <a:latin typeface="EYInterstate Light" panose="02000506000000020004" pitchFamily="2" charset="0"/>
                  <a:cs typeface="Calibri" pitchFamily="34" charset="0"/>
                </a:rPr>
                <a:t>it will cost: </a:t>
              </a:r>
              <a:r>
                <a:rPr lang="en-US" sz="1059" dirty="0">
                  <a:latin typeface="EYInterstate Light" panose="02000506000000020004" pitchFamily="2" charset="0"/>
                  <a:cs typeface="Calibri" pitchFamily="34" charset="0"/>
                </a:rPr>
                <a:t>high-level budget requirements</a:t>
              </a:r>
            </a:p>
          </p:txBody>
        </p:sp>
        <p:sp>
          <p:nvSpPr>
            <p:cNvPr id="104" name="Flowchart: Document 103">
              <a:extLst>
                <a:ext uri="{FF2B5EF4-FFF2-40B4-BE49-F238E27FC236}">
                  <a16:creationId xmlns:a16="http://schemas.microsoft.com/office/drawing/2014/main" id="{8D6E9195-F69F-4374-BDE1-1310B843C4D6}"/>
                </a:ext>
              </a:extLst>
            </p:cNvPr>
            <p:cNvSpPr/>
            <p:nvPr/>
          </p:nvSpPr>
          <p:spPr>
            <a:xfrm>
              <a:off x="10145378" y="2918113"/>
              <a:ext cx="1789750" cy="2812567"/>
            </a:xfrm>
            <a:prstGeom prst="flowChartDocument">
              <a:avLst/>
            </a:prstGeom>
            <a:solidFill>
              <a:srgbClr val="5C9A1B"/>
            </a:solidFill>
            <a:ln>
              <a:solidFill>
                <a:srgbClr val="54606B"/>
              </a:solidFill>
            </a:ln>
          </p:spPr>
          <p:style>
            <a:lnRef idx="2">
              <a:schemeClr val="accent6">
                <a:shade val="50000"/>
              </a:schemeClr>
            </a:lnRef>
            <a:fillRef idx="1">
              <a:schemeClr val="accent6"/>
            </a:fillRef>
            <a:effectRef idx="0">
              <a:schemeClr val="accent6"/>
            </a:effectRef>
            <a:fontRef idx="minor">
              <a:schemeClr val="lt1"/>
            </a:fontRef>
          </p:style>
          <p:txBody>
            <a:bodyPr lIns="66529" tIns="161365" rIns="66529" bIns="33264" rtlCol="0" anchor="t" anchorCtr="0"/>
            <a:lstStyle/>
            <a:p>
              <a:pPr algn="ctr">
                <a:spcAft>
                  <a:spcPts val="529"/>
                </a:spcAft>
              </a:pPr>
              <a:r>
                <a:rPr lang="en-US" sz="800" b="1" dirty="0">
                  <a:solidFill>
                    <a:schemeClr val="tx1"/>
                  </a:solidFill>
                  <a:latin typeface="EYInterstate" panose="02000503020000020004" pitchFamily="2" charset="0"/>
                  <a:cs typeface="Calibri" panose="020F0502020204030204" pitchFamily="34" charset="0"/>
                </a:rPr>
                <a:t>Work products</a:t>
              </a:r>
            </a:p>
            <a:p>
              <a:pPr marL="129375" indent="-85480">
                <a:buFont typeface="Arial" panose="020B0604020202020204" pitchFamily="34" charset="0"/>
                <a:buChar char="•"/>
              </a:pPr>
              <a:r>
                <a:rPr lang="en-US" sz="800" dirty="0">
                  <a:solidFill>
                    <a:schemeClr val="tx1"/>
                  </a:solidFill>
                  <a:latin typeface="EYInterstate Light" panose="02000506000000020004" pitchFamily="2" charset="0"/>
                  <a:cs typeface="Calibri" panose="020F0502020204030204" pitchFamily="34" charset="0"/>
                </a:rPr>
                <a:t>Requirements analysis and gap analysis</a:t>
              </a:r>
            </a:p>
            <a:p>
              <a:pPr marL="129375" indent="-85480">
                <a:buFont typeface="Arial" panose="020B0604020202020204" pitchFamily="34" charset="0"/>
                <a:buChar char="•"/>
              </a:pPr>
              <a:r>
                <a:rPr lang="en-US" sz="800" dirty="0">
                  <a:solidFill>
                    <a:schemeClr val="tx1"/>
                  </a:solidFill>
                  <a:latin typeface="EYInterstate Light" panose="02000506000000020004" pitchFamily="2" charset="0"/>
                  <a:cs typeface="Calibri" panose="020F0502020204030204" pitchFamily="34" charset="0"/>
                </a:rPr>
                <a:t>Leading practice solution recommendation</a:t>
              </a:r>
            </a:p>
            <a:p>
              <a:pPr marL="129375" indent="-85480">
                <a:buFont typeface="Arial" panose="020B0604020202020204" pitchFamily="34" charset="0"/>
                <a:buChar char="•"/>
              </a:pPr>
              <a:r>
                <a:rPr lang="en-US" sz="800" dirty="0">
                  <a:solidFill>
                    <a:schemeClr val="tx1"/>
                  </a:solidFill>
                  <a:latin typeface="EYInterstate Light" panose="02000506000000020004" pitchFamily="2" charset="0"/>
                  <a:cs typeface="Calibri" panose="020F0502020204030204" pitchFamily="34" charset="0"/>
                </a:rPr>
                <a:t>Business case &amp; TCO model including actionable road map and plan</a:t>
              </a:r>
            </a:p>
            <a:p>
              <a:pPr marL="129375" indent="-85480" algn="ctr"/>
              <a:endParaRPr lang="en-US" sz="764" dirty="0">
                <a:solidFill>
                  <a:schemeClr val="tx1"/>
                </a:solidFill>
                <a:latin typeface="EYInterstate Light" panose="02000506000000020004" pitchFamily="2" charset="0"/>
                <a:cs typeface="Calibri" panose="020F0502020204030204" pitchFamily="34" charset="0"/>
              </a:endParaRPr>
            </a:p>
          </p:txBody>
        </p:sp>
        <p:sp>
          <p:nvSpPr>
            <p:cNvPr id="105" name="Oval 104">
              <a:extLst>
                <a:ext uri="{FF2B5EF4-FFF2-40B4-BE49-F238E27FC236}">
                  <a16:creationId xmlns:a16="http://schemas.microsoft.com/office/drawing/2014/main" id="{01D50C21-0333-4FB4-A692-78F134FD9104}"/>
                </a:ext>
              </a:extLst>
            </p:cNvPr>
            <p:cNvSpPr/>
            <p:nvPr/>
          </p:nvSpPr>
          <p:spPr>
            <a:xfrm>
              <a:off x="4383385" y="3583454"/>
              <a:ext cx="268818" cy="268818"/>
            </a:xfrm>
            <a:prstGeom prst="ellipse">
              <a:avLst/>
            </a:prstGeom>
            <a:solidFill>
              <a:srgbClr val="5C9A1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chorCtr="1"/>
            <a:lstStyle/>
            <a:p>
              <a:pPr algn="ctr"/>
              <a:r>
                <a:rPr lang="en-US" sz="800" b="1" dirty="0">
                  <a:solidFill>
                    <a:schemeClr val="tx1"/>
                  </a:solidFill>
                  <a:latin typeface="EYInterstate Light" panose="02000506000000020004" pitchFamily="2" charset="0"/>
                </a:rPr>
                <a:t>1</a:t>
              </a:r>
            </a:p>
          </p:txBody>
        </p:sp>
        <p:sp>
          <p:nvSpPr>
            <p:cNvPr id="106" name="Oval 105">
              <a:extLst>
                <a:ext uri="{FF2B5EF4-FFF2-40B4-BE49-F238E27FC236}">
                  <a16:creationId xmlns:a16="http://schemas.microsoft.com/office/drawing/2014/main" id="{8FBAD358-EFD9-4159-8A93-725FCF2045C4}"/>
                </a:ext>
              </a:extLst>
            </p:cNvPr>
            <p:cNvSpPr/>
            <p:nvPr/>
          </p:nvSpPr>
          <p:spPr>
            <a:xfrm>
              <a:off x="4381200" y="4045616"/>
              <a:ext cx="268818" cy="268818"/>
            </a:xfrm>
            <a:prstGeom prst="ellipse">
              <a:avLst/>
            </a:prstGeom>
            <a:solidFill>
              <a:srgbClr val="6C6C6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chorCtr="1"/>
            <a:lstStyle/>
            <a:p>
              <a:pPr algn="ctr"/>
              <a:r>
                <a:rPr lang="en-US" sz="800" b="1" dirty="0">
                  <a:solidFill>
                    <a:schemeClr val="tx1"/>
                  </a:solidFill>
                  <a:latin typeface="EYInterstate Light" panose="02000506000000020004" pitchFamily="2" charset="0"/>
                </a:rPr>
                <a:t>2</a:t>
              </a:r>
            </a:p>
          </p:txBody>
        </p:sp>
        <p:sp>
          <p:nvSpPr>
            <p:cNvPr id="107" name="Oval 106">
              <a:extLst>
                <a:ext uri="{FF2B5EF4-FFF2-40B4-BE49-F238E27FC236}">
                  <a16:creationId xmlns:a16="http://schemas.microsoft.com/office/drawing/2014/main" id="{C48FBB9A-04DD-4BFD-B3E0-29D48E63B443}"/>
                </a:ext>
              </a:extLst>
            </p:cNvPr>
            <p:cNvSpPr/>
            <p:nvPr/>
          </p:nvSpPr>
          <p:spPr>
            <a:xfrm>
              <a:off x="4383385" y="4416206"/>
              <a:ext cx="268818" cy="268818"/>
            </a:xfrm>
            <a:prstGeom prst="ellipse">
              <a:avLst/>
            </a:prstGeom>
            <a:solidFill>
              <a:srgbClr val="6C6C6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chorCtr="1"/>
            <a:lstStyle/>
            <a:p>
              <a:pPr algn="ctr"/>
              <a:r>
                <a:rPr lang="en-US" sz="800" b="1" dirty="0">
                  <a:solidFill>
                    <a:schemeClr val="tx1"/>
                  </a:solidFill>
                  <a:latin typeface="EYInterstate Light" panose="02000506000000020004" pitchFamily="2" charset="0"/>
                </a:rPr>
                <a:t>3</a:t>
              </a:r>
            </a:p>
          </p:txBody>
        </p:sp>
        <p:sp>
          <p:nvSpPr>
            <p:cNvPr id="108" name="Oval 107">
              <a:extLst>
                <a:ext uri="{FF2B5EF4-FFF2-40B4-BE49-F238E27FC236}">
                  <a16:creationId xmlns:a16="http://schemas.microsoft.com/office/drawing/2014/main" id="{CD5CAA61-2DD5-4B18-854A-86CC86EE88E8}"/>
                </a:ext>
              </a:extLst>
            </p:cNvPr>
            <p:cNvSpPr/>
            <p:nvPr/>
          </p:nvSpPr>
          <p:spPr>
            <a:xfrm>
              <a:off x="4383385" y="4800094"/>
              <a:ext cx="268818" cy="268818"/>
            </a:xfrm>
            <a:prstGeom prst="ellipse">
              <a:avLst/>
            </a:prstGeom>
            <a:solidFill>
              <a:srgbClr val="5C9A1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chorCtr="1"/>
            <a:lstStyle/>
            <a:p>
              <a:pPr algn="ctr"/>
              <a:r>
                <a:rPr lang="en-US" sz="800" b="1" dirty="0">
                  <a:solidFill>
                    <a:schemeClr val="tx1"/>
                  </a:solidFill>
                  <a:latin typeface="EYInterstate Light" panose="02000506000000020004" pitchFamily="2" charset="0"/>
                </a:rPr>
                <a:t>4</a:t>
              </a:r>
            </a:p>
          </p:txBody>
        </p:sp>
        <p:sp>
          <p:nvSpPr>
            <p:cNvPr id="109" name="Oval 108">
              <a:extLst>
                <a:ext uri="{FF2B5EF4-FFF2-40B4-BE49-F238E27FC236}">
                  <a16:creationId xmlns:a16="http://schemas.microsoft.com/office/drawing/2014/main" id="{BD14938D-9338-44CE-9605-FCC23D07D16A}"/>
                </a:ext>
              </a:extLst>
            </p:cNvPr>
            <p:cNvSpPr/>
            <p:nvPr/>
          </p:nvSpPr>
          <p:spPr>
            <a:xfrm>
              <a:off x="4381200" y="5145990"/>
              <a:ext cx="268818" cy="268818"/>
            </a:xfrm>
            <a:prstGeom prst="ellipse">
              <a:avLst/>
            </a:prstGeom>
            <a:solidFill>
              <a:srgbClr val="5C9A1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chorCtr="1"/>
            <a:lstStyle/>
            <a:p>
              <a:pPr algn="ctr"/>
              <a:r>
                <a:rPr lang="en-US" sz="800" b="1" dirty="0">
                  <a:solidFill>
                    <a:schemeClr val="tx1"/>
                  </a:solidFill>
                  <a:latin typeface="EYInterstate Light" panose="02000506000000020004" pitchFamily="2" charset="0"/>
                </a:rPr>
                <a:t>5</a:t>
              </a:r>
            </a:p>
          </p:txBody>
        </p:sp>
        <p:sp>
          <p:nvSpPr>
            <p:cNvPr id="110" name="TextBox 109">
              <a:extLst>
                <a:ext uri="{FF2B5EF4-FFF2-40B4-BE49-F238E27FC236}">
                  <a16:creationId xmlns:a16="http://schemas.microsoft.com/office/drawing/2014/main" id="{1D01014E-6018-4BE7-9BBD-02381390EB55}"/>
                </a:ext>
              </a:extLst>
            </p:cNvPr>
            <p:cNvSpPr txBox="1"/>
            <p:nvPr/>
          </p:nvSpPr>
          <p:spPr>
            <a:xfrm>
              <a:off x="2570385" y="3002189"/>
              <a:ext cx="1273907" cy="184441"/>
            </a:xfrm>
            <a:prstGeom prst="rect">
              <a:avLst/>
            </a:prstGeom>
            <a:noFill/>
          </p:spPr>
          <p:txBody>
            <a:bodyPr wrap="square" lIns="0" tIns="26611" rIns="0" bIns="0" rtlCol="0">
              <a:spAutoFit/>
            </a:bodyPr>
            <a:lstStyle/>
            <a:p>
              <a:pPr algn="ctr">
                <a:lnSpc>
                  <a:spcPct val="85000"/>
                </a:lnSpc>
                <a:spcAft>
                  <a:spcPts val="437"/>
                </a:spcAft>
                <a:buClr>
                  <a:schemeClr val="accent2"/>
                </a:buClr>
                <a:buSzPct val="70000"/>
              </a:pPr>
              <a:r>
                <a:rPr lang="en-US" sz="874" b="1" dirty="0">
                  <a:solidFill>
                    <a:schemeClr val="bg1">
                      <a:lumMod val="75000"/>
                    </a:schemeClr>
                  </a:solidFill>
                  <a:latin typeface="EYInterstate Light" panose="02000506000000020004" pitchFamily="2" charset="0"/>
                </a:rPr>
                <a:t>Strategy inputs</a:t>
              </a:r>
            </a:p>
          </p:txBody>
        </p:sp>
        <p:sp>
          <p:nvSpPr>
            <p:cNvPr id="111" name="Rectangle 110">
              <a:extLst>
                <a:ext uri="{FF2B5EF4-FFF2-40B4-BE49-F238E27FC236}">
                  <a16:creationId xmlns:a16="http://schemas.microsoft.com/office/drawing/2014/main" id="{20C52CDB-5409-4D74-864F-982156A6CA58}"/>
                </a:ext>
              </a:extLst>
            </p:cNvPr>
            <p:cNvSpPr/>
            <p:nvPr/>
          </p:nvSpPr>
          <p:spPr>
            <a:xfrm>
              <a:off x="6380275" y="1993197"/>
              <a:ext cx="1212109" cy="430842"/>
            </a:xfrm>
            <a:prstGeom prst="rect">
              <a:avLst/>
            </a:prstGeom>
            <a:solidFill>
              <a:srgbClr val="999999"/>
            </a:solidFill>
            <a:ln>
              <a:noFill/>
            </a:ln>
          </p:spPr>
          <p:style>
            <a:lnRef idx="2">
              <a:schemeClr val="accent2"/>
            </a:lnRef>
            <a:fillRef idx="1">
              <a:schemeClr val="lt1"/>
            </a:fillRef>
            <a:effectRef idx="0">
              <a:schemeClr val="accent2"/>
            </a:effectRef>
            <a:fontRef idx="minor">
              <a:schemeClr val="dk1"/>
            </a:fontRef>
          </p:style>
          <p:txBody>
            <a:bodyPr lIns="66529" tIns="33264" rIns="66529" bIns="33264" rtlCol="0" anchor="ctr"/>
            <a:lstStyle/>
            <a:p>
              <a:pPr algn="ctr"/>
              <a:r>
                <a:rPr lang="en-US" sz="800" b="1" kern="0" dirty="0">
                  <a:solidFill>
                    <a:schemeClr val="tx1"/>
                  </a:solidFill>
                  <a:latin typeface="EYInterstate Light" panose="02000506000000020004" pitchFamily="2" charset="0"/>
                  <a:cs typeface="Calibri" panose="020F0502020204030204" pitchFamily="34" charset="0"/>
                </a:rPr>
                <a:t>In-flight projects</a:t>
              </a:r>
            </a:p>
          </p:txBody>
        </p:sp>
        <p:sp>
          <p:nvSpPr>
            <p:cNvPr id="112" name="Isosceles Triangle 111">
              <a:extLst>
                <a:ext uri="{FF2B5EF4-FFF2-40B4-BE49-F238E27FC236}">
                  <a16:creationId xmlns:a16="http://schemas.microsoft.com/office/drawing/2014/main" id="{6CD1763F-564A-4994-8A13-B1A0AFAF4D9C}"/>
                </a:ext>
              </a:extLst>
            </p:cNvPr>
            <p:cNvSpPr/>
            <p:nvPr/>
          </p:nvSpPr>
          <p:spPr>
            <a:xfrm rot="10800000">
              <a:off x="6395741" y="2506684"/>
              <a:ext cx="1171387" cy="215420"/>
            </a:xfrm>
            <a:prstGeom prst="triangle">
              <a:avLst/>
            </a:prstGeom>
            <a:solidFill>
              <a:schemeClr val="bg2">
                <a:lumMod val="60000"/>
                <a:lumOff val="4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66529" tIns="33264" rIns="66529" bIns="33264" rtlCol="0" anchor="t" anchorCtr="0"/>
            <a:lstStyle/>
            <a:p>
              <a:pPr algn="ctr"/>
              <a:endParaRPr lang="en-US" sz="874" dirty="0">
                <a:solidFill>
                  <a:srgbClr val="000000"/>
                </a:solidFill>
                <a:latin typeface="EYInterstate Light" panose="02000506000000020004" pitchFamily="2" charset="0"/>
                <a:cs typeface="Calibri" panose="020F0502020204030204" pitchFamily="34" charset="0"/>
              </a:endParaRPr>
            </a:p>
          </p:txBody>
        </p:sp>
      </p:grpSp>
    </p:spTree>
    <p:extLst>
      <p:ext uri="{BB962C8B-B14F-4D97-AF65-F5344CB8AC3E}">
        <p14:creationId xmlns:p14="http://schemas.microsoft.com/office/powerpoint/2010/main" val="3201244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ECD4A7-8072-4A94-BB6A-D517E804F4D1}"/>
              </a:ext>
            </a:extLst>
          </p:cNvPr>
          <p:cNvSpPr>
            <a:spLocks noGrp="1"/>
          </p:cNvSpPr>
          <p:nvPr>
            <p:ph type="body" sz="quarter" idx="10"/>
          </p:nvPr>
        </p:nvSpPr>
        <p:spPr/>
        <p:txBody>
          <a:bodyPr/>
          <a:lstStyle/>
          <a:p>
            <a:r>
              <a:rPr lang="en-US" dirty="0"/>
              <a:t>Appendix B – Sample Deliverables</a:t>
            </a:r>
          </a:p>
        </p:txBody>
      </p:sp>
      <p:sp>
        <p:nvSpPr>
          <p:cNvPr id="4" name="Slide Number Placeholder 3">
            <a:extLst>
              <a:ext uri="{FF2B5EF4-FFF2-40B4-BE49-F238E27FC236}">
                <a16:creationId xmlns:a16="http://schemas.microsoft.com/office/drawing/2014/main" id="{7426194C-D083-4BCB-AD73-F1744E4787E2}"/>
              </a:ext>
            </a:extLst>
          </p:cNvPr>
          <p:cNvSpPr>
            <a:spLocks noGrp="1"/>
          </p:cNvSpPr>
          <p:nvPr>
            <p:ph type="sldNum" sz="quarter" idx="4"/>
          </p:nvPr>
        </p:nvSpPr>
        <p:spPr/>
        <p:txBody>
          <a:bodyPr/>
          <a:lstStyle/>
          <a:p>
            <a:fld id="{F1BC30E3-FFE5-4B91-AA19-87A149EBB9EE}" type="slidenum">
              <a:rPr lang="en-US" smtClean="0"/>
              <a:pPr/>
              <a:t>35</a:t>
            </a:fld>
            <a:endParaRPr lang="en-US"/>
          </a:p>
        </p:txBody>
      </p:sp>
    </p:spTree>
    <p:extLst>
      <p:ext uri="{BB962C8B-B14F-4D97-AF65-F5344CB8AC3E}">
        <p14:creationId xmlns:p14="http://schemas.microsoft.com/office/powerpoint/2010/main" val="1881602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CF5D8-D416-48E3-B099-9B7CE30AC38B}"/>
              </a:ext>
            </a:extLst>
          </p:cNvPr>
          <p:cNvSpPr>
            <a:spLocks noGrp="1"/>
          </p:cNvSpPr>
          <p:nvPr>
            <p:ph type="body" sz="quarter" idx="10"/>
          </p:nvPr>
        </p:nvSpPr>
        <p:spPr>
          <a:xfrm>
            <a:off x="371475" y="1257299"/>
            <a:ext cx="2544445" cy="4714875"/>
          </a:xfrm>
        </p:spPr>
        <p:txBody>
          <a:bodyPr/>
          <a:lstStyle/>
          <a:p>
            <a:pPr marL="0" indent="0">
              <a:buNone/>
            </a:pPr>
            <a:r>
              <a:rPr lang="en-US" dirty="0"/>
              <a:t>The Impact Criteria determines the severity of each impact category for the organization. Each process owner should use these criteria to quantify or qualify impacts of an inability to perform their critical processes which will collectively result in the determination of a criticality classification and a related Recovery Time Objectives (RTO) for each process. </a:t>
            </a:r>
          </a:p>
        </p:txBody>
      </p:sp>
      <p:sp>
        <p:nvSpPr>
          <p:cNvPr id="2" name="Title 1"/>
          <p:cNvSpPr>
            <a:spLocks noGrp="1"/>
          </p:cNvSpPr>
          <p:nvPr>
            <p:ph type="title"/>
          </p:nvPr>
        </p:nvSpPr>
        <p:spPr/>
        <p:txBody>
          <a:bodyPr/>
          <a:lstStyle/>
          <a:p>
            <a:r>
              <a:rPr lang="en-GB" dirty="0">
                <a:latin typeface="+mj-lt"/>
              </a:rPr>
              <a:t>BIA Deliverable – Impact Criteria </a:t>
            </a:r>
          </a:p>
        </p:txBody>
      </p:sp>
      <p:sp>
        <p:nvSpPr>
          <p:cNvPr id="10" name="Slide Number Placeholder 2">
            <a:extLst>
              <a:ext uri="{FF2B5EF4-FFF2-40B4-BE49-F238E27FC236}">
                <a16:creationId xmlns:a16="http://schemas.microsoft.com/office/drawing/2014/main" id="{5FF67E75-23AB-4C8E-8FB7-7B84B81DE574}"/>
              </a:ext>
            </a:extLst>
          </p:cNvPr>
          <p:cNvSpPr>
            <a:spLocks noGrp="1"/>
          </p:cNvSpPr>
          <p:nvPr>
            <p:ph type="sldNum" sz="quarter" idx="4"/>
          </p:nvPr>
        </p:nvSpPr>
        <p:spPr/>
        <p:txBody>
          <a:bodyPr/>
          <a:lstStyle/>
          <a:p>
            <a:fld id="{F1BC30E3-FFE5-4B91-AA19-87A149EBB9EE}" type="slidenum">
              <a:rPr lang="en-US" smtClean="0">
                <a:latin typeface="+mn-lt"/>
              </a:rPr>
              <a:pPr/>
              <a:t>36</a:t>
            </a:fld>
            <a:endParaRPr lang="en-US" dirty="0">
              <a:latin typeface="+mn-lt"/>
            </a:endParaRPr>
          </a:p>
        </p:txBody>
      </p:sp>
      <p:sp>
        <p:nvSpPr>
          <p:cNvPr id="7" name="Date Placeholder 6">
            <a:extLst>
              <a:ext uri="{FF2B5EF4-FFF2-40B4-BE49-F238E27FC236}">
                <a16:creationId xmlns:a16="http://schemas.microsoft.com/office/drawing/2014/main" id="{00955EDC-7930-4E5D-A917-22046DD965AB}"/>
              </a:ext>
            </a:extLst>
          </p:cNvPr>
          <p:cNvSpPr>
            <a:spLocks noGrp="1"/>
          </p:cNvSpPr>
          <p:nvPr>
            <p:ph type="dt" sz="half" idx="4294967295"/>
          </p:nvPr>
        </p:nvSpPr>
        <p:spPr/>
        <p:txBody>
          <a:bodyPr/>
          <a:lstStyle/>
          <a:p>
            <a:fld id="{694E7610-1BE8-4624-9F31-ED844AF99280}" type="datetime3">
              <a:rPr lang="en-US" smtClean="0"/>
              <a:pPr/>
              <a:t>20 July 2023</a:t>
            </a:fld>
            <a:endParaRPr lang="en-IN" dirty="0"/>
          </a:p>
        </p:txBody>
      </p:sp>
      <p:sp>
        <p:nvSpPr>
          <p:cNvPr id="8" name="Footer Placeholder 7">
            <a:extLst>
              <a:ext uri="{FF2B5EF4-FFF2-40B4-BE49-F238E27FC236}">
                <a16:creationId xmlns:a16="http://schemas.microsoft.com/office/drawing/2014/main" id="{E2241E63-D3B2-4B8F-B2E5-D878E99AE720}"/>
              </a:ext>
            </a:extLst>
          </p:cNvPr>
          <p:cNvSpPr>
            <a:spLocks noGrp="1"/>
          </p:cNvSpPr>
          <p:nvPr>
            <p:ph type="ftr" sz="quarter" idx="4294967295"/>
          </p:nvPr>
        </p:nvSpPr>
        <p:spPr/>
        <p:txBody>
          <a:bodyPr/>
          <a:lstStyle/>
          <a:p>
            <a:r>
              <a:rPr lang="en-IN" dirty="0"/>
              <a:t>Presentation title</a:t>
            </a:r>
          </a:p>
        </p:txBody>
      </p:sp>
      <p:graphicFrame>
        <p:nvGraphicFramePr>
          <p:cNvPr id="5" name="Table 4">
            <a:extLst>
              <a:ext uri="{FF2B5EF4-FFF2-40B4-BE49-F238E27FC236}">
                <a16:creationId xmlns:a16="http://schemas.microsoft.com/office/drawing/2014/main" id="{71677FBF-5037-463F-87CB-2B05C201AF88}"/>
              </a:ext>
            </a:extLst>
          </p:cNvPr>
          <p:cNvGraphicFramePr>
            <a:graphicFrameLocks noGrp="1"/>
          </p:cNvGraphicFramePr>
          <p:nvPr>
            <p:extLst>
              <p:ext uri="{D42A27DB-BD31-4B8C-83A1-F6EECF244321}">
                <p14:modId xmlns:p14="http://schemas.microsoft.com/office/powerpoint/2010/main" val="4176101839"/>
              </p:ext>
            </p:extLst>
          </p:nvPr>
        </p:nvGraphicFramePr>
        <p:xfrm>
          <a:off x="3060834" y="921778"/>
          <a:ext cx="8980371" cy="5608014"/>
        </p:xfrm>
        <a:graphic>
          <a:graphicData uri="http://schemas.openxmlformats.org/drawingml/2006/table">
            <a:tbl>
              <a:tblPr/>
              <a:tblGrid>
                <a:gridCol w="1289223">
                  <a:extLst>
                    <a:ext uri="{9D8B030D-6E8A-4147-A177-3AD203B41FA5}">
                      <a16:colId xmlns:a16="http://schemas.microsoft.com/office/drawing/2014/main" val="2152305484"/>
                    </a:ext>
                  </a:extLst>
                </a:gridCol>
                <a:gridCol w="2563716">
                  <a:extLst>
                    <a:ext uri="{9D8B030D-6E8A-4147-A177-3AD203B41FA5}">
                      <a16:colId xmlns:a16="http://schemas.microsoft.com/office/drawing/2014/main" val="2361526481"/>
                    </a:ext>
                  </a:extLst>
                </a:gridCol>
                <a:gridCol w="2563716">
                  <a:extLst>
                    <a:ext uri="{9D8B030D-6E8A-4147-A177-3AD203B41FA5}">
                      <a16:colId xmlns:a16="http://schemas.microsoft.com/office/drawing/2014/main" val="2126167894"/>
                    </a:ext>
                  </a:extLst>
                </a:gridCol>
                <a:gridCol w="2563716">
                  <a:extLst>
                    <a:ext uri="{9D8B030D-6E8A-4147-A177-3AD203B41FA5}">
                      <a16:colId xmlns:a16="http://schemas.microsoft.com/office/drawing/2014/main" val="474565760"/>
                    </a:ext>
                  </a:extLst>
                </a:gridCol>
              </a:tblGrid>
              <a:tr h="118040">
                <a:tc>
                  <a:txBody>
                    <a:bodyPr/>
                    <a:lstStyle/>
                    <a:p>
                      <a:pPr algn="l" fontAlgn="ctr"/>
                      <a:r>
                        <a:rPr lang="en-US" sz="700" b="1" i="0" u="none" strike="noStrike" dirty="0">
                          <a:solidFill>
                            <a:srgbClr val="FFFFFF"/>
                          </a:solidFill>
                          <a:effectLst/>
                          <a:latin typeface="+mn-lt"/>
                        </a:rPr>
                        <a:t>LOB Risk Tolerance Scale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gridSpan="3">
                  <a:txBody>
                    <a:bodyPr/>
                    <a:lstStyle/>
                    <a:p>
                      <a:pPr algn="ctr" fontAlgn="ctr"/>
                      <a:r>
                        <a:rPr lang="en-US" sz="700" b="1" i="0" u="none" strike="noStrike" dirty="0">
                          <a:solidFill>
                            <a:srgbClr val="FFFFFF"/>
                          </a:solidFill>
                          <a:effectLst/>
                          <a:latin typeface="+mn-lt"/>
                        </a:rPr>
                        <a:t>Tolerance Levels: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30776321"/>
                  </a:ext>
                </a:extLst>
              </a:tr>
              <a:tr h="118040">
                <a:tc>
                  <a:txBody>
                    <a:bodyPr/>
                    <a:lstStyle/>
                    <a:p>
                      <a:pPr algn="l" fontAlgn="ctr"/>
                      <a:r>
                        <a:rPr lang="en-US" sz="700" b="1" i="0" u="none" strike="noStrike">
                          <a:solidFill>
                            <a:srgbClr val="FFFFFF"/>
                          </a:solidFill>
                          <a:effectLst/>
                          <a:latin typeface="+mn-lt"/>
                        </a:rPr>
                        <a:t>Impact Criteria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700" b="1" i="0" u="none" strike="noStrike">
                          <a:solidFill>
                            <a:schemeClr val="tx1"/>
                          </a:solidFill>
                          <a:effectLst/>
                          <a:latin typeface="+mn-lt"/>
                        </a:rPr>
                        <a:t>Low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700" b="1" i="0" u="none" strike="noStrike">
                          <a:solidFill>
                            <a:schemeClr val="tx1"/>
                          </a:solidFill>
                          <a:effectLst/>
                          <a:latin typeface="+mn-lt"/>
                        </a:rPr>
                        <a:t>Medium</a:t>
                      </a:r>
                      <a:endParaRPr lang="en-US" sz="700" b="1" i="0" u="none" strike="noStrike" dirty="0">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700" b="1" i="0" u="none" strike="noStrike">
                          <a:solidFill>
                            <a:schemeClr val="tx1"/>
                          </a:solidFill>
                          <a:effectLst/>
                          <a:latin typeface="+mn-lt"/>
                        </a:rPr>
                        <a:t>High</a:t>
                      </a:r>
                      <a:endParaRPr lang="en-US" sz="700" b="1" i="0" u="none" strike="noStrike" dirty="0">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792917872"/>
                  </a:ext>
                </a:extLst>
              </a:tr>
              <a:tr h="118040">
                <a:tc rowSpan="2">
                  <a:txBody>
                    <a:bodyPr/>
                    <a:lstStyle/>
                    <a:p>
                      <a:pPr algn="l" fontAlgn="ctr"/>
                      <a:r>
                        <a:rPr lang="en-US" sz="700" b="1" i="0" u="none" strike="noStrike">
                          <a:solidFill>
                            <a:srgbClr val="000000"/>
                          </a:solidFill>
                          <a:effectLst/>
                          <a:latin typeface="+mn-lt"/>
                        </a:rPr>
                        <a:t>Financial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Minimal impact on actual revenue or actual cost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impact on actual revenue or actual cost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1450" indent="-171450" algn="l" fontAlgn="ctr">
                        <a:buFont typeface="Arial" panose="020B0604020202020204" pitchFamily="34" charset="0"/>
                        <a:buChar char="•"/>
                      </a:pPr>
                      <a:r>
                        <a:rPr lang="en-US" sz="700" b="0" i="0" u="none" strike="noStrike" dirty="0">
                          <a:solidFill>
                            <a:srgbClr val="000000"/>
                          </a:solidFill>
                          <a:effectLst/>
                          <a:latin typeface="+mn-lt"/>
                        </a:rPr>
                        <a:t>Adverse impact on actual revenue or actual cost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57345160"/>
                  </a:ext>
                </a:extLst>
              </a:tr>
              <a:tr h="11804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&lt;= $50M impact on Operating Profit or Cash Flow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$50M &lt;= $200M impact on Operating Profit or Cash Flow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1450" indent="-171450" algn="l" fontAlgn="ctr">
                        <a:buFont typeface="Arial" panose="020B0604020202020204" pitchFamily="34" charset="0"/>
                        <a:buChar char="•"/>
                      </a:pPr>
                      <a:r>
                        <a:rPr lang="en-US" sz="700" b="0" i="0" u="none" strike="noStrike" dirty="0">
                          <a:solidFill>
                            <a:srgbClr val="000000"/>
                          </a:solidFill>
                          <a:effectLst/>
                          <a:latin typeface="+mn-lt"/>
                        </a:rPr>
                        <a:t>&gt; $200M impact on Operating Profit or Cash Flow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2308365"/>
                  </a:ext>
                </a:extLst>
              </a:tr>
              <a:tr h="118040">
                <a:tc>
                  <a:txBody>
                    <a:bodyPr/>
                    <a:lstStyle/>
                    <a:p>
                      <a:pPr algn="l" fontAlgn="ctr"/>
                      <a:r>
                        <a:rPr lang="en-US" sz="700" b="1" i="0" u="none" strike="noStrike">
                          <a:solidFill>
                            <a:srgbClr val="000000"/>
                          </a:solidFill>
                          <a:effectLst/>
                          <a:latin typeface="+mn-lt"/>
                        </a:rPr>
                        <a:t>Process Financial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 $10M impact on Operating Profit or Cash Flow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$&gt;10M ≤ $50M impact on Operating Profit or Cash Flow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indent="-171450" algn="l" fontAlgn="ctr">
                        <a:buFont typeface="Arial" panose="020B0604020202020204" pitchFamily="34" charset="0"/>
                        <a:buChar char="•"/>
                      </a:pPr>
                      <a:r>
                        <a:rPr lang="en-US" sz="700" b="0" i="0" u="none" strike="noStrike" dirty="0">
                          <a:solidFill>
                            <a:srgbClr val="000000"/>
                          </a:solidFill>
                          <a:effectLst/>
                          <a:latin typeface="+mn-lt"/>
                        </a:rPr>
                        <a:t>&gt; $50M impact on Operating Profit or Cash Flow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379141"/>
                  </a:ext>
                </a:extLst>
              </a:tr>
              <a:tr h="236080">
                <a:tc rowSpan="3">
                  <a:txBody>
                    <a:bodyPr/>
                    <a:lstStyle/>
                    <a:p>
                      <a:pPr algn="l" fontAlgn="ctr"/>
                      <a:r>
                        <a:rPr lang="en-US" sz="700" b="1" i="0" u="none" strike="noStrike">
                          <a:solidFill>
                            <a:srgbClr val="000000"/>
                          </a:solidFill>
                          <a:effectLst/>
                          <a:latin typeface="+mn-lt"/>
                        </a:rPr>
                        <a:t>Public Safety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Little impact to public safety, e.g. public safety is minimally compromised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impact to public safety, e.g. public safety is moderately compromised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1450" indent="-171450" algn="l" fontAlgn="ctr">
                        <a:buFont typeface="Arial" panose="020B0604020202020204" pitchFamily="34" charset="0"/>
                        <a:buChar char="•"/>
                      </a:pPr>
                      <a:r>
                        <a:rPr lang="en-US" sz="700" b="0" i="0" u="none" strike="noStrike" dirty="0">
                          <a:solidFill>
                            <a:srgbClr val="000000"/>
                          </a:solidFill>
                          <a:effectLst/>
                          <a:latin typeface="+mn-lt"/>
                        </a:rPr>
                        <a:t>Significant impact to public safety, e.g. public safety is significantly compromised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59970613"/>
                  </a:ext>
                </a:extLst>
              </a:tr>
              <a:tr h="235429">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Minimal safety concern, limited or a single area or process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Safety concern to multiple areas or processes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1450" indent="-171450" algn="l" fontAlgn="ctr">
                        <a:buFont typeface="Arial" panose="020B0604020202020204" pitchFamily="34" charset="0"/>
                        <a:buChar char="•"/>
                      </a:pPr>
                      <a:r>
                        <a:rPr lang="en-US" sz="700" b="0" i="0" u="none" strike="noStrike" dirty="0">
                          <a:solidFill>
                            <a:srgbClr val="000000"/>
                          </a:solidFill>
                          <a:effectLst/>
                          <a:latin typeface="+mn-lt"/>
                        </a:rPr>
                        <a:t>Extensive safety concern, to most or all areas or processes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83357244"/>
                  </a:ext>
                </a:extLst>
              </a:tr>
              <a:tr h="11804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Minimal impact to ABC Corp. employee safety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impact to ABC Corp. employee safety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1450" indent="-171450" algn="l" fontAlgn="ctr">
                        <a:buFont typeface="Arial" panose="020B0604020202020204" pitchFamily="34" charset="0"/>
                        <a:buChar char="•"/>
                      </a:pPr>
                      <a:r>
                        <a:rPr lang="en-US" sz="700" b="0" i="0" u="none" strike="noStrike" dirty="0">
                          <a:solidFill>
                            <a:srgbClr val="000000"/>
                          </a:solidFill>
                          <a:effectLst/>
                          <a:latin typeface="+mn-lt"/>
                        </a:rPr>
                        <a:t>Significant impact to ABC Corp. employee safety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5370226"/>
                  </a:ext>
                </a:extLst>
              </a:tr>
              <a:tr h="236080">
                <a:tc rowSpan="7">
                  <a:txBody>
                    <a:bodyPr/>
                    <a:lstStyle/>
                    <a:p>
                      <a:pPr algn="l" fontAlgn="ctr"/>
                      <a:r>
                        <a:rPr lang="en-US" sz="700" b="1" i="0" u="none" strike="noStrike">
                          <a:solidFill>
                            <a:srgbClr val="000000"/>
                          </a:solidFill>
                          <a:effectLst/>
                          <a:latin typeface="+mn-lt"/>
                        </a:rPr>
                        <a:t>Customer Experience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Failures are isolated and limited to a small number of internal personnel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Failure limited to a small number of customers or one business relationship</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Catastrophic failure impacting broad spectrum of customer groups, and distribution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76702195"/>
                  </a:ext>
                </a:extLst>
              </a:tr>
              <a:tr h="11804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Minor impact to customer satisfaction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impact to customer satisfaction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Severe impact to customer satisfaction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43019311"/>
                  </a:ext>
                </a:extLst>
              </a:tr>
              <a:tr h="11804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Disruption of service limited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Disruption of service is becoming apparent to customers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Extensive disruption of service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14237468"/>
                  </a:ext>
                </a:extLst>
              </a:tr>
              <a:tr h="11804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Minimal increase in customer loss anticipated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increase in customer loss possible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Extensive increase in customer loss probable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35015511"/>
                  </a:ext>
                </a:extLst>
              </a:tr>
              <a:tr h="235437">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Ability to process new customers is compromised temporarily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Ability to process new customers is moderately delayed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New subscribers cannot be processed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84688784"/>
                  </a:ext>
                </a:extLst>
              </a:tr>
              <a:tr h="23608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Delays for customers and providers to speak live with customer service representatives are minimal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More wide spread delays to customers and providers to speak live with customer service representatives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Customers are unable to reach customer service representatives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616195870"/>
                  </a:ext>
                </a:extLst>
              </a:tr>
              <a:tr h="23608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Failures are isolated and limited minor impact to customer satisfaction with impact to &lt; 15,999 riders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impact to customer satisfaction with impact to 16,000 - 80,000 riders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Significant impact to customer satisfaction with impact &gt; 80,000 riders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094871"/>
                  </a:ext>
                </a:extLst>
              </a:tr>
              <a:tr h="235437">
                <a:tc rowSpan="8">
                  <a:txBody>
                    <a:bodyPr/>
                    <a:lstStyle/>
                    <a:p>
                      <a:pPr algn="l" fontAlgn="ctr"/>
                      <a:r>
                        <a:rPr lang="en-US" sz="700" b="1" i="0" u="none" strike="noStrike">
                          <a:solidFill>
                            <a:srgbClr val="000000"/>
                          </a:solidFill>
                          <a:effectLst/>
                          <a:latin typeface="+mn-lt"/>
                        </a:rPr>
                        <a:t>Regulatory / Compliance / Legal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Minimal impact resulting from not meeting regulatory requirements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impact resulting from not meeting regulatory requirements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a:solidFill>
                            <a:srgbClr val="000000"/>
                          </a:solidFill>
                          <a:effectLst/>
                          <a:latin typeface="+mn-lt"/>
                          <a:ea typeface="+mn-ea"/>
                          <a:cs typeface="+mn-cs"/>
                        </a:rPr>
                        <a:t>Severe impact resulting from not meeting regulatory requirements</a:t>
                      </a:r>
                      <a:endParaRPr lang="en-US" sz="700" b="0" i="0" u="none" strike="noStrike" kern="1200" dirty="0">
                        <a:solidFill>
                          <a:srgbClr val="00000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17753330"/>
                  </a:ext>
                </a:extLst>
              </a:tr>
              <a:tr h="23608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Minor breach of regulatory or contractual obligations. No litigation.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Breach of regulatory or contractual obligations is confined to isolated incident(s).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Possibility of criminal action involving a felony against senior enterprise management or the company.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40765031"/>
                  </a:ext>
                </a:extLst>
              </a:tr>
              <a:tr h="235437">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Little or no impact in ability to defend potential or existing lawsuits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Potential for increased regulatory scrutiny.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Severe breach of legal or contractual obligations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25169311"/>
                  </a:ext>
                </a:extLst>
              </a:tr>
              <a:tr h="23608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Ability to control damage with regulators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Potential litigation is limited.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Ability to defend potential or existing lawsuits severely impaired. Extensive penalties or fines possible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41799547"/>
                  </a:ext>
                </a:extLst>
              </a:tr>
              <a:tr h="235429">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Little or no repercussions to the company.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Ability to control damage with regulators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Ability to control damage with regulators severely limited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83111890"/>
                  </a:ext>
                </a:extLst>
              </a:tr>
              <a:tr h="353145">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The company is not subject to any fines or penalties for non-compliance to regulatory obligations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a:solidFill>
                            <a:srgbClr val="000000"/>
                          </a:solidFill>
                          <a:effectLst/>
                          <a:latin typeface="+mn-lt"/>
                          <a:ea typeface="+mn-ea"/>
                          <a:cs typeface="+mn-cs"/>
                        </a:rPr>
                        <a:t>Moderate Repercussions to the company anticipated - the company has potential for penalty &gt;50% chance, &lt;$100K</a:t>
                      </a:r>
                      <a:endParaRPr lang="en-US" sz="700" b="0" i="0" u="none" strike="noStrike" kern="1200" dirty="0">
                        <a:solidFill>
                          <a:srgbClr val="00000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Severe repercussions to the company anticipated - the company has likelihood of penalty &lt;50% chance, &gt;$100K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56692006"/>
                  </a:ext>
                </a:extLst>
              </a:tr>
              <a:tr h="353156">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endParaRPr lang="en-US" sz="700" b="0" i="0" u="none" strike="noStrike" kern="1200" dirty="0">
                        <a:solidFill>
                          <a:srgbClr val="00000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a:solidFill>
                            <a:srgbClr val="000000"/>
                          </a:solidFill>
                          <a:effectLst/>
                          <a:latin typeface="+mn-lt"/>
                          <a:ea typeface="+mn-ea"/>
                          <a:cs typeface="+mn-cs"/>
                        </a:rPr>
                        <a:t>The company may come under increased scrutiny for failure to demonstrate compliance to regulatory obligations</a:t>
                      </a:r>
                      <a:endParaRPr lang="en-US" sz="700" b="0" i="0" u="none" strike="noStrike" kern="1200" dirty="0">
                        <a:solidFill>
                          <a:srgbClr val="00000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Severe or widespread Privacy impacts to customers and employees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19487422"/>
                  </a:ext>
                </a:extLst>
              </a:tr>
              <a:tr h="11804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endParaRPr lang="en-US" sz="700" b="0" i="0" u="none" strike="noStrike" kern="1200" dirty="0">
                        <a:solidFill>
                          <a:srgbClr val="00000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endParaRPr lang="en-US" sz="700" b="0" i="0" u="none" strike="noStrike" kern="1200" dirty="0">
                        <a:solidFill>
                          <a:srgbClr val="00000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Loss of import / export privileges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473971"/>
                  </a:ext>
                </a:extLst>
              </a:tr>
              <a:tr h="157284">
                <a:tc rowSpan="4">
                  <a:txBody>
                    <a:bodyPr/>
                    <a:lstStyle/>
                    <a:p>
                      <a:pPr algn="l" fontAlgn="ctr"/>
                      <a:r>
                        <a:rPr lang="en-US" sz="700" b="1" i="0" u="none" strike="noStrike">
                          <a:solidFill>
                            <a:srgbClr val="000000"/>
                          </a:solidFill>
                          <a:effectLst/>
                          <a:latin typeface="+mn-lt"/>
                        </a:rPr>
                        <a:t>Brand Image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Low visibility with little or no impact to company image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visibility with limited impact to company image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Major visibility with severe impact to company image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56677135"/>
                  </a:ext>
                </a:extLst>
              </a:tr>
              <a:tr h="23608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No or minimal reputation impacts. No or minimal impact on brand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Impact is isolated to a small group of existing customers. Damage is reversible.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Negative impact is national or global and is widely publicized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15555716"/>
                  </a:ext>
                </a:extLst>
              </a:tr>
              <a:tr h="26214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No or minimal loss of confidence in one of three groups of stakeholders – customers, business partners, employees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loss of confidence in stakeholders –customers, business partners, employees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Complete loss of confidence in three groups of stakeholders – customers, business partners, employees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36834061"/>
                  </a:ext>
                </a:extLst>
              </a:tr>
              <a:tr h="11804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Minor impact to customers' confidence in brand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impact to customers' confidence in brand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Major impact to customers' confidence in brand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3119293"/>
                  </a:ext>
                </a:extLst>
              </a:tr>
              <a:tr h="236080">
                <a:tc rowSpan="2">
                  <a:txBody>
                    <a:bodyPr/>
                    <a:lstStyle/>
                    <a:p>
                      <a:pPr algn="l" fontAlgn="ctr"/>
                      <a:r>
                        <a:rPr lang="en-US" sz="700" b="1" i="0" u="none" strike="noStrike">
                          <a:solidFill>
                            <a:srgbClr val="000000"/>
                          </a:solidFill>
                          <a:effectLst/>
                          <a:latin typeface="+mn-lt"/>
                        </a:rPr>
                        <a:t>Workforce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Little or no impact to employee morale, turnover, compensation/benefits and safety of workforce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a:solidFill>
                            <a:srgbClr val="000000"/>
                          </a:solidFill>
                          <a:effectLst/>
                          <a:latin typeface="+mn-lt"/>
                          <a:ea typeface="+mn-ea"/>
                          <a:cs typeface="+mn-cs"/>
                        </a:rPr>
                        <a:t>Moderate impact to employee morale, turnover, compensation/benefits and safety of workforce</a:t>
                      </a:r>
                      <a:endParaRPr lang="en-US" sz="700" b="0" i="0" u="none" strike="noStrike" kern="1200" dirty="0">
                        <a:solidFill>
                          <a:srgbClr val="00000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a:solidFill>
                            <a:srgbClr val="000000"/>
                          </a:solidFill>
                          <a:effectLst/>
                          <a:latin typeface="+mn-lt"/>
                          <a:ea typeface="+mn-ea"/>
                          <a:cs typeface="+mn-cs"/>
                        </a:rPr>
                        <a:t>Severe impact to employee morale, turnover, compensation/benefits and safety of workforce</a:t>
                      </a:r>
                      <a:endParaRPr lang="en-US" sz="700" b="0" i="0" u="none" strike="noStrike" kern="1200" dirty="0">
                        <a:solidFill>
                          <a:srgbClr val="00000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39720859"/>
                  </a:ext>
                </a:extLst>
              </a:tr>
              <a:tr h="118040">
                <a:tc vMerge="1">
                  <a:txBody>
                    <a:bodyPr/>
                    <a:lstStyle/>
                    <a:p>
                      <a:endParaRPr lang="en-US"/>
                    </a:p>
                  </a:txBody>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Minimal impact to the employee unions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Moderate impact to the employee unions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73038" lvl="0" indent="-112713" algn="l" defTabSz="914400" rtl="0" eaLnBrk="1" fontAlgn="ctr" latinLnBrk="0" hangingPunct="1">
                        <a:buFont typeface="Arial" panose="020B0604020202020204" pitchFamily="34" charset="0"/>
                        <a:buChar char="•"/>
                      </a:pPr>
                      <a:r>
                        <a:rPr lang="en-US" sz="700" b="0" i="0" u="none" strike="noStrike" kern="1200" dirty="0">
                          <a:solidFill>
                            <a:srgbClr val="000000"/>
                          </a:solidFill>
                          <a:effectLst/>
                          <a:latin typeface="+mn-lt"/>
                          <a:ea typeface="+mn-ea"/>
                          <a:cs typeface="+mn-cs"/>
                        </a:rPr>
                        <a:t>Major impact to the employee unions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4416998"/>
                  </a:ext>
                </a:extLst>
              </a:tr>
            </a:tbl>
          </a:graphicData>
        </a:graphic>
      </p:graphicFrame>
      <p:sp>
        <p:nvSpPr>
          <p:cNvPr id="4" name="Rectangle 3">
            <a:extLst>
              <a:ext uri="{FF2B5EF4-FFF2-40B4-BE49-F238E27FC236}">
                <a16:creationId xmlns:a16="http://schemas.microsoft.com/office/drawing/2014/main" id="{CF189B43-8716-4C28-A727-EE50442A01B6}"/>
              </a:ext>
            </a:extLst>
          </p:cNvPr>
          <p:cNvSpPr/>
          <p:nvPr/>
        </p:nvSpPr>
        <p:spPr>
          <a:xfrm rot="20700000">
            <a:off x="4464809" y="2848813"/>
            <a:ext cx="6533328" cy="1573947"/>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9600" b="0" cap="none" spc="0" dirty="0">
                <a:ln w="0"/>
                <a:gradFill>
                  <a:gsLst>
                    <a:gs pos="21000">
                      <a:srgbClr val="53575C"/>
                    </a:gs>
                    <a:gs pos="88000">
                      <a:srgbClr val="C5C7CA"/>
                    </a:gs>
                  </a:gsLst>
                  <a:lin ang="5400000"/>
                </a:gradFill>
                <a:effectLst/>
              </a:rPr>
              <a:t>EXAMPLE</a:t>
            </a:r>
          </a:p>
        </p:txBody>
      </p:sp>
    </p:spTree>
    <p:extLst>
      <p:ext uri="{BB962C8B-B14F-4D97-AF65-F5344CB8AC3E}">
        <p14:creationId xmlns:p14="http://schemas.microsoft.com/office/powerpoint/2010/main" val="2525763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pPr eaLnBrk="1" hangingPunct="1"/>
            <a:r>
              <a:rPr kumimoji="1" lang="en-US" altLang="ja-JP">
                <a:latin typeface="+mj-lt"/>
                <a:ea typeface="ＭＳ Ｐゴシック" charset="-128"/>
              </a:rPr>
              <a:t>BIA </a:t>
            </a:r>
            <a:r>
              <a:rPr kumimoji="1" lang="en-US" altLang="ja-JP" dirty="0">
                <a:latin typeface="+mj-lt"/>
                <a:ea typeface="ＭＳ Ｐゴシック" charset="-128"/>
              </a:rPr>
              <a:t>Deliverable – Criticality Categories </a:t>
            </a:r>
            <a:endParaRPr kumimoji="1" lang="ja-JP" altLang="en-US" dirty="0">
              <a:latin typeface="+mj-lt"/>
              <a:ea typeface="ＭＳ Ｐゴシック" charset="-128"/>
            </a:endParaRPr>
          </a:p>
        </p:txBody>
      </p:sp>
      <p:sp>
        <p:nvSpPr>
          <p:cNvPr id="3" name="Rectangle 2"/>
          <p:cNvSpPr/>
          <p:nvPr/>
        </p:nvSpPr>
        <p:spPr>
          <a:xfrm>
            <a:off x="371475" y="1267459"/>
            <a:ext cx="3651885" cy="1384995"/>
          </a:xfrm>
          <a:prstGeom prst="rect">
            <a:avLst/>
          </a:prstGeom>
        </p:spPr>
        <p:txBody>
          <a:bodyPr wrap="square">
            <a:spAutoFit/>
          </a:bodyPr>
          <a:lstStyle/>
          <a:p>
            <a:pPr fontAlgn="base">
              <a:spcBef>
                <a:spcPct val="0"/>
              </a:spcBef>
              <a:spcAft>
                <a:spcPct val="0"/>
              </a:spcAft>
              <a:defRPr/>
            </a:pPr>
            <a:r>
              <a:rPr lang="en-US" sz="1200" b="1" dirty="0">
                <a:solidFill>
                  <a:schemeClr val="bg2"/>
                </a:solidFill>
              </a:rPr>
              <a:t>Criticality Categories (Tiers)</a:t>
            </a:r>
          </a:p>
          <a:p>
            <a:pPr fontAlgn="base">
              <a:spcBef>
                <a:spcPct val="0"/>
              </a:spcBef>
              <a:spcAft>
                <a:spcPct val="0"/>
              </a:spcAft>
              <a:defRPr/>
            </a:pPr>
            <a:endParaRPr lang="en-US" sz="1200" b="1" dirty="0">
              <a:solidFill>
                <a:schemeClr val="bg2"/>
              </a:solidFill>
            </a:endParaRPr>
          </a:p>
          <a:p>
            <a:pPr fontAlgn="base">
              <a:spcBef>
                <a:spcPct val="0"/>
              </a:spcBef>
              <a:spcAft>
                <a:spcPct val="0"/>
              </a:spcAft>
              <a:defRPr/>
            </a:pPr>
            <a:r>
              <a:rPr lang="en-US" sz="1200" dirty="0">
                <a:solidFill>
                  <a:schemeClr val="bg2"/>
                </a:solidFill>
              </a:rPr>
              <a:t>The classification of processes and applications based on RTOs and RPOs into tiers are based on the categories defined in the table below. EY will review the existing application tiering with management as part of the BIA planning process.</a:t>
            </a:r>
          </a:p>
        </p:txBody>
      </p:sp>
      <p:graphicFrame>
        <p:nvGraphicFramePr>
          <p:cNvPr id="2" name="Table 1"/>
          <p:cNvGraphicFramePr>
            <a:graphicFrameLocks noGrp="1"/>
          </p:cNvGraphicFramePr>
          <p:nvPr>
            <p:extLst>
              <p:ext uri="{D42A27DB-BD31-4B8C-83A1-F6EECF244321}">
                <p14:modId xmlns:p14="http://schemas.microsoft.com/office/powerpoint/2010/main" val="2276138707"/>
              </p:ext>
            </p:extLst>
          </p:nvPr>
        </p:nvGraphicFramePr>
        <p:xfrm>
          <a:off x="5363429" y="1257299"/>
          <a:ext cx="5042662" cy="1318452"/>
        </p:xfrm>
        <a:graphic>
          <a:graphicData uri="http://schemas.openxmlformats.org/drawingml/2006/table">
            <a:tbl>
              <a:tblPr firstRow="1" firstCol="1" bandRow="1" bandCol="1">
                <a:tableStyleId>{073A0DAA-6AF3-43AB-8588-CEC1D06C72B9}</a:tableStyleId>
              </a:tblPr>
              <a:tblGrid>
                <a:gridCol w="2401268">
                  <a:extLst>
                    <a:ext uri="{9D8B030D-6E8A-4147-A177-3AD203B41FA5}">
                      <a16:colId xmlns:a16="http://schemas.microsoft.com/office/drawing/2014/main" val="20000"/>
                    </a:ext>
                  </a:extLst>
                </a:gridCol>
                <a:gridCol w="1320697">
                  <a:extLst>
                    <a:ext uri="{9D8B030D-6E8A-4147-A177-3AD203B41FA5}">
                      <a16:colId xmlns:a16="http://schemas.microsoft.com/office/drawing/2014/main" val="20001"/>
                    </a:ext>
                  </a:extLst>
                </a:gridCol>
                <a:gridCol w="1320697">
                  <a:extLst>
                    <a:ext uri="{9D8B030D-6E8A-4147-A177-3AD203B41FA5}">
                      <a16:colId xmlns:a16="http://schemas.microsoft.com/office/drawing/2014/main" val="20002"/>
                    </a:ext>
                  </a:extLst>
                </a:gridCol>
              </a:tblGrid>
              <a:tr h="219742">
                <a:tc rowSpan="2">
                  <a:txBody>
                    <a:bodyPr/>
                    <a:lstStyle/>
                    <a:p>
                      <a:pPr marL="0" marR="0" indent="0" algn="ctr" defTabSz="457200" rtl="0" eaLnBrk="0" fontAlgn="base" latinLnBrk="0" hangingPunct="0">
                        <a:spcBef>
                          <a:spcPts val="0"/>
                        </a:spcBef>
                        <a:spcAft>
                          <a:spcPct val="0"/>
                        </a:spcAft>
                        <a:buClr>
                          <a:srgbClr val="5B361F"/>
                        </a:buClr>
                        <a:buFont typeface="Wingdings" panose="05000000000000000000" pitchFamily="2" charset="2"/>
                        <a:buNone/>
                      </a:pPr>
                      <a:r>
                        <a:rPr lang="en-US" sz="900" kern="1200" dirty="0">
                          <a:solidFill>
                            <a:schemeClr val="bg2"/>
                          </a:solidFill>
                        </a:rPr>
                        <a:t>Criticality Category</a:t>
                      </a:r>
                      <a:endParaRPr lang="en-US" sz="900" b="1" kern="12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F0A6"/>
                    </a:solidFill>
                  </a:tcPr>
                </a:tc>
                <a:tc gridSpan="2">
                  <a:txBody>
                    <a:bodyPr/>
                    <a:lstStyle/>
                    <a:p>
                      <a:pPr marL="0" marR="0" indent="0" algn="ctr" defTabSz="457200" rtl="0" eaLnBrk="0" fontAlgn="base" latinLnBrk="0" hangingPunct="0">
                        <a:spcBef>
                          <a:spcPts val="0"/>
                        </a:spcBef>
                        <a:spcAft>
                          <a:spcPct val="0"/>
                        </a:spcAft>
                        <a:buClr>
                          <a:srgbClr val="5B361F"/>
                        </a:buClr>
                        <a:buFont typeface="Wingdings" panose="05000000000000000000" pitchFamily="2" charset="2"/>
                        <a:buNone/>
                      </a:pPr>
                      <a:r>
                        <a:rPr lang="en-US" sz="900" kern="1200" dirty="0">
                          <a:solidFill>
                            <a:schemeClr val="bg2"/>
                          </a:solidFill>
                        </a:rPr>
                        <a:t>Recovery</a:t>
                      </a:r>
                      <a:r>
                        <a:rPr lang="en-US" sz="900" kern="1200" baseline="0" dirty="0">
                          <a:solidFill>
                            <a:schemeClr val="bg2"/>
                          </a:solidFill>
                        </a:rPr>
                        <a:t> Time Objective (RTO)</a:t>
                      </a:r>
                      <a:endParaRPr lang="en-US" sz="900" b="1" kern="12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F0A6"/>
                    </a:solidFill>
                  </a:tcPr>
                </a:tc>
                <a:tc hMerge="1">
                  <a:txBody>
                    <a:bodyPr/>
                    <a:lstStyle/>
                    <a:p>
                      <a:endParaRPr lang="en-US"/>
                    </a:p>
                  </a:txBody>
                  <a:tcPr/>
                </a:tc>
                <a:extLst>
                  <a:ext uri="{0D108BD9-81ED-4DB2-BD59-A6C34878D82A}">
                    <a16:rowId xmlns:a16="http://schemas.microsoft.com/office/drawing/2014/main" val="10000"/>
                  </a:ext>
                </a:extLst>
              </a:tr>
              <a:tr h="219742">
                <a:tc vMerge="1">
                  <a:txBody>
                    <a:bodyPr/>
                    <a:lstStyle/>
                    <a:p>
                      <a:endParaRPr lang="en-US"/>
                    </a:p>
                  </a:txBody>
                  <a:tcPr/>
                </a:tc>
                <a:tc>
                  <a:txBody>
                    <a:bodyPr/>
                    <a:lstStyle/>
                    <a:p>
                      <a:pPr marL="0" marR="0" indent="0" algn="ctr" defTabSz="457200" rtl="0" eaLnBrk="0" fontAlgn="base" latinLnBrk="0" hangingPunct="0">
                        <a:spcBef>
                          <a:spcPts val="0"/>
                        </a:spcBef>
                        <a:spcAft>
                          <a:spcPct val="0"/>
                        </a:spcAft>
                        <a:buClr>
                          <a:srgbClr val="5B361F"/>
                        </a:buClr>
                        <a:buFont typeface="Wingdings" panose="05000000000000000000" pitchFamily="2" charset="2"/>
                        <a:buNone/>
                      </a:pPr>
                      <a:r>
                        <a:rPr lang="en-US" sz="900" kern="1200" dirty="0">
                          <a:solidFill>
                            <a:schemeClr val="bg2"/>
                          </a:solidFill>
                        </a:rPr>
                        <a:t>Low </a:t>
                      </a:r>
                      <a:endParaRPr lang="en-US" sz="900" b="1" kern="12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457200" rtl="0" eaLnBrk="0" fontAlgn="base" latinLnBrk="0" hangingPunct="0">
                        <a:spcBef>
                          <a:spcPts val="0"/>
                        </a:spcBef>
                        <a:spcAft>
                          <a:spcPct val="0"/>
                        </a:spcAft>
                        <a:buClr>
                          <a:srgbClr val="5B361F"/>
                        </a:buClr>
                        <a:buFont typeface="Wingdings" panose="05000000000000000000" pitchFamily="2" charset="2"/>
                        <a:buNone/>
                      </a:pPr>
                      <a:r>
                        <a:rPr lang="en-US" sz="900" kern="1200" dirty="0">
                          <a:solidFill>
                            <a:schemeClr val="bg2"/>
                          </a:solidFill>
                        </a:rPr>
                        <a:t>High</a:t>
                      </a:r>
                      <a:endParaRPr lang="en-US" sz="900" b="1" kern="12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19742">
                <a:tc>
                  <a:txBody>
                    <a:bodyPr/>
                    <a:lstStyle/>
                    <a:p>
                      <a:pPr marL="0" marR="0" indent="0" algn="l"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Tier 1: Mission-Critical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0</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12 hours</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219742">
                <a:tc>
                  <a:txBody>
                    <a:bodyPr/>
                    <a:lstStyle/>
                    <a:p>
                      <a:pPr marL="0" marR="0" indent="0" algn="l"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Tier 2: Business-Critical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&gt; 12 hours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 48 hours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219742">
                <a:tc>
                  <a:txBody>
                    <a:bodyPr/>
                    <a:lstStyle/>
                    <a:p>
                      <a:pPr marL="0" marR="0" indent="0" algn="l"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Tier 3: Important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&gt; 2 days</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 5 days</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219742">
                <a:tc>
                  <a:txBody>
                    <a:bodyPr/>
                    <a:lstStyle/>
                    <a:p>
                      <a:pPr marL="0" marR="0" indent="0" algn="l"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Tier 4: Supportive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&gt; 5 days</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86937769"/>
              </p:ext>
            </p:extLst>
          </p:nvPr>
        </p:nvGraphicFramePr>
        <p:xfrm>
          <a:off x="5351554" y="2931735"/>
          <a:ext cx="5042662" cy="1318452"/>
        </p:xfrm>
        <a:graphic>
          <a:graphicData uri="http://schemas.openxmlformats.org/drawingml/2006/table">
            <a:tbl>
              <a:tblPr firstRow="1" firstCol="1" bandRow="1" bandCol="1">
                <a:tableStyleId>{073A0DAA-6AF3-43AB-8588-CEC1D06C72B9}</a:tableStyleId>
              </a:tblPr>
              <a:tblGrid>
                <a:gridCol w="2401268">
                  <a:extLst>
                    <a:ext uri="{9D8B030D-6E8A-4147-A177-3AD203B41FA5}">
                      <a16:colId xmlns:a16="http://schemas.microsoft.com/office/drawing/2014/main" val="20000"/>
                    </a:ext>
                  </a:extLst>
                </a:gridCol>
                <a:gridCol w="1320697">
                  <a:extLst>
                    <a:ext uri="{9D8B030D-6E8A-4147-A177-3AD203B41FA5}">
                      <a16:colId xmlns:a16="http://schemas.microsoft.com/office/drawing/2014/main" val="20001"/>
                    </a:ext>
                  </a:extLst>
                </a:gridCol>
                <a:gridCol w="1320697">
                  <a:extLst>
                    <a:ext uri="{9D8B030D-6E8A-4147-A177-3AD203B41FA5}">
                      <a16:colId xmlns:a16="http://schemas.microsoft.com/office/drawing/2014/main" val="20002"/>
                    </a:ext>
                  </a:extLst>
                </a:gridCol>
              </a:tblGrid>
              <a:tr h="219742">
                <a:tc rowSpan="2">
                  <a:txBody>
                    <a:bodyPr/>
                    <a:lstStyle/>
                    <a:p>
                      <a:pPr marL="0" marR="0" indent="0" algn="ctr" defTabSz="457200" rtl="0" eaLnBrk="0" fontAlgn="base" latinLnBrk="0" hangingPunct="0">
                        <a:spcBef>
                          <a:spcPts val="0"/>
                        </a:spcBef>
                        <a:spcAft>
                          <a:spcPct val="0"/>
                        </a:spcAft>
                        <a:buClr>
                          <a:srgbClr val="5B361F"/>
                        </a:buClr>
                        <a:buFont typeface="Wingdings" panose="05000000000000000000" pitchFamily="2" charset="2"/>
                        <a:buNone/>
                      </a:pPr>
                      <a:r>
                        <a:rPr lang="en-US" sz="900" kern="1200" dirty="0">
                          <a:solidFill>
                            <a:schemeClr val="bg2"/>
                          </a:solidFill>
                        </a:rPr>
                        <a:t>Criticality Category</a:t>
                      </a:r>
                      <a:endParaRPr lang="en-US" sz="900" b="1" kern="12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F0A6"/>
                    </a:solidFill>
                  </a:tcPr>
                </a:tc>
                <a:tc gridSpan="2">
                  <a:txBody>
                    <a:bodyPr/>
                    <a:lstStyle/>
                    <a:p>
                      <a:pPr marL="0" marR="0" indent="0" algn="ctr" defTabSz="457200" rtl="0" eaLnBrk="0" fontAlgn="base" latinLnBrk="0" hangingPunct="0">
                        <a:lnSpc>
                          <a:spcPct val="100000"/>
                        </a:lnSpc>
                        <a:spcBef>
                          <a:spcPts val="0"/>
                        </a:spcBef>
                        <a:spcAft>
                          <a:spcPct val="0"/>
                        </a:spcAft>
                        <a:buClr>
                          <a:srgbClr val="5B361F"/>
                        </a:buClr>
                        <a:buSzTx/>
                        <a:buFont typeface="Wingdings" panose="05000000000000000000" pitchFamily="2" charset="2"/>
                        <a:buNone/>
                        <a:tabLst/>
                        <a:defRPr/>
                      </a:pPr>
                      <a:r>
                        <a:rPr lang="en-US" sz="900" kern="1200" dirty="0">
                          <a:solidFill>
                            <a:schemeClr val="bg2"/>
                          </a:solidFill>
                        </a:rPr>
                        <a:t>Recovery</a:t>
                      </a:r>
                      <a:r>
                        <a:rPr lang="en-US" sz="900" kern="1200" baseline="0" dirty="0">
                          <a:solidFill>
                            <a:schemeClr val="bg2"/>
                          </a:solidFill>
                        </a:rPr>
                        <a:t> Point Objective (</a:t>
                      </a:r>
                      <a:r>
                        <a:rPr lang="en-US" sz="900" kern="1200" dirty="0">
                          <a:solidFill>
                            <a:schemeClr val="bg2"/>
                          </a:solidFill>
                        </a:rPr>
                        <a:t>RPO)</a:t>
                      </a:r>
                      <a:endParaRPr lang="en-US" sz="900" b="1" kern="12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CBF0A6"/>
                    </a:solidFill>
                  </a:tcPr>
                </a:tc>
                <a:tc hMerge="1">
                  <a:txBody>
                    <a:bodyPr/>
                    <a:lstStyle/>
                    <a:p>
                      <a:endParaRPr lang="en-US"/>
                    </a:p>
                  </a:txBody>
                  <a:tcPr/>
                </a:tc>
                <a:extLst>
                  <a:ext uri="{0D108BD9-81ED-4DB2-BD59-A6C34878D82A}">
                    <a16:rowId xmlns:a16="http://schemas.microsoft.com/office/drawing/2014/main" val="10000"/>
                  </a:ext>
                </a:extLst>
              </a:tr>
              <a:tr h="219742">
                <a:tc vMerge="1">
                  <a:txBody>
                    <a:bodyPr/>
                    <a:lstStyle/>
                    <a:p>
                      <a:endParaRPr lang="en-US"/>
                    </a:p>
                  </a:txBody>
                  <a:tcPr/>
                </a:tc>
                <a:tc>
                  <a:txBody>
                    <a:bodyPr/>
                    <a:lstStyle/>
                    <a:p>
                      <a:pPr marL="0" marR="0" indent="0" algn="ctr" defTabSz="457200" rtl="0" eaLnBrk="0" fontAlgn="base" latinLnBrk="0" hangingPunct="0">
                        <a:spcBef>
                          <a:spcPts val="0"/>
                        </a:spcBef>
                        <a:spcAft>
                          <a:spcPct val="0"/>
                        </a:spcAft>
                        <a:buClr>
                          <a:srgbClr val="5B361F"/>
                        </a:buClr>
                        <a:buFont typeface="Wingdings" panose="05000000000000000000" pitchFamily="2" charset="2"/>
                        <a:buNone/>
                      </a:pPr>
                      <a:r>
                        <a:rPr lang="en-US" sz="900" kern="1200" dirty="0">
                          <a:solidFill>
                            <a:schemeClr val="bg2"/>
                          </a:solidFill>
                        </a:rPr>
                        <a:t>Low </a:t>
                      </a:r>
                      <a:endParaRPr lang="en-US" sz="900" b="1" kern="12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457200" rtl="0" eaLnBrk="0" fontAlgn="base" latinLnBrk="0" hangingPunct="0">
                        <a:spcBef>
                          <a:spcPts val="0"/>
                        </a:spcBef>
                        <a:spcAft>
                          <a:spcPct val="0"/>
                        </a:spcAft>
                        <a:buClr>
                          <a:srgbClr val="5B361F"/>
                        </a:buClr>
                        <a:buFont typeface="Wingdings" panose="05000000000000000000" pitchFamily="2" charset="2"/>
                        <a:buNone/>
                      </a:pPr>
                      <a:r>
                        <a:rPr lang="en-US" sz="900" kern="1200" dirty="0">
                          <a:solidFill>
                            <a:schemeClr val="bg2"/>
                          </a:solidFill>
                        </a:rPr>
                        <a:t>High</a:t>
                      </a:r>
                      <a:endParaRPr lang="en-US" sz="900" b="1" kern="12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19742">
                <a:tc>
                  <a:txBody>
                    <a:bodyPr/>
                    <a:lstStyle/>
                    <a:p>
                      <a:pPr marL="0" marR="0" indent="0" algn="l"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Tier 1: Mission-Critical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Near</a:t>
                      </a:r>
                      <a:r>
                        <a:rPr lang="en-US" sz="900" baseline="0" dirty="0">
                          <a:solidFill>
                            <a:schemeClr val="bg2"/>
                          </a:solidFill>
                        </a:rPr>
                        <a:t> zero</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2 hours</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219742">
                <a:tc>
                  <a:txBody>
                    <a:bodyPr/>
                    <a:lstStyle/>
                    <a:p>
                      <a:pPr marL="0" marR="0" indent="0" algn="l"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Tier 2: Business-Critical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&gt; 2 hours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 8 hours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219742">
                <a:tc>
                  <a:txBody>
                    <a:bodyPr/>
                    <a:lstStyle/>
                    <a:p>
                      <a:pPr marL="0" marR="0" indent="0" algn="l"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Tier 3: Important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&gt; 8 hours</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 24 hours</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219742">
                <a:tc>
                  <a:txBody>
                    <a:bodyPr/>
                    <a:lstStyle/>
                    <a:p>
                      <a:pPr marL="0" marR="0" indent="0" algn="l"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Tier 4: Supportive </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rtl="0" eaLnBrk="0" fontAlgn="base" hangingPunct="0">
                        <a:spcBef>
                          <a:spcPts val="0"/>
                        </a:spcBef>
                        <a:spcAft>
                          <a:spcPct val="0"/>
                        </a:spcAft>
                        <a:buClr>
                          <a:srgbClr val="5B361F"/>
                        </a:buClr>
                        <a:buFont typeface="Wingdings" panose="05000000000000000000" pitchFamily="2" charset="2"/>
                        <a:buNone/>
                      </a:pPr>
                      <a:r>
                        <a:rPr lang="en-US" sz="900" dirty="0">
                          <a:solidFill>
                            <a:schemeClr val="bg2"/>
                          </a:solidFill>
                        </a:rPr>
                        <a:t>&gt;</a:t>
                      </a:r>
                      <a:r>
                        <a:rPr lang="en-US" sz="900" baseline="0" dirty="0">
                          <a:solidFill>
                            <a:schemeClr val="bg2"/>
                          </a:solidFill>
                        </a:rPr>
                        <a:t> 24 hours</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457200" rtl="0" eaLnBrk="0" fontAlgn="base" latinLnBrk="0" hangingPunct="0">
                        <a:lnSpc>
                          <a:spcPct val="100000"/>
                        </a:lnSpc>
                        <a:spcBef>
                          <a:spcPts val="0"/>
                        </a:spcBef>
                        <a:spcAft>
                          <a:spcPct val="0"/>
                        </a:spcAft>
                        <a:buClr>
                          <a:srgbClr val="5B361F"/>
                        </a:buClr>
                        <a:buSzTx/>
                        <a:buFont typeface="Wingdings" panose="05000000000000000000" pitchFamily="2" charset="2"/>
                        <a:buNone/>
                        <a:tabLst/>
                        <a:defRPr/>
                      </a:pPr>
                      <a:r>
                        <a:rPr lang="en-US" sz="900" dirty="0">
                          <a:solidFill>
                            <a:schemeClr val="bg2"/>
                          </a:solidFill>
                        </a:rPr>
                        <a:t> ≤ 72 hours</a:t>
                      </a:r>
                      <a:endParaRPr lang="en-US" sz="900" dirty="0">
                        <a:solidFill>
                          <a:schemeClr val="bg2"/>
                        </a:solidFill>
                        <a:latin typeface="Calibri" panose="020F0502020204030204" pitchFamily="34" charset="0"/>
                        <a:ea typeface="ヒラギノ角ゴ Pro W3" pitchFamily="-110" charset="-128"/>
                        <a:cs typeface="Calibri" panose="020F050202020403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Rectangle 9">
            <a:extLst>
              <a:ext uri="{FF2B5EF4-FFF2-40B4-BE49-F238E27FC236}">
                <a16:creationId xmlns:a16="http://schemas.microsoft.com/office/drawing/2014/main" id="{E5B6F16D-4947-4FC3-A642-8AE6D9D4964A}"/>
              </a:ext>
            </a:extLst>
          </p:cNvPr>
          <p:cNvSpPr/>
          <p:nvPr/>
        </p:nvSpPr>
        <p:spPr>
          <a:xfrm rot="20700000">
            <a:off x="3953874" y="2123701"/>
            <a:ext cx="7314827" cy="1200329"/>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7200" b="0" cap="none" spc="0" dirty="0">
                <a:ln w="0"/>
                <a:gradFill>
                  <a:gsLst>
                    <a:gs pos="21000">
                      <a:srgbClr val="53575C"/>
                    </a:gs>
                    <a:gs pos="88000">
                      <a:srgbClr val="C5C7CA"/>
                    </a:gs>
                  </a:gsLst>
                  <a:lin ang="5400000"/>
                </a:gradFill>
                <a:effectLst/>
              </a:rPr>
              <a:t>EXAMPLE</a:t>
            </a:r>
          </a:p>
        </p:txBody>
      </p:sp>
      <p:sp>
        <p:nvSpPr>
          <p:cNvPr id="7" name="Slide Number Placeholder 2">
            <a:extLst>
              <a:ext uri="{FF2B5EF4-FFF2-40B4-BE49-F238E27FC236}">
                <a16:creationId xmlns:a16="http://schemas.microsoft.com/office/drawing/2014/main" id="{2E1195E0-C445-479D-B823-95BDAB3F1442}"/>
              </a:ext>
            </a:extLst>
          </p:cNvPr>
          <p:cNvSpPr>
            <a:spLocks noGrp="1"/>
          </p:cNvSpPr>
          <p:nvPr>
            <p:ph type="sldNum" sz="quarter" idx="4"/>
          </p:nvPr>
        </p:nvSpPr>
        <p:spPr>
          <a:xfrm>
            <a:off x="371476" y="6349794"/>
            <a:ext cx="350044" cy="180000"/>
          </a:xfrm>
        </p:spPr>
        <p:txBody>
          <a:bodyPr/>
          <a:lstStyle/>
          <a:p>
            <a:fld id="{F1BC30E3-FFE5-4B91-AA19-87A149EBB9EE}" type="slidenum">
              <a:rPr lang="en-US" smtClean="0">
                <a:latin typeface="+mn-lt"/>
              </a:rPr>
              <a:pPr/>
              <a:t>37</a:t>
            </a:fld>
            <a:endParaRPr lang="en-US" dirty="0">
              <a:latin typeface="+mn-lt"/>
            </a:endParaRPr>
          </a:p>
        </p:txBody>
      </p:sp>
    </p:spTree>
    <p:extLst>
      <p:ext uri="{BB962C8B-B14F-4D97-AF65-F5344CB8AC3E}">
        <p14:creationId xmlns:p14="http://schemas.microsoft.com/office/powerpoint/2010/main" val="3016799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07366EB-BD31-49A3-B801-B858C9B5B914}"/>
              </a:ext>
            </a:extLst>
          </p:cNvPr>
          <p:cNvSpPr>
            <a:spLocks noGrp="1"/>
          </p:cNvSpPr>
          <p:nvPr>
            <p:ph type="body" sz="quarter" idx="10"/>
          </p:nvPr>
        </p:nvSpPr>
        <p:spPr>
          <a:xfrm>
            <a:off x="371476" y="1257299"/>
            <a:ext cx="2333624" cy="4714875"/>
          </a:xfrm>
        </p:spPr>
        <p:txBody>
          <a:bodyPr/>
          <a:lstStyle/>
          <a:p>
            <a:pPr marL="0" indent="0">
              <a:buNone/>
            </a:pPr>
            <a:r>
              <a:rPr lang="en-US" dirty="0"/>
              <a:t>Through steps 2-4, we will assess the business process taxonomy iteratively. Taxonomy refers to different “levels” of a process. Level 0 is the highest level and it goes down to level 5, the task level. The image to the right is am example of a business process taxonomy of the two highest levels for a healthcare company.</a:t>
            </a:r>
          </a:p>
          <a:p>
            <a:pPr marL="0" indent="0">
              <a:buNone/>
            </a:pPr>
            <a:endParaRPr lang="en-US" dirty="0"/>
          </a:p>
          <a:p>
            <a:pPr marL="0" indent="0">
              <a:buNone/>
            </a:pPr>
            <a:r>
              <a:rPr lang="en-US" dirty="0"/>
              <a:t>For the validation, BIA-Lite and BIA, the workshops will identify and document the business processes at the appropriate level. </a:t>
            </a:r>
          </a:p>
          <a:p>
            <a:pPr marL="0" indent="0">
              <a:buNone/>
            </a:pPr>
            <a:endParaRPr lang="en-US" dirty="0"/>
          </a:p>
          <a:p>
            <a:pPr marL="0" indent="0">
              <a:buNone/>
            </a:pPr>
            <a:r>
              <a:rPr lang="en-US" dirty="0"/>
              <a:t>If the processes from the 2018/2019 BIA identified are not accurate, are too high or too granular, they must be revised during the validation.  </a:t>
            </a:r>
          </a:p>
        </p:txBody>
      </p:sp>
      <p:sp>
        <p:nvSpPr>
          <p:cNvPr id="2" name="Title 1">
            <a:extLst>
              <a:ext uri="{FF2B5EF4-FFF2-40B4-BE49-F238E27FC236}">
                <a16:creationId xmlns:a16="http://schemas.microsoft.com/office/drawing/2014/main" id="{76A19515-FDB3-4F80-9636-C846548AF991}"/>
              </a:ext>
            </a:extLst>
          </p:cNvPr>
          <p:cNvSpPr>
            <a:spLocks noGrp="1"/>
          </p:cNvSpPr>
          <p:nvPr>
            <p:ph type="title"/>
          </p:nvPr>
        </p:nvSpPr>
        <p:spPr/>
        <p:txBody>
          <a:bodyPr/>
          <a:lstStyle/>
          <a:p>
            <a:r>
              <a:rPr lang="en-GB" dirty="0"/>
              <a:t>BIA Deliverable – Business Processes</a:t>
            </a:r>
            <a:endParaRPr lang="en-US" dirty="0"/>
          </a:p>
        </p:txBody>
      </p:sp>
      <p:sp>
        <p:nvSpPr>
          <p:cNvPr id="15" name="Slide Number Placeholder 2">
            <a:extLst>
              <a:ext uri="{FF2B5EF4-FFF2-40B4-BE49-F238E27FC236}">
                <a16:creationId xmlns:a16="http://schemas.microsoft.com/office/drawing/2014/main" id="{18C96FA6-C18B-4173-9037-BA2075F241D8}"/>
              </a:ext>
            </a:extLst>
          </p:cNvPr>
          <p:cNvSpPr>
            <a:spLocks noGrp="1"/>
          </p:cNvSpPr>
          <p:nvPr>
            <p:ph type="sldNum" sz="quarter" idx="4"/>
          </p:nvPr>
        </p:nvSpPr>
        <p:spPr/>
        <p:txBody>
          <a:bodyPr/>
          <a:lstStyle/>
          <a:p>
            <a:fld id="{F1BC30E3-FFE5-4B91-AA19-87A149EBB9EE}" type="slidenum">
              <a:rPr lang="en-US" smtClean="0">
                <a:latin typeface="+mn-lt"/>
              </a:rPr>
              <a:pPr/>
              <a:t>38</a:t>
            </a:fld>
            <a:endParaRPr lang="en-US" dirty="0">
              <a:latin typeface="+mn-lt"/>
            </a:endParaRPr>
          </a:p>
        </p:txBody>
      </p:sp>
      <p:sp>
        <p:nvSpPr>
          <p:cNvPr id="3" name="Date Placeholder 2">
            <a:extLst>
              <a:ext uri="{FF2B5EF4-FFF2-40B4-BE49-F238E27FC236}">
                <a16:creationId xmlns:a16="http://schemas.microsoft.com/office/drawing/2014/main" id="{4FDB8FD8-FD3D-4CE8-ADF2-5948B0273E7C}"/>
              </a:ext>
            </a:extLst>
          </p:cNvPr>
          <p:cNvSpPr>
            <a:spLocks noGrp="1"/>
          </p:cNvSpPr>
          <p:nvPr>
            <p:ph type="dt" sz="half" idx="4294967295"/>
          </p:nvPr>
        </p:nvSpPr>
        <p:spPr/>
        <p:txBody>
          <a:bodyPr/>
          <a:lstStyle/>
          <a:p>
            <a:fld id="{E40DEA52-5ACD-455D-A5D0-FA719880D0C9}" type="datetime3">
              <a:rPr lang="en-US" smtClean="0"/>
              <a:t>20 July 2023</a:t>
            </a:fld>
            <a:endParaRPr lang="en-IN" dirty="0"/>
          </a:p>
        </p:txBody>
      </p:sp>
      <p:sp>
        <p:nvSpPr>
          <p:cNvPr id="4" name="Footer Placeholder 3">
            <a:extLst>
              <a:ext uri="{FF2B5EF4-FFF2-40B4-BE49-F238E27FC236}">
                <a16:creationId xmlns:a16="http://schemas.microsoft.com/office/drawing/2014/main" id="{09C76070-4D20-45CC-950D-F681FCF63C73}"/>
              </a:ext>
            </a:extLst>
          </p:cNvPr>
          <p:cNvSpPr>
            <a:spLocks noGrp="1"/>
          </p:cNvSpPr>
          <p:nvPr>
            <p:ph type="ftr" sz="quarter" idx="4294967295"/>
          </p:nvPr>
        </p:nvSpPr>
        <p:spPr/>
        <p:txBody>
          <a:bodyPr/>
          <a:lstStyle/>
          <a:p>
            <a:r>
              <a:rPr lang="en-IN" dirty="0"/>
              <a:t>Presentation title</a:t>
            </a:r>
          </a:p>
        </p:txBody>
      </p:sp>
      <p:pic>
        <p:nvPicPr>
          <p:cNvPr id="6" name="Picture 5">
            <a:extLst>
              <a:ext uri="{FF2B5EF4-FFF2-40B4-BE49-F238E27FC236}">
                <a16:creationId xmlns:a16="http://schemas.microsoft.com/office/drawing/2014/main" id="{614B6A01-25BF-4FDE-9C65-F9DDE0E2AB95}"/>
              </a:ext>
            </a:extLst>
          </p:cNvPr>
          <p:cNvPicPr>
            <a:picLocks noChangeAspect="1"/>
          </p:cNvPicPr>
          <p:nvPr/>
        </p:nvPicPr>
        <p:blipFill>
          <a:blip r:embed="rId2"/>
          <a:stretch>
            <a:fillRect/>
          </a:stretch>
        </p:blipFill>
        <p:spPr>
          <a:xfrm>
            <a:off x="2847677" y="1049098"/>
            <a:ext cx="9115572" cy="5504107"/>
          </a:xfrm>
          <a:prstGeom prst="rect">
            <a:avLst/>
          </a:prstGeom>
          <a:solidFill>
            <a:schemeClr val="tx1"/>
          </a:solidFill>
        </p:spPr>
      </p:pic>
      <p:sp>
        <p:nvSpPr>
          <p:cNvPr id="9" name="Rectangle 8">
            <a:extLst>
              <a:ext uri="{FF2B5EF4-FFF2-40B4-BE49-F238E27FC236}">
                <a16:creationId xmlns:a16="http://schemas.microsoft.com/office/drawing/2014/main" id="{3BE6C93F-D5BE-41D8-B8D8-4A7D5564682A}"/>
              </a:ext>
            </a:extLst>
          </p:cNvPr>
          <p:cNvSpPr/>
          <p:nvPr/>
        </p:nvSpPr>
        <p:spPr>
          <a:xfrm rot="20700000">
            <a:off x="4464809" y="2848813"/>
            <a:ext cx="6533328" cy="1573947"/>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9600" b="0" cap="none" spc="0" dirty="0">
                <a:ln w="0"/>
                <a:gradFill>
                  <a:gsLst>
                    <a:gs pos="21000">
                      <a:srgbClr val="53575C"/>
                    </a:gs>
                    <a:gs pos="88000">
                      <a:srgbClr val="C5C7CA"/>
                    </a:gs>
                  </a:gsLst>
                  <a:lin ang="5400000"/>
                </a:gradFill>
                <a:effectLst/>
              </a:rPr>
              <a:t>EXAMPLE</a:t>
            </a:r>
          </a:p>
        </p:txBody>
      </p:sp>
    </p:spTree>
    <p:extLst>
      <p:ext uri="{BB962C8B-B14F-4D97-AF65-F5344CB8AC3E}">
        <p14:creationId xmlns:p14="http://schemas.microsoft.com/office/powerpoint/2010/main" val="164204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9515-FDB3-4F80-9636-C846548AF991}"/>
              </a:ext>
            </a:extLst>
          </p:cNvPr>
          <p:cNvSpPr>
            <a:spLocks noGrp="1"/>
          </p:cNvSpPr>
          <p:nvPr>
            <p:ph type="title"/>
          </p:nvPr>
        </p:nvSpPr>
        <p:spPr/>
        <p:txBody>
          <a:bodyPr/>
          <a:lstStyle/>
          <a:p>
            <a:r>
              <a:rPr lang="en-GB" dirty="0"/>
              <a:t>BIA Deliverable – BIA tool and data collection method </a:t>
            </a:r>
            <a:endParaRPr lang="en-US" dirty="0"/>
          </a:p>
        </p:txBody>
      </p:sp>
      <p:sp>
        <p:nvSpPr>
          <p:cNvPr id="3" name="Date Placeholder 2">
            <a:extLst>
              <a:ext uri="{FF2B5EF4-FFF2-40B4-BE49-F238E27FC236}">
                <a16:creationId xmlns:a16="http://schemas.microsoft.com/office/drawing/2014/main" id="{4FDB8FD8-FD3D-4CE8-ADF2-5948B0273E7C}"/>
              </a:ext>
            </a:extLst>
          </p:cNvPr>
          <p:cNvSpPr>
            <a:spLocks noGrp="1"/>
          </p:cNvSpPr>
          <p:nvPr>
            <p:ph type="dt" sz="half" idx="4294967295"/>
          </p:nvPr>
        </p:nvSpPr>
        <p:spPr/>
        <p:txBody>
          <a:bodyPr/>
          <a:lstStyle/>
          <a:p>
            <a:fld id="{E40DEA52-5ACD-455D-A5D0-FA719880D0C9}" type="datetime3">
              <a:rPr lang="en-US" smtClean="0"/>
              <a:t>20 July 2023</a:t>
            </a:fld>
            <a:endParaRPr lang="en-IN" dirty="0"/>
          </a:p>
        </p:txBody>
      </p:sp>
      <p:sp>
        <p:nvSpPr>
          <p:cNvPr id="4" name="Footer Placeholder 3">
            <a:extLst>
              <a:ext uri="{FF2B5EF4-FFF2-40B4-BE49-F238E27FC236}">
                <a16:creationId xmlns:a16="http://schemas.microsoft.com/office/drawing/2014/main" id="{09C76070-4D20-45CC-950D-F681FCF63C73}"/>
              </a:ext>
            </a:extLst>
          </p:cNvPr>
          <p:cNvSpPr>
            <a:spLocks noGrp="1"/>
          </p:cNvSpPr>
          <p:nvPr>
            <p:ph type="ftr" sz="quarter" idx="4294967295"/>
          </p:nvPr>
        </p:nvSpPr>
        <p:spPr/>
        <p:txBody>
          <a:bodyPr/>
          <a:lstStyle/>
          <a:p>
            <a:r>
              <a:rPr lang="en-IN" dirty="0"/>
              <a:t>Presentation title</a:t>
            </a:r>
          </a:p>
        </p:txBody>
      </p:sp>
      <p:pic>
        <p:nvPicPr>
          <p:cNvPr id="8" name="Picture 2">
            <a:extLst>
              <a:ext uri="{FF2B5EF4-FFF2-40B4-BE49-F238E27FC236}">
                <a16:creationId xmlns:a16="http://schemas.microsoft.com/office/drawing/2014/main" id="{0A991795-C5BA-49CE-B303-4B0BFFD17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848963"/>
            <a:ext cx="8382323" cy="3629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a:extLst>
              <a:ext uri="{FF2B5EF4-FFF2-40B4-BE49-F238E27FC236}">
                <a16:creationId xmlns:a16="http://schemas.microsoft.com/office/drawing/2014/main" id="{EA3B6E70-32F2-47FA-A65B-AC479FF2E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05" y="2558713"/>
            <a:ext cx="8458200" cy="1381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3BDFDDEB-5424-4721-B465-C1B7A407E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1763" y="3507743"/>
            <a:ext cx="8349012" cy="20529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a:extLst>
              <a:ext uri="{FF2B5EF4-FFF2-40B4-BE49-F238E27FC236}">
                <a16:creationId xmlns:a16="http://schemas.microsoft.com/office/drawing/2014/main" id="{18F9F24A-0F36-4925-B2AE-3DB1758F4E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6" y="4590057"/>
            <a:ext cx="8296275" cy="1781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a:extLst>
              <a:ext uri="{FF2B5EF4-FFF2-40B4-BE49-F238E27FC236}">
                <a16:creationId xmlns:a16="http://schemas.microsoft.com/office/drawing/2014/main" id="{B58A454C-68D0-44E4-A3CC-EC7B4AEE1C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999" y="5370862"/>
            <a:ext cx="6848475" cy="1276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a:extLst>
              <a:ext uri="{FF2B5EF4-FFF2-40B4-BE49-F238E27FC236}">
                <a16:creationId xmlns:a16="http://schemas.microsoft.com/office/drawing/2014/main" id="{D8749540-6734-4B03-9FF6-9039308DA604}"/>
              </a:ext>
            </a:extLst>
          </p:cNvPr>
          <p:cNvSpPr/>
          <p:nvPr/>
        </p:nvSpPr>
        <p:spPr>
          <a:xfrm rot="20700000">
            <a:off x="3139448" y="2961827"/>
            <a:ext cx="6533328" cy="1573947"/>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9600" b="0" cap="none" spc="0" dirty="0">
                <a:ln w="0"/>
                <a:gradFill>
                  <a:gsLst>
                    <a:gs pos="21000">
                      <a:srgbClr val="53575C"/>
                    </a:gs>
                    <a:gs pos="88000">
                      <a:srgbClr val="C5C7CA"/>
                    </a:gs>
                  </a:gsLst>
                  <a:lin ang="5400000"/>
                </a:gradFill>
                <a:effectLst/>
              </a:rPr>
              <a:t>EXAMPLE</a:t>
            </a:r>
          </a:p>
        </p:txBody>
      </p:sp>
      <p:sp>
        <p:nvSpPr>
          <p:cNvPr id="17" name="Text Placeholder 4">
            <a:extLst>
              <a:ext uri="{FF2B5EF4-FFF2-40B4-BE49-F238E27FC236}">
                <a16:creationId xmlns:a16="http://schemas.microsoft.com/office/drawing/2014/main" id="{C7AE7EE6-5CE9-4A91-A957-E71C9758C0B7}"/>
              </a:ext>
            </a:extLst>
          </p:cNvPr>
          <p:cNvSpPr>
            <a:spLocks noGrp="1"/>
          </p:cNvSpPr>
          <p:nvPr>
            <p:ph type="body" sz="quarter" idx="10"/>
          </p:nvPr>
        </p:nvSpPr>
        <p:spPr>
          <a:xfrm>
            <a:off x="8828537" y="1091019"/>
            <a:ext cx="2890468" cy="1013290"/>
          </a:xfrm>
        </p:spPr>
        <p:txBody>
          <a:bodyPr/>
          <a:lstStyle/>
          <a:p>
            <a:pPr marL="0" indent="0">
              <a:buNone/>
            </a:pPr>
            <a:r>
              <a:rPr lang="en-US" dirty="0"/>
              <a:t>The BIA Data Collection Spreadsheet is used to facilitate the BIA workshop(s) and collect the impacts and dependencies for each of the business processes to define the recovery objectives. </a:t>
            </a:r>
          </a:p>
        </p:txBody>
      </p:sp>
    </p:spTree>
    <p:extLst>
      <p:ext uri="{BB962C8B-B14F-4D97-AF65-F5344CB8AC3E}">
        <p14:creationId xmlns:p14="http://schemas.microsoft.com/office/powerpoint/2010/main" val="1322084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
            <a:extLst>
              <a:ext uri="{FF2B5EF4-FFF2-40B4-BE49-F238E27FC236}">
                <a16:creationId xmlns:a16="http://schemas.microsoft.com/office/drawing/2014/main" id="{02E01E83-F741-4E0A-AE3F-CA5FE8F9384C}"/>
              </a:ext>
            </a:extLst>
          </p:cNvPr>
          <p:cNvSpPr txBox="1">
            <a:spLocks/>
          </p:cNvSpPr>
          <p:nvPr/>
        </p:nvSpPr>
        <p:spPr bwMode="auto">
          <a:xfrm>
            <a:off x="6476533" y="2934825"/>
            <a:ext cx="5350342" cy="1460777"/>
          </a:xfrm>
          <a:prstGeom prst="rect">
            <a:avLst/>
          </a:prstGeom>
          <a:noFill/>
          <a:ln w="9525">
            <a:noFill/>
            <a:miter lim="800000"/>
            <a:headEnd/>
            <a:tailEnd/>
          </a:ln>
        </p:spPr>
        <p:txBody>
          <a:bodyPr vert="horz" wrap="square" lIns="18288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fontAlgn="auto">
              <a:spcBef>
                <a:spcPts val="0"/>
              </a:spcBef>
              <a:spcAft>
                <a:spcPts val="0"/>
              </a:spcAft>
              <a:defRPr/>
            </a:pPr>
            <a:r>
              <a:rPr lang="en-US" sz="1100" b="1" i="1" dirty="0">
                <a:latin typeface="+mj-lt"/>
                <a:ea typeface="+mn-ea"/>
                <a:cs typeface="+mn-cs"/>
              </a:rPr>
              <a:t>We are globally recognized as resiliency thought leaders</a:t>
            </a:r>
          </a:p>
          <a:p>
            <a:pPr defTabSz="914377">
              <a:defRPr/>
            </a:pPr>
            <a:r>
              <a:rPr lang="en-US" sz="1100" i="1" dirty="0">
                <a:latin typeface="+mj-lt"/>
              </a:rPr>
              <a:t>Our highly qualified team brings together a blend of business continuity (BC) and disaster recovery (DR) experience and health sector knowledge. Our resiliency certified professionals are actively involved in industry publications and conferences, having led resiliency articles, white papers and speaking engagements. We provide our clients insightful and objective recommendations for DR architecture patterns and solutions as our capabilities are complemented by our alliances to help our clients maximize their current and future technology investments and drive better business outcomes. </a:t>
            </a:r>
          </a:p>
        </p:txBody>
      </p:sp>
      <p:grpSp>
        <p:nvGrpSpPr>
          <p:cNvPr id="60" name="Group 59">
            <a:extLst>
              <a:ext uri="{FF2B5EF4-FFF2-40B4-BE49-F238E27FC236}">
                <a16:creationId xmlns:a16="http://schemas.microsoft.com/office/drawing/2014/main" id="{1A5B6C66-0995-44C5-BFDF-E16F1AEC27C7}"/>
              </a:ext>
            </a:extLst>
          </p:cNvPr>
          <p:cNvGrpSpPr/>
          <p:nvPr/>
        </p:nvGrpSpPr>
        <p:grpSpPr>
          <a:xfrm>
            <a:off x="5971172" y="2934825"/>
            <a:ext cx="505361" cy="505361"/>
            <a:chOff x="5275982" y="4740571"/>
            <a:chExt cx="505361" cy="505361"/>
          </a:xfrm>
        </p:grpSpPr>
        <p:sp>
          <p:nvSpPr>
            <p:cNvPr id="65" name="Oval 64">
              <a:extLst>
                <a:ext uri="{FF2B5EF4-FFF2-40B4-BE49-F238E27FC236}">
                  <a16:creationId xmlns:a16="http://schemas.microsoft.com/office/drawing/2014/main" id="{8725B94A-EB9E-4086-9130-252BFCD012B2}"/>
                </a:ext>
              </a:extLst>
            </p:cNvPr>
            <p:cNvSpPr/>
            <p:nvPr/>
          </p:nvSpPr>
          <p:spPr>
            <a:xfrm>
              <a:off x="5275982" y="4740571"/>
              <a:ext cx="505361" cy="505361"/>
            </a:xfrm>
            <a:prstGeom prst="ellipse">
              <a:avLst/>
            </a:prstGeom>
            <a:solidFill>
              <a:schemeClr val="tx1"/>
            </a:solidFill>
            <a:ln w="12700">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050">
                <a:solidFill>
                  <a:schemeClr val="tx1"/>
                </a:solidFill>
              </a:endParaRPr>
            </a:p>
          </p:txBody>
        </p:sp>
        <p:pic>
          <p:nvPicPr>
            <p:cNvPr id="66" name="Graphic 65">
              <a:extLst>
                <a:ext uri="{FF2B5EF4-FFF2-40B4-BE49-F238E27FC236}">
                  <a16:creationId xmlns:a16="http://schemas.microsoft.com/office/drawing/2014/main" id="{B29E5FE5-A76F-4190-BB8C-A151D7FC78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1500" y="4841326"/>
              <a:ext cx="314325" cy="303848"/>
            </a:xfrm>
            <a:prstGeom prst="rect">
              <a:avLst/>
            </a:prstGeom>
          </p:spPr>
        </p:pic>
      </p:grpSp>
      <p:grpSp>
        <p:nvGrpSpPr>
          <p:cNvPr id="61" name="Group 60">
            <a:extLst>
              <a:ext uri="{FF2B5EF4-FFF2-40B4-BE49-F238E27FC236}">
                <a16:creationId xmlns:a16="http://schemas.microsoft.com/office/drawing/2014/main" id="{30D7ECBA-42DA-46ED-87F6-1587E5FE4363}"/>
              </a:ext>
            </a:extLst>
          </p:cNvPr>
          <p:cNvGrpSpPr/>
          <p:nvPr/>
        </p:nvGrpSpPr>
        <p:grpSpPr>
          <a:xfrm>
            <a:off x="5588597" y="4692643"/>
            <a:ext cx="505361" cy="505361"/>
            <a:chOff x="5121201" y="5466942"/>
            <a:chExt cx="505361" cy="505361"/>
          </a:xfrm>
        </p:grpSpPr>
        <p:sp>
          <p:nvSpPr>
            <p:cNvPr id="63" name="Oval 62">
              <a:extLst>
                <a:ext uri="{FF2B5EF4-FFF2-40B4-BE49-F238E27FC236}">
                  <a16:creationId xmlns:a16="http://schemas.microsoft.com/office/drawing/2014/main" id="{3B32878E-5719-4EF6-8341-7D1CE71B5B51}"/>
                </a:ext>
              </a:extLst>
            </p:cNvPr>
            <p:cNvSpPr/>
            <p:nvPr/>
          </p:nvSpPr>
          <p:spPr>
            <a:xfrm>
              <a:off x="5121201" y="5466942"/>
              <a:ext cx="505361" cy="505361"/>
            </a:xfrm>
            <a:prstGeom prst="ellipse">
              <a:avLst/>
            </a:prstGeom>
            <a:solidFill>
              <a:schemeClr val="tx1"/>
            </a:solidFill>
            <a:ln w="12700">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050">
                <a:solidFill>
                  <a:schemeClr val="tx1"/>
                </a:solidFill>
              </a:endParaRPr>
            </a:p>
          </p:txBody>
        </p:sp>
        <p:pic>
          <p:nvPicPr>
            <p:cNvPr id="64" name="Graphic 63">
              <a:extLst>
                <a:ext uri="{FF2B5EF4-FFF2-40B4-BE49-F238E27FC236}">
                  <a16:creationId xmlns:a16="http://schemas.microsoft.com/office/drawing/2014/main" id="{8E05D189-58B0-4156-849C-283E38BAAB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8290" y="5540981"/>
              <a:ext cx="311182" cy="357283"/>
            </a:xfrm>
            <a:prstGeom prst="rect">
              <a:avLst/>
            </a:prstGeom>
          </p:spPr>
        </p:pic>
      </p:grpSp>
      <p:sp>
        <p:nvSpPr>
          <p:cNvPr id="8" name="Title 7">
            <a:extLst>
              <a:ext uri="{FF2B5EF4-FFF2-40B4-BE49-F238E27FC236}">
                <a16:creationId xmlns:a16="http://schemas.microsoft.com/office/drawing/2014/main" id="{E2F47B7C-2CD7-4263-A144-2AF34E169A5B}"/>
              </a:ext>
            </a:extLst>
          </p:cNvPr>
          <p:cNvSpPr>
            <a:spLocks noGrp="1"/>
          </p:cNvSpPr>
          <p:nvPr>
            <p:ph type="title"/>
          </p:nvPr>
        </p:nvSpPr>
        <p:spPr/>
        <p:txBody>
          <a:bodyPr/>
          <a:lstStyle/>
          <a:p>
            <a:pPr>
              <a:lnSpc>
                <a:spcPct val="100000"/>
              </a:lnSpc>
            </a:pPr>
            <a:r>
              <a:rPr lang="en-US" dirty="0"/>
              <a:t>Our understanding</a:t>
            </a:r>
            <a:r>
              <a:rPr lang="en-US"/>
              <a:t> of your needs</a:t>
            </a:r>
            <a:endParaRPr lang="en-US" dirty="0"/>
          </a:p>
        </p:txBody>
      </p:sp>
      <p:sp>
        <p:nvSpPr>
          <p:cNvPr id="5" name="Rectangle 4">
            <a:extLst>
              <a:ext uri="{FF2B5EF4-FFF2-40B4-BE49-F238E27FC236}">
                <a16:creationId xmlns:a16="http://schemas.microsoft.com/office/drawing/2014/main" id="{1A8FCB00-7BE8-4799-950F-F7C4C999AE32}"/>
              </a:ext>
            </a:extLst>
          </p:cNvPr>
          <p:cNvSpPr/>
          <p:nvPr/>
        </p:nvSpPr>
        <p:spPr>
          <a:xfrm>
            <a:off x="371475" y="1103438"/>
            <a:ext cx="5853675" cy="215444"/>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600"/>
              </a:spcBef>
              <a:spcAft>
                <a:spcPts val="600"/>
              </a:spcAft>
              <a:buClr>
                <a:srgbClr val="FFE600"/>
              </a:buClr>
              <a:buSzPct val="70000"/>
              <a:buFontTx/>
              <a:buNone/>
              <a:tabLst/>
              <a:defRPr/>
            </a:pPr>
            <a:r>
              <a:rPr kumimoji="0" lang="en-US" sz="1400" b="1" i="1" u="none" strike="noStrike" kern="0" cap="none" normalizeH="0" baseline="0" noProof="0" dirty="0">
                <a:ln>
                  <a:noFill/>
                </a:ln>
                <a:solidFill>
                  <a:schemeClr val="bg1"/>
                </a:solidFill>
                <a:effectLst/>
                <a:uLnTx/>
                <a:uFillTx/>
                <a:latin typeface="EYInterstate Light"/>
              </a:rPr>
              <a:t>What are we solving?</a:t>
            </a:r>
          </a:p>
        </p:txBody>
      </p:sp>
      <p:sp>
        <p:nvSpPr>
          <p:cNvPr id="20" name="Title 2">
            <a:extLst>
              <a:ext uri="{FF2B5EF4-FFF2-40B4-BE49-F238E27FC236}">
                <a16:creationId xmlns:a16="http://schemas.microsoft.com/office/drawing/2014/main" id="{FB5E7DB6-79B0-4A55-B3DE-633DA0824871}"/>
              </a:ext>
            </a:extLst>
          </p:cNvPr>
          <p:cNvSpPr txBox="1">
            <a:spLocks/>
          </p:cNvSpPr>
          <p:nvPr/>
        </p:nvSpPr>
        <p:spPr>
          <a:xfrm>
            <a:off x="6756995" y="1103438"/>
            <a:ext cx="5136007" cy="246221"/>
          </a:xfrm>
          <a:prstGeom prst="rect">
            <a:avLst/>
          </a:prstGeom>
        </p:spPr>
        <p:txBody>
          <a:bodyPr vert="horz" lIns="0" tIns="0" rIns="0" bIns="0" rtlCol="0" anchor="ctr" anchorCtr="0">
            <a:noAutofit/>
          </a:bodyPr>
          <a:lstStyle>
            <a:lvl1pPr algn="l" defTabSz="914400" rtl="0" eaLnBrk="1" latinLnBrk="0" hangingPunct="1">
              <a:lnSpc>
                <a:spcPct val="85000"/>
              </a:lnSpc>
              <a:spcBef>
                <a:spcPct val="0"/>
              </a:spcBef>
              <a:buNone/>
              <a:defRPr sz="2000" b="0" kern="1200">
                <a:solidFill>
                  <a:schemeClr val="bg1"/>
                </a:solidFill>
                <a:latin typeface="EYInterstate Light" panose="02000506000000020004" pitchFamily="2" charset="0"/>
                <a:ea typeface="+mj-ea"/>
                <a:cs typeface="Arial" pitchFamily="34" charset="0"/>
              </a:defRPr>
            </a:lvl1pPr>
          </a:lstStyle>
          <a:p>
            <a:pPr>
              <a:lnSpc>
                <a:spcPct val="100000"/>
              </a:lnSpc>
            </a:pPr>
            <a:r>
              <a:rPr lang="en-US" sz="1400" b="1" i="1" dirty="0">
                <a:latin typeface="EYInterstate Light"/>
                <a:cs typeface="Arial"/>
              </a:rPr>
              <a:t>EY offers:  </a:t>
            </a:r>
            <a:endParaRPr lang="en-US" sz="1400" b="1" i="1" dirty="0"/>
          </a:p>
        </p:txBody>
      </p:sp>
      <p:sp>
        <p:nvSpPr>
          <p:cNvPr id="19" name="Content Placeholder 3">
            <a:extLst>
              <a:ext uri="{FF2B5EF4-FFF2-40B4-BE49-F238E27FC236}">
                <a16:creationId xmlns:a16="http://schemas.microsoft.com/office/drawing/2014/main" id="{056531EB-C1DD-4A44-851D-8812AC390E33}"/>
              </a:ext>
            </a:extLst>
          </p:cNvPr>
          <p:cNvSpPr txBox="1">
            <a:spLocks/>
          </p:cNvSpPr>
          <p:nvPr/>
        </p:nvSpPr>
        <p:spPr bwMode="auto">
          <a:xfrm>
            <a:off x="6815913" y="1536931"/>
            <a:ext cx="5010962" cy="1100854"/>
          </a:xfrm>
          <a:prstGeom prst="rect">
            <a:avLst/>
          </a:prstGeom>
          <a:noFill/>
          <a:ln w="9525">
            <a:noFill/>
            <a:miter lim="800000"/>
            <a:headEnd/>
            <a:tailEnd/>
          </a:ln>
        </p:spPr>
        <p:txBody>
          <a:bodyPr vert="horz" wrap="square" lIns="18288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lvl="0" fontAlgn="auto">
              <a:spcBef>
                <a:spcPts val="0"/>
              </a:spcBef>
              <a:spcAft>
                <a:spcPts val="0"/>
              </a:spcAft>
              <a:defRPr/>
            </a:pPr>
            <a:r>
              <a:rPr lang="en-US" sz="1100" b="1" i="1" dirty="0">
                <a:latin typeface="+mj-lt"/>
                <a:ea typeface="+mn-ea"/>
                <a:cs typeface="+mn-cs"/>
              </a:rPr>
              <a:t>We know your business and the health sector</a:t>
            </a:r>
            <a:endParaRPr lang="en-US" sz="1100" i="1" dirty="0">
              <a:latin typeface="+mj-lt"/>
            </a:endParaRPr>
          </a:p>
          <a:p>
            <a:pPr defTabSz="914377">
              <a:defRPr/>
            </a:pPr>
            <a:r>
              <a:rPr lang="en-US" sz="1100" i="1" dirty="0">
                <a:latin typeface="+mj-lt"/>
              </a:rPr>
              <a:t>[CLIENT] is a priority for us. EY has demonstrated, through over 10 years of partnership, our commitment to bringing you the right insight, guidance and talent. We have a proven methodology from our years of experience in the health sector tailored to [CLIENT]’s organizational needs and culture. Our goal  is to position [CLIENT] for long-term success by promoting knowledge transfer and cross-training throughout this BIA and DR initiative.</a:t>
            </a:r>
            <a:endParaRPr lang="en-US" sz="1050" i="1" dirty="0">
              <a:latin typeface="+mj-lt"/>
            </a:endParaRPr>
          </a:p>
        </p:txBody>
      </p:sp>
      <p:sp>
        <p:nvSpPr>
          <p:cNvPr id="47" name="Slide Number Placeholder 2">
            <a:extLst>
              <a:ext uri="{FF2B5EF4-FFF2-40B4-BE49-F238E27FC236}">
                <a16:creationId xmlns:a16="http://schemas.microsoft.com/office/drawing/2014/main" id="{3E290242-6D79-432D-9275-57D8D273BFF6}"/>
              </a:ext>
            </a:extLst>
          </p:cNvPr>
          <p:cNvSpPr>
            <a:spLocks noGrp="1"/>
          </p:cNvSpPr>
          <p:nvPr>
            <p:ph type="sldNum" sz="quarter" idx="4"/>
          </p:nvPr>
        </p:nvSpPr>
        <p:spPr>
          <a:xfrm>
            <a:off x="371476" y="6349794"/>
            <a:ext cx="350044" cy="180000"/>
          </a:xfrm>
        </p:spPr>
        <p:txBody>
          <a:bodyPr/>
          <a:lstStyle/>
          <a:p>
            <a:fld id="{F1BC30E3-FFE5-4B91-AA19-87A149EBB9EE}" type="slidenum">
              <a:rPr lang="en-US" smtClean="0"/>
              <a:pPr/>
              <a:t>4</a:t>
            </a:fld>
            <a:endParaRPr lang="en-US" dirty="0"/>
          </a:p>
        </p:txBody>
      </p:sp>
      <p:sp>
        <p:nvSpPr>
          <p:cNvPr id="40" name="Content Placeholder 3">
            <a:extLst>
              <a:ext uri="{FF2B5EF4-FFF2-40B4-BE49-F238E27FC236}">
                <a16:creationId xmlns:a16="http://schemas.microsoft.com/office/drawing/2014/main" id="{9EA3A9E3-CBE8-44E6-90FE-AC55DE4A696D}"/>
              </a:ext>
            </a:extLst>
          </p:cNvPr>
          <p:cNvSpPr txBox="1">
            <a:spLocks/>
          </p:cNvSpPr>
          <p:nvPr/>
        </p:nvSpPr>
        <p:spPr bwMode="auto">
          <a:xfrm>
            <a:off x="6104394" y="4692642"/>
            <a:ext cx="5722481" cy="1278783"/>
          </a:xfrm>
          <a:prstGeom prst="rect">
            <a:avLst/>
          </a:prstGeom>
          <a:noFill/>
          <a:ln w="9525">
            <a:noFill/>
            <a:miter lim="800000"/>
            <a:headEnd/>
            <a:tailEnd/>
          </a:ln>
        </p:spPr>
        <p:txBody>
          <a:bodyPr vert="horz" wrap="square" lIns="18288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fontAlgn="auto">
              <a:spcBef>
                <a:spcPts val="0"/>
              </a:spcBef>
              <a:spcAft>
                <a:spcPts val="0"/>
              </a:spcAft>
              <a:defRPr/>
            </a:pPr>
            <a:r>
              <a:rPr lang="en-US" sz="1100" b="1" i="1" dirty="0">
                <a:latin typeface="+mj-lt"/>
                <a:ea typeface="+mn-ea"/>
                <a:cs typeface="+mn-cs"/>
              </a:rPr>
              <a:t>Our integrated BIA and DR framework </a:t>
            </a:r>
          </a:p>
          <a:p>
            <a:pPr defTabSz="914377">
              <a:defRPr/>
            </a:pPr>
            <a:r>
              <a:rPr lang="en-US" sz="1100" i="1" dirty="0">
                <a:latin typeface="+mj-lt"/>
              </a:rPr>
              <a:t>Our integrated BIA and DR approach aligns business priorities with IT capabilities to drive practical, risk-informed investments in business and technical resilience. We have conducted many business impact analysis for large complex organizations like [CLIENT] and delivered accelerated business outcomes with reduced risk and IT costs. Our framework is based on leading practices and industry standards, including but not limited to: ISO22301, FFIEC, NFPA 1600, DRII Professional Practices, and ITIL Service Continuity Management.</a:t>
            </a:r>
          </a:p>
        </p:txBody>
      </p:sp>
      <p:grpSp>
        <p:nvGrpSpPr>
          <p:cNvPr id="48" name="Group 47">
            <a:extLst>
              <a:ext uri="{FF2B5EF4-FFF2-40B4-BE49-F238E27FC236}">
                <a16:creationId xmlns:a16="http://schemas.microsoft.com/office/drawing/2014/main" id="{3567C772-5B5B-4C92-AE35-6FD8694D70D8}"/>
              </a:ext>
            </a:extLst>
          </p:cNvPr>
          <p:cNvGrpSpPr/>
          <p:nvPr/>
        </p:nvGrpSpPr>
        <p:grpSpPr>
          <a:xfrm>
            <a:off x="6310552" y="1531679"/>
            <a:ext cx="505361" cy="505361"/>
            <a:chOff x="5895660" y="1835075"/>
            <a:chExt cx="505361" cy="505361"/>
          </a:xfrm>
        </p:grpSpPr>
        <p:sp>
          <p:nvSpPr>
            <p:cNvPr id="49" name="Oval 48">
              <a:extLst>
                <a:ext uri="{FF2B5EF4-FFF2-40B4-BE49-F238E27FC236}">
                  <a16:creationId xmlns:a16="http://schemas.microsoft.com/office/drawing/2014/main" id="{486A02DC-08B4-4237-8889-0A975F3004D3}"/>
                </a:ext>
              </a:extLst>
            </p:cNvPr>
            <p:cNvSpPr/>
            <p:nvPr/>
          </p:nvSpPr>
          <p:spPr>
            <a:xfrm>
              <a:off x="5895660" y="1835075"/>
              <a:ext cx="505361" cy="505361"/>
            </a:xfrm>
            <a:prstGeom prst="ellipse">
              <a:avLst/>
            </a:prstGeom>
            <a:solidFill>
              <a:schemeClr val="tx1"/>
            </a:solidFill>
            <a:ln w="12700">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050">
                <a:solidFill>
                  <a:schemeClr val="tx1"/>
                </a:solidFill>
              </a:endParaRPr>
            </a:p>
          </p:txBody>
        </p:sp>
        <p:pic>
          <p:nvPicPr>
            <p:cNvPr id="50" name="Graphic 49">
              <a:extLst>
                <a:ext uri="{FF2B5EF4-FFF2-40B4-BE49-F238E27FC236}">
                  <a16:creationId xmlns:a16="http://schemas.microsoft.com/office/drawing/2014/main" id="{890D3FFF-CBD8-4192-9475-5B336D438B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6987" y="1903351"/>
              <a:ext cx="322707" cy="368808"/>
            </a:xfrm>
            <a:prstGeom prst="rect">
              <a:avLst/>
            </a:prstGeom>
          </p:spPr>
        </p:pic>
      </p:grpSp>
      <p:sp>
        <p:nvSpPr>
          <p:cNvPr id="2" name="Rectangle 1">
            <a:extLst>
              <a:ext uri="{FF2B5EF4-FFF2-40B4-BE49-F238E27FC236}">
                <a16:creationId xmlns:a16="http://schemas.microsoft.com/office/drawing/2014/main" id="{08679AF1-812D-430C-A86C-A89BFEEAEADE}"/>
              </a:ext>
            </a:extLst>
          </p:cNvPr>
          <p:cNvSpPr/>
          <p:nvPr/>
        </p:nvSpPr>
        <p:spPr>
          <a:xfrm>
            <a:off x="371475" y="4165987"/>
            <a:ext cx="5069880" cy="769441"/>
          </a:xfrm>
          <a:prstGeom prst="rect">
            <a:avLst/>
          </a:prstGeom>
        </p:spPr>
        <p:txBody>
          <a:bodyPr wrap="square" lIns="0" anchor="t">
            <a:spAutoFit/>
          </a:bodyPr>
          <a:lstStyle/>
          <a:p>
            <a:pPr>
              <a:spcBef>
                <a:spcPts val="600"/>
              </a:spcBef>
              <a:buClr>
                <a:srgbClr val="FFE600"/>
              </a:buClr>
              <a:buSzPct val="70000"/>
              <a:defRPr/>
            </a:pPr>
            <a:r>
              <a:rPr lang="en-US" sz="1100" b="1" i="1" kern="0" dirty="0">
                <a:solidFill>
                  <a:schemeClr val="bg1"/>
                </a:solidFill>
                <a:latin typeface="EYInterstate Light"/>
              </a:rPr>
              <a:t>Gaps in DR capability</a:t>
            </a:r>
          </a:p>
          <a:p>
            <a:pPr>
              <a:spcAft>
                <a:spcPts val="600"/>
              </a:spcAft>
              <a:buClr>
                <a:srgbClr val="FFE600"/>
              </a:buClr>
              <a:buSzPct val="70000"/>
              <a:defRPr/>
            </a:pPr>
            <a:r>
              <a:rPr lang="en-US" sz="1100" kern="0" dirty="0">
                <a:solidFill>
                  <a:schemeClr val="bg1"/>
                </a:solidFill>
              </a:rPr>
              <a:t>The objective is to recalibrate and validate the recovery objectives, to perform gap analysis between the objectives and current capabilities, and to estimate remediation costs and timing to address these gaps.</a:t>
            </a:r>
          </a:p>
        </p:txBody>
      </p:sp>
      <p:sp>
        <p:nvSpPr>
          <p:cNvPr id="3" name="Rectangle 2">
            <a:extLst>
              <a:ext uri="{FF2B5EF4-FFF2-40B4-BE49-F238E27FC236}">
                <a16:creationId xmlns:a16="http://schemas.microsoft.com/office/drawing/2014/main" id="{D834C27C-28B8-4B23-ABF9-C096B68E4D18}"/>
              </a:ext>
            </a:extLst>
          </p:cNvPr>
          <p:cNvSpPr/>
          <p:nvPr/>
        </p:nvSpPr>
        <p:spPr>
          <a:xfrm>
            <a:off x="371475" y="3033154"/>
            <a:ext cx="5277887" cy="938719"/>
          </a:xfrm>
          <a:prstGeom prst="rect">
            <a:avLst/>
          </a:prstGeom>
        </p:spPr>
        <p:txBody>
          <a:bodyPr wrap="square" lIns="0">
            <a:spAutoFit/>
          </a:bodyPr>
          <a:lstStyle/>
          <a:p>
            <a:pPr>
              <a:spcBef>
                <a:spcPts val="600"/>
              </a:spcBef>
              <a:buClr>
                <a:srgbClr val="FFE600"/>
              </a:buClr>
              <a:buSzPct val="70000"/>
              <a:defRPr/>
            </a:pPr>
            <a:r>
              <a:rPr lang="en-US" sz="1100" b="1" i="1" kern="0" dirty="0">
                <a:solidFill>
                  <a:schemeClr val="bg1"/>
                </a:solidFill>
                <a:latin typeface="EYInterstate Light"/>
              </a:rPr>
              <a:t>Outdated recovery objectives</a:t>
            </a:r>
          </a:p>
          <a:p>
            <a:pPr>
              <a:spcAft>
                <a:spcPts val="600"/>
              </a:spcAft>
              <a:buClr>
                <a:srgbClr val="FFE600"/>
              </a:buClr>
              <a:buSzPct val="70000"/>
              <a:defRPr/>
            </a:pPr>
            <a:r>
              <a:rPr lang="en-US" sz="1100" kern="0" dirty="0">
                <a:solidFill>
                  <a:schemeClr val="bg1"/>
                </a:solidFill>
              </a:rPr>
              <a:t>Past business impact analyses (BIA) were performed inconsistently and with limited participation from IT. There are currently a large number of mission-critical business processes that translate to unrealistic recovery objectives from a DR perspective.</a:t>
            </a:r>
          </a:p>
        </p:txBody>
      </p:sp>
      <p:sp>
        <p:nvSpPr>
          <p:cNvPr id="21" name="Rectangle 20">
            <a:extLst>
              <a:ext uri="{FF2B5EF4-FFF2-40B4-BE49-F238E27FC236}">
                <a16:creationId xmlns:a16="http://schemas.microsoft.com/office/drawing/2014/main" id="{170422D8-35D8-44FA-A833-169B7B79DC8B}"/>
              </a:ext>
            </a:extLst>
          </p:cNvPr>
          <p:cNvSpPr/>
          <p:nvPr/>
        </p:nvSpPr>
        <p:spPr>
          <a:xfrm>
            <a:off x="371475" y="2238876"/>
            <a:ext cx="5479667" cy="600164"/>
          </a:xfrm>
          <a:prstGeom prst="rect">
            <a:avLst/>
          </a:prstGeom>
        </p:spPr>
        <p:txBody>
          <a:bodyPr wrap="square" lIns="0">
            <a:spAutoFit/>
          </a:bodyPr>
          <a:lstStyle/>
          <a:p>
            <a:pPr>
              <a:spcBef>
                <a:spcPts val="600"/>
              </a:spcBef>
              <a:buClr>
                <a:srgbClr val="FFE600"/>
              </a:buClr>
              <a:buSzPct val="70000"/>
              <a:defRPr/>
            </a:pPr>
            <a:r>
              <a:rPr lang="en-US" sz="1100" b="1" i="1" kern="0" dirty="0">
                <a:solidFill>
                  <a:schemeClr val="bg1"/>
                </a:solidFill>
                <a:latin typeface="EYInterstate Light"/>
              </a:rPr>
              <a:t>Inconsistent criticality definitions</a:t>
            </a:r>
          </a:p>
          <a:p>
            <a:pPr>
              <a:spcAft>
                <a:spcPts val="600"/>
              </a:spcAft>
              <a:buClr>
                <a:srgbClr val="FFE600"/>
              </a:buClr>
              <a:buSzPct val="70000"/>
              <a:defRPr/>
            </a:pPr>
            <a:r>
              <a:rPr lang="en-US" sz="1100" kern="0" dirty="0">
                <a:solidFill>
                  <a:schemeClr val="bg1"/>
                </a:solidFill>
              </a:rPr>
              <a:t>There is currently a lack of alignment between the business and IT’s definition of critical and time-sensitive as it relates to recovery prioritization during a disaster.</a:t>
            </a:r>
          </a:p>
        </p:txBody>
      </p:sp>
      <p:sp>
        <p:nvSpPr>
          <p:cNvPr id="22" name="Rectangle 21">
            <a:extLst>
              <a:ext uri="{FF2B5EF4-FFF2-40B4-BE49-F238E27FC236}">
                <a16:creationId xmlns:a16="http://schemas.microsoft.com/office/drawing/2014/main" id="{8C645B2D-301F-4AA7-956C-F983F64BCFC4}"/>
              </a:ext>
            </a:extLst>
          </p:cNvPr>
          <p:cNvSpPr/>
          <p:nvPr/>
        </p:nvSpPr>
        <p:spPr>
          <a:xfrm>
            <a:off x="371475" y="1536931"/>
            <a:ext cx="5727700" cy="507831"/>
          </a:xfrm>
          <a:prstGeom prst="rect">
            <a:avLst/>
          </a:prstGeom>
        </p:spPr>
        <p:txBody>
          <a:bodyPr wrap="square" lIns="0" tIns="0" rIns="0" bIns="0" anchor="t">
            <a:spAutoFit/>
          </a:bodyPr>
          <a:lstStyle/>
          <a:p>
            <a:pPr lvl="0">
              <a:spcBef>
                <a:spcPts val="600"/>
              </a:spcBef>
              <a:spcAft>
                <a:spcPts val="600"/>
              </a:spcAft>
              <a:buClr>
                <a:srgbClr val="FFE600"/>
              </a:buClr>
              <a:buSzPct val="70000"/>
              <a:defRPr/>
            </a:pPr>
            <a:r>
              <a:rPr lang="en-US" sz="1100" kern="0" dirty="0">
                <a:solidFill>
                  <a:schemeClr val="bg1"/>
                </a:solidFill>
              </a:rPr>
              <a:t>[CLIENT] is seeking to improve its IT disaster recovery (DR) posture by understanding the current business requirements for supporting applications and identifying the recovery gaps for mitigation. </a:t>
            </a:r>
          </a:p>
        </p:txBody>
      </p:sp>
    </p:spTree>
    <p:extLst>
      <p:ext uri="{BB962C8B-B14F-4D97-AF65-F5344CB8AC3E}">
        <p14:creationId xmlns:p14="http://schemas.microsoft.com/office/powerpoint/2010/main" val="842098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9515-FDB3-4F80-9636-C846548AF991}"/>
              </a:ext>
            </a:extLst>
          </p:cNvPr>
          <p:cNvSpPr>
            <a:spLocks noGrp="1"/>
          </p:cNvSpPr>
          <p:nvPr>
            <p:ph type="title"/>
          </p:nvPr>
        </p:nvSpPr>
        <p:spPr/>
        <p:txBody>
          <a:bodyPr/>
          <a:lstStyle/>
          <a:p>
            <a:r>
              <a:rPr lang="en-GB" dirty="0"/>
              <a:t>BIA Deliverable – Dependency mapping and site criticality </a:t>
            </a:r>
            <a:endParaRPr lang="en-US" dirty="0"/>
          </a:p>
        </p:txBody>
      </p:sp>
      <p:sp>
        <p:nvSpPr>
          <p:cNvPr id="3" name="Date Placeholder 2">
            <a:extLst>
              <a:ext uri="{FF2B5EF4-FFF2-40B4-BE49-F238E27FC236}">
                <a16:creationId xmlns:a16="http://schemas.microsoft.com/office/drawing/2014/main" id="{4FDB8FD8-FD3D-4CE8-ADF2-5948B0273E7C}"/>
              </a:ext>
            </a:extLst>
          </p:cNvPr>
          <p:cNvSpPr>
            <a:spLocks noGrp="1"/>
          </p:cNvSpPr>
          <p:nvPr>
            <p:ph type="dt" sz="half" idx="4294967295"/>
          </p:nvPr>
        </p:nvSpPr>
        <p:spPr/>
        <p:txBody>
          <a:bodyPr/>
          <a:lstStyle/>
          <a:p>
            <a:fld id="{E40DEA52-5ACD-455D-A5D0-FA719880D0C9}" type="datetime3">
              <a:rPr lang="en-US" smtClean="0"/>
              <a:t>20 July 2023</a:t>
            </a:fld>
            <a:endParaRPr lang="en-IN" dirty="0"/>
          </a:p>
        </p:txBody>
      </p:sp>
      <p:sp>
        <p:nvSpPr>
          <p:cNvPr id="4" name="Footer Placeholder 3">
            <a:extLst>
              <a:ext uri="{FF2B5EF4-FFF2-40B4-BE49-F238E27FC236}">
                <a16:creationId xmlns:a16="http://schemas.microsoft.com/office/drawing/2014/main" id="{09C76070-4D20-45CC-950D-F681FCF63C73}"/>
              </a:ext>
            </a:extLst>
          </p:cNvPr>
          <p:cNvSpPr>
            <a:spLocks noGrp="1"/>
          </p:cNvSpPr>
          <p:nvPr>
            <p:ph type="ftr" sz="quarter" idx="4294967295"/>
          </p:nvPr>
        </p:nvSpPr>
        <p:spPr/>
        <p:txBody>
          <a:bodyPr/>
          <a:lstStyle/>
          <a:p>
            <a:r>
              <a:rPr lang="en-IN" dirty="0"/>
              <a:t>Presentation title</a:t>
            </a:r>
          </a:p>
        </p:txBody>
      </p:sp>
      <p:pic>
        <p:nvPicPr>
          <p:cNvPr id="5" name="Picture 2">
            <a:extLst>
              <a:ext uri="{FF2B5EF4-FFF2-40B4-BE49-F238E27FC236}">
                <a16:creationId xmlns:a16="http://schemas.microsoft.com/office/drawing/2014/main" id="{57A7C3CC-6D16-42E1-B7CC-EAA2F9A7EDDB}"/>
              </a:ext>
            </a:extLst>
          </p:cNvPr>
          <p:cNvPicPr>
            <a:picLocks noChangeAspect="1" noChangeArrowheads="1"/>
          </p:cNvPicPr>
          <p:nvPr/>
        </p:nvPicPr>
        <p:blipFill>
          <a:blip r:embed="rId2" cstate="print"/>
          <a:srcRect/>
          <a:stretch>
            <a:fillRect/>
          </a:stretch>
        </p:blipFill>
        <p:spPr bwMode="auto">
          <a:xfrm>
            <a:off x="3181197" y="1237297"/>
            <a:ext cx="8410575" cy="35909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7408BC6C-3859-4104-84B0-FF9D526AEC98}"/>
              </a:ext>
            </a:extLst>
          </p:cNvPr>
          <p:cNvSpPr/>
          <p:nvPr/>
        </p:nvSpPr>
        <p:spPr>
          <a:xfrm rot="20700000">
            <a:off x="4076448" y="2452573"/>
            <a:ext cx="6533328" cy="1573947"/>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9600" b="0" cap="none" spc="0" dirty="0">
                <a:ln w="0"/>
                <a:gradFill>
                  <a:gsLst>
                    <a:gs pos="21000">
                      <a:srgbClr val="53575C"/>
                    </a:gs>
                    <a:gs pos="88000">
                      <a:srgbClr val="C5C7CA"/>
                    </a:gs>
                  </a:gsLst>
                  <a:lin ang="5400000"/>
                </a:gradFill>
                <a:effectLst/>
              </a:rPr>
              <a:t>EXAMPLE</a:t>
            </a:r>
          </a:p>
        </p:txBody>
      </p:sp>
      <p:sp>
        <p:nvSpPr>
          <p:cNvPr id="8" name="Text Placeholder 6">
            <a:extLst>
              <a:ext uri="{FF2B5EF4-FFF2-40B4-BE49-F238E27FC236}">
                <a16:creationId xmlns:a16="http://schemas.microsoft.com/office/drawing/2014/main" id="{4DCB9107-B807-40D3-9D66-BE45139C7358}"/>
              </a:ext>
            </a:extLst>
          </p:cNvPr>
          <p:cNvSpPr txBox="1">
            <a:spLocks/>
          </p:cNvSpPr>
          <p:nvPr/>
        </p:nvSpPr>
        <p:spPr>
          <a:xfrm>
            <a:off x="371476" y="1257299"/>
            <a:ext cx="2333624" cy="4714875"/>
          </a:xfrm>
          <a:prstGeom prst="rect">
            <a:avLst/>
          </a:prstGeom>
        </p:spPr>
        <p:txBody>
          <a:bodyPr vert="horz" lIns="0" tIns="0" rIns="0" bIns="0" rtlCol="0" anchor="t" anchorCtr="0">
            <a:noAutofit/>
          </a:bodyPr>
          <a:lstStyle>
            <a:lvl1pPr marL="177800" indent="-177800"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BIA </a:t>
            </a:r>
            <a:r>
              <a:rPr lang="en-US" dirty="0"/>
              <a:t>includes mapping </a:t>
            </a:r>
            <a:r>
              <a:rPr lang="en-US"/>
              <a:t>and </a:t>
            </a:r>
            <a:r>
              <a:rPr lang="en-US" dirty="0"/>
              <a:t>analyzing dependent upstream </a:t>
            </a:r>
            <a:r>
              <a:rPr lang="en-US"/>
              <a:t>and </a:t>
            </a:r>
            <a:r>
              <a:rPr lang="en-US" dirty="0"/>
              <a:t>downstream </a:t>
            </a:r>
            <a:r>
              <a:rPr lang="en-US"/>
              <a:t>processes </a:t>
            </a:r>
            <a:r>
              <a:rPr lang="en-US" dirty="0"/>
              <a:t>to</a:t>
            </a:r>
            <a:r>
              <a:rPr lang="en-US"/>
              <a:t> </a:t>
            </a:r>
            <a:r>
              <a:rPr lang="en-US" dirty="0"/>
              <a:t>determine </a:t>
            </a:r>
            <a:r>
              <a:rPr lang="en-US"/>
              <a:t>the recovery </a:t>
            </a:r>
            <a:r>
              <a:rPr lang="en-US" dirty="0"/>
              <a:t>requirements to support the end-to-end business process</a:t>
            </a:r>
            <a:r>
              <a:rPr lang="en-US"/>
              <a:t>. </a:t>
            </a:r>
            <a:endParaRPr lang="en-US" dirty="0"/>
          </a:p>
        </p:txBody>
      </p:sp>
    </p:spTree>
    <p:extLst>
      <p:ext uri="{BB962C8B-B14F-4D97-AF65-F5344CB8AC3E}">
        <p14:creationId xmlns:p14="http://schemas.microsoft.com/office/powerpoint/2010/main" val="444866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9515-FDB3-4F80-9636-C846548AF991}"/>
              </a:ext>
            </a:extLst>
          </p:cNvPr>
          <p:cNvSpPr>
            <a:spLocks noGrp="1"/>
          </p:cNvSpPr>
          <p:nvPr>
            <p:ph type="title"/>
          </p:nvPr>
        </p:nvSpPr>
        <p:spPr/>
        <p:txBody>
          <a:bodyPr/>
          <a:lstStyle/>
          <a:p>
            <a:r>
              <a:rPr lang="en-GB" dirty="0"/>
              <a:t>BIA Deliverable – </a:t>
            </a:r>
            <a:r>
              <a:rPr lang="en-US" dirty="0"/>
              <a:t>Recovery Tiers</a:t>
            </a:r>
          </a:p>
        </p:txBody>
      </p:sp>
      <p:sp>
        <p:nvSpPr>
          <p:cNvPr id="3" name="Date Placeholder 2">
            <a:extLst>
              <a:ext uri="{FF2B5EF4-FFF2-40B4-BE49-F238E27FC236}">
                <a16:creationId xmlns:a16="http://schemas.microsoft.com/office/drawing/2014/main" id="{4FDB8FD8-FD3D-4CE8-ADF2-5948B0273E7C}"/>
              </a:ext>
            </a:extLst>
          </p:cNvPr>
          <p:cNvSpPr>
            <a:spLocks noGrp="1"/>
          </p:cNvSpPr>
          <p:nvPr>
            <p:ph type="dt" sz="half" idx="4294967295"/>
          </p:nvPr>
        </p:nvSpPr>
        <p:spPr/>
        <p:txBody>
          <a:bodyPr/>
          <a:lstStyle/>
          <a:p>
            <a:fld id="{E40DEA52-5ACD-455D-A5D0-FA719880D0C9}" type="datetime3">
              <a:rPr lang="en-US" smtClean="0"/>
              <a:t>20 July 2023</a:t>
            </a:fld>
            <a:endParaRPr lang="en-IN" dirty="0"/>
          </a:p>
        </p:txBody>
      </p:sp>
      <p:sp>
        <p:nvSpPr>
          <p:cNvPr id="4" name="Footer Placeholder 3">
            <a:extLst>
              <a:ext uri="{FF2B5EF4-FFF2-40B4-BE49-F238E27FC236}">
                <a16:creationId xmlns:a16="http://schemas.microsoft.com/office/drawing/2014/main" id="{09C76070-4D20-45CC-950D-F681FCF63C73}"/>
              </a:ext>
            </a:extLst>
          </p:cNvPr>
          <p:cNvSpPr>
            <a:spLocks noGrp="1"/>
          </p:cNvSpPr>
          <p:nvPr>
            <p:ph type="ftr" sz="quarter" idx="4294967295"/>
          </p:nvPr>
        </p:nvSpPr>
        <p:spPr/>
        <p:txBody>
          <a:bodyPr/>
          <a:lstStyle/>
          <a:p>
            <a:r>
              <a:rPr lang="en-IN" dirty="0"/>
              <a:t>Presentation title</a:t>
            </a:r>
          </a:p>
        </p:txBody>
      </p:sp>
      <p:pic>
        <p:nvPicPr>
          <p:cNvPr id="5" name="Picture 4">
            <a:extLst>
              <a:ext uri="{FF2B5EF4-FFF2-40B4-BE49-F238E27FC236}">
                <a16:creationId xmlns:a16="http://schemas.microsoft.com/office/drawing/2014/main" id="{26E5E83D-707D-4F09-8FD2-AC14B128A20A}"/>
              </a:ext>
            </a:extLst>
          </p:cNvPr>
          <p:cNvPicPr>
            <a:picLocks noChangeAspect="1"/>
          </p:cNvPicPr>
          <p:nvPr/>
        </p:nvPicPr>
        <p:blipFill>
          <a:blip r:embed="rId2"/>
          <a:stretch>
            <a:fillRect/>
          </a:stretch>
        </p:blipFill>
        <p:spPr>
          <a:xfrm>
            <a:off x="2592070" y="1092121"/>
            <a:ext cx="6398371" cy="331580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6F2D260-A9E9-4800-A99C-E6A5EEF4D9DF}"/>
              </a:ext>
            </a:extLst>
          </p:cNvPr>
          <p:cNvPicPr>
            <a:picLocks noChangeAspect="1"/>
          </p:cNvPicPr>
          <p:nvPr/>
        </p:nvPicPr>
        <p:blipFill>
          <a:blip r:embed="rId3"/>
          <a:stretch>
            <a:fillRect/>
          </a:stretch>
        </p:blipFill>
        <p:spPr>
          <a:xfrm>
            <a:off x="6236421" y="3519020"/>
            <a:ext cx="5487719" cy="2891144"/>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E426BA1F-94A5-4FE6-A55C-FF9DAFB90EFA}"/>
              </a:ext>
            </a:extLst>
          </p:cNvPr>
          <p:cNvSpPr/>
          <p:nvPr/>
        </p:nvSpPr>
        <p:spPr>
          <a:xfrm rot="20700000">
            <a:off x="4407732" y="2658929"/>
            <a:ext cx="6533328" cy="1573947"/>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9600" b="0" cap="none" spc="0" dirty="0">
                <a:ln w="0"/>
                <a:gradFill>
                  <a:gsLst>
                    <a:gs pos="21000">
                      <a:srgbClr val="53575C"/>
                    </a:gs>
                    <a:gs pos="88000">
                      <a:srgbClr val="C5C7CA"/>
                    </a:gs>
                  </a:gsLst>
                  <a:lin ang="5400000"/>
                </a:gradFill>
                <a:effectLst/>
              </a:rPr>
              <a:t>EXAMPLE</a:t>
            </a:r>
          </a:p>
        </p:txBody>
      </p:sp>
      <p:sp>
        <p:nvSpPr>
          <p:cNvPr id="8" name="Rectangle 7">
            <a:extLst>
              <a:ext uri="{FF2B5EF4-FFF2-40B4-BE49-F238E27FC236}">
                <a16:creationId xmlns:a16="http://schemas.microsoft.com/office/drawing/2014/main" id="{B42EB43D-0B07-4F16-900C-C4A0204C1E18}"/>
              </a:ext>
            </a:extLst>
          </p:cNvPr>
          <p:cNvSpPr/>
          <p:nvPr/>
        </p:nvSpPr>
        <p:spPr>
          <a:xfrm>
            <a:off x="371475" y="1257299"/>
            <a:ext cx="2097405" cy="1938992"/>
          </a:xfrm>
          <a:prstGeom prst="rect">
            <a:avLst/>
          </a:prstGeom>
        </p:spPr>
        <p:txBody>
          <a:bodyPr wrap="square">
            <a:spAutoFit/>
          </a:bodyPr>
          <a:lstStyle/>
          <a:p>
            <a:pPr marL="0" lvl="1" eaLnBrk="0" fontAlgn="base" hangingPunct="0">
              <a:spcBef>
                <a:spcPct val="0"/>
              </a:spcBef>
              <a:spcAft>
                <a:spcPct val="0"/>
              </a:spcAft>
              <a:buClr>
                <a:srgbClr val="FFC000"/>
              </a:buClr>
              <a:buSzPct val="75000"/>
              <a:defRPr/>
            </a:pPr>
            <a:r>
              <a:rPr lang="en-US" sz="1200" dirty="0">
                <a:solidFill>
                  <a:schemeClr val="bg2"/>
                </a:solidFill>
                <a:latin typeface="+mj-lt"/>
              </a:rPr>
              <a:t>BIA results will </a:t>
            </a:r>
            <a:r>
              <a:rPr lang="en-US" sz="1200">
                <a:solidFill>
                  <a:schemeClr val="bg2"/>
                </a:solidFill>
                <a:latin typeface="+mj-lt"/>
              </a:rPr>
              <a:t>be examined to review the number of</a:t>
            </a:r>
            <a:r>
              <a:rPr lang="en-US" sz="1200" dirty="0">
                <a:solidFill>
                  <a:schemeClr val="bg2"/>
                </a:solidFill>
                <a:latin typeface="+mj-lt"/>
              </a:rPr>
              <a:t> business processes and applications in </a:t>
            </a:r>
            <a:r>
              <a:rPr lang="en-US" sz="1200">
                <a:solidFill>
                  <a:schemeClr val="bg2"/>
                </a:solidFill>
                <a:latin typeface="+mj-lt"/>
              </a:rPr>
              <a:t>each criticality tier </a:t>
            </a:r>
            <a:r>
              <a:rPr lang="en-US" sz="1200" dirty="0">
                <a:solidFill>
                  <a:schemeClr val="bg2"/>
                </a:solidFill>
                <a:latin typeface="+mj-lt"/>
              </a:rPr>
              <a:t>as an organization and in each business unit. EY will provide insight how these compare with peers in the same industry.</a:t>
            </a:r>
          </a:p>
        </p:txBody>
      </p:sp>
    </p:spTree>
    <p:extLst>
      <p:ext uri="{BB962C8B-B14F-4D97-AF65-F5344CB8AC3E}">
        <p14:creationId xmlns:p14="http://schemas.microsoft.com/office/powerpoint/2010/main" val="413044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21B2D5-F62F-41E1-AEE4-F0923338BB39}"/>
              </a:ext>
            </a:extLst>
          </p:cNvPr>
          <p:cNvSpPr/>
          <p:nvPr/>
        </p:nvSpPr>
        <p:spPr bwMode="auto">
          <a:xfrm>
            <a:off x="5980972" y="3742250"/>
            <a:ext cx="5936779" cy="2606321"/>
          </a:xfrm>
          <a:prstGeom prst="rect">
            <a:avLst/>
          </a:prstGeom>
          <a:solidFill>
            <a:srgbClr val="FFFFFF"/>
          </a:solidFill>
          <a:ln w="19050" cap="flat" cmpd="sng" algn="ctr">
            <a:solidFill>
              <a:srgbClr val="FFD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566863">
              <a:defRPr/>
            </a:pPr>
            <a:endParaRPr lang="en-US" sz="3100" kern="0" dirty="0">
              <a:solidFill>
                <a:srgbClr val="000000"/>
              </a:solidFill>
              <a:latin typeface="Arial" charset="0"/>
            </a:endParaRPr>
          </a:p>
        </p:txBody>
      </p:sp>
      <p:graphicFrame>
        <p:nvGraphicFramePr>
          <p:cNvPr id="16" name="Content Placeholder 4">
            <a:extLst>
              <a:ext uri="{FF2B5EF4-FFF2-40B4-BE49-F238E27FC236}">
                <a16:creationId xmlns:a16="http://schemas.microsoft.com/office/drawing/2014/main" id="{A498D71D-96A1-4C12-9696-9D9A7CFD7962}"/>
              </a:ext>
            </a:extLst>
          </p:cNvPr>
          <p:cNvGraphicFramePr>
            <a:graphicFrameLocks/>
          </p:cNvGraphicFramePr>
          <p:nvPr>
            <p:extLst>
              <p:ext uri="{D42A27DB-BD31-4B8C-83A1-F6EECF244321}">
                <p14:modId xmlns:p14="http://schemas.microsoft.com/office/powerpoint/2010/main" val="3464570409"/>
              </p:ext>
            </p:extLst>
          </p:nvPr>
        </p:nvGraphicFramePr>
        <p:xfrm>
          <a:off x="6039964" y="3860237"/>
          <a:ext cx="5884003" cy="2568431"/>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A76635EA-FFDE-49EA-BAB2-8A3B50B32C29}"/>
              </a:ext>
            </a:extLst>
          </p:cNvPr>
          <p:cNvGrpSpPr/>
          <p:nvPr/>
        </p:nvGrpSpPr>
        <p:grpSpPr>
          <a:xfrm>
            <a:off x="4329979" y="1610006"/>
            <a:ext cx="7508206" cy="1753327"/>
            <a:chOff x="1970727" y="3141309"/>
            <a:chExt cx="8468437" cy="2038243"/>
          </a:xfrm>
        </p:grpSpPr>
        <p:sp>
          <p:nvSpPr>
            <p:cNvPr id="12" name="Rectangle 11"/>
            <p:cNvSpPr/>
            <p:nvPr/>
          </p:nvSpPr>
          <p:spPr>
            <a:xfrm>
              <a:off x="1970727" y="3141309"/>
              <a:ext cx="8468437" cy="2038243"/>
            </a:xfrm>
            <a:prstGeom prst="rect">
              <a:avLst/>
            </a:prstGeom>
            <a:solidFill>
              <a:srgbClr val="F0F0F0"/>
            </a:solidFill>
            <a:ln w="9525" cap="flat" cmpd="sng" algn="ctr">
              <a:noFill/>
              <a:prstDash val="solid"/>
            </a:ln>
            <a:effectLst/>
          </p:spPr>
          <p:txBody>
            <a:bodyPr rtlCol="0" anchor="ctr" anchorCtr="0"/>
            <a:lstStyle/>
            <a:p>
              <a:pPr>
                <a:defRPr/>
              </a:pPr>
              <a:endParaRPr lang="en-US" sz="1600" b="1" kern="0" dirty="0">
                <a:solidFill>
                  <a:srgbClr val="808080"/>
                </a:solidFill>
                <a:latin typeface="EYInterstate Light" panose="02000506000000020004" pitchFamily="2" charset="0"/>
              </a:endParaRPr>
            </a:p>
          </p:txBody>
        </p:sp>
        <p:sp>
          <p:nvSpPr>
            <p:cNvPr id="13" name="Rectangle 20"/>
            <p:cNvSpPr>
              <a:spLocks noChangeArrowheads="1"/>
            </p:cNvSpPr>
            <p:nvPr/>
          </p:nvSpPr>
          <p:spPr bwMode="auto">
            <a:xfrm>
              <a:off x="2090145" y="3314808"/>
              <a:ext cx="4634535" cy="237255"/>
            </a:xfrm>
            <a:prstGeom prst="rect">
              <a:avLst/>
            </a:prstGeom>
            <a:solidFill>
              <a:srgbClr val="54606B"/>
            </a:solidFill>
            <a:ln w="9525" cap="flat" cmpd="sng" algn="ctr">
              <a:noFill/>
              <a:prstDash val="solid"/>
            </a:ln>
            <a:effectLst/>
          </p:spPr>
          <p:txBody>
            <a:bodyPr rtlCol="0" anchor="ctr" anchorCtr="0"/>
            <a:lstStyle/>
            <a:p>
              <a:pPr>
                <a:defRPr/>
              </a:pPr>
              <a:r>
                <a:rPr lang="en-US" sz="1200" b="1" kern="0" dirty="0">
                  <a:solidFill>
                    <a:srgbClr val="F0F0F0"/>
                  </a:solidFill>
                  <a:latin typeface="EYInterstate Light" panose="02000506000000020004" pitchFamily="2" charset="0"/>
                </a:rPr>
                <a:t>BIA RTO and RPO vs. Current Capability</a:t>
              </a:r>
            </a:p>
          </p:txBody>
        </p:sp>
        <p:pic>
          <p:nvPicPr>
            <p:cNvPr id="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145" y="3703376"/>
              <a:ext cx="8229600" cy="1322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7825" name="Title 1"/>
          <p:cNvSpPr>
            <a:spLocks noGrp="1"/>
          </p:cNvSpPr>
          <p:nvPr>
            <p:ph type="title"/>
          </p:nvPr>
        </p:nvSpPr>
        <p:spPr/>
        <p:txBody>
          <a:bodyPr/>
          <a:lstStyle/>
          <a:p>
            <a:pPr eaLnBrk="1" hangingPunct="1"/>
            <a:r>
              <a:rPr kumimoji="1" lang="en-US" altLang="ja-JP" dirty="0">
                <a:latin typeface="+mj-lt"/>
                <a:ea typeface="ＭＳ Ｐゴシック" charset="-128"/>
              </a:rPr>
              <a:t>DR Deliverable – Gap Analysis – Business Requirements vs. IT DR Capabilities </a:t>
            </a:r>
            <a:endParaRPr kumimoji="1" lang="ja-JP" altLang="en-US" dirty="0">
              <a:latin typeface="+mj-lt"/>
              <a:ea typeface="ＭＳ Ｐゴシック" charset="-128"/>
            </a:endParaRPr>
          </a:p>
        </p:txBody>
      </p:sp>
      <p:sp>
        <p:nvSpPr>
          <p:cNvPr id="14" name="Rectangle 13"/>
          <p:cNvSpPr/>
          <p:nvPr/>
        </p:nvSpPr>
        <p:spPr>
          <a:xfrm>
            <a:off x="371475" y="1257299"/>
            <a:ext cx="3643543" cy="2751522"/>
          </a:xfrm>
          <a:prstGeom prst="rect">
            <a:avLst/>
          </a:prstGeom>
        </p:spPr>
        <p:txBody>
          <a:bodyPr wrap="square">
            <a:spAutoFit/>
          </a:bodyPr>
          <a:lstStyle/>
          <a:p>
            <a:pPr marL="0" lvl="1" eaLnBrk="0" fontAlgn="base" hangingPunct="0">
              <a:spcBef>
                <a:spcPct val="0"/>
              </a:spcBef>
              <a:spcAft>
                <a:spcPct val="0"/>
              </a:spcAft>
              <a:buClr>
                <a:srgbClr val="FFC000"/>
              </a:buClr>
              <a:buSzPct val="75000"/>
              <a:defRPr/>
            </a:pPr>
            <a:r>
              <a:rPr lang="en-US" sz="1200" dirty="0">
                <a:solidFill>
                  <a:schemeClr val="bg2"/>
                </a:solidFill>
                <a:latin typeface="+mj-lt"/>
              </a:rPr>
              <a:t>Part of the BIA report and presentation to [CLIENT] management is the gap analysis which summarizes the existing recovery capability of the identified application dependencies. </a:t>
            </a:r>
          </a:p>
          <a:p>
            <a:pPr marL="177800" lvl="1" indent="-177800" fontAlgn="base">
              <a:spcBef>
                <a:spcPct val="20000"/>
              </a:spcBef>
              <a:spcAft>
                <a:spcPct val="0"/>
              </a:spcAft>
              <a:buClr>
                <a:schemeClr val="tx2"/>
              </a:buClr>
              <a:buSzPct val="110000"/>
              <a:buFont typeface="EYInterstate Light" panose="02000506000000020004" pitchFamily="2" charset="0"/>
              <a:buChar char="•"/>
              <a:defRPr/>
            </a:pPr>
            <a:r>
              <a:rPr lang="en-US" sz="1200" dirty="0">
                <a:solidFill>
                  <a:schemeClr val="bg1"/>
                </a:solidFill>
                <a:latin typeface="+mj-lt"/>
              </a:rPr>
              <a:t>The gap analysis is a detailed examination of the identified risks associated with the differences between business requirements (RTO/RPO) and the current available recovery capabilities</a:t>
            </a:r>
          </a:p>
          <a:p>
            <a:pPr marL="177800" lvl="1" indent="-177800" fontAlgn="base">
              <a:spcBef>
                <a:spcPct val="20000"/>
              </a:spcBef>
              <a:spcAft>
                <a:spcPct val="0"/>
              </a:spcAft>
              <a:buClr>
                <a:schemeClr val="tx2"/>
              </a:buClr>
              <a:buSzPct val="110000"/>
              <a:buFont typeface="EYInterstate Light" panose="02000506000000020004" pitchFamily="2" charset="0"/>
              <a:buChar char="•"/>
              <a:defRPr/>
            </a:pPr>
            <a:r>
              <a:rPr lang="en-US" sz="1200" dirty="0">
                <a:solidFill>
                  <a:schemeClr val="bg1"/>
                </a:solidFill>
                <a:latin typeface="+mj-lt"/>
              </a:rPr>
              <a:t>The analysis will serve as input in balancing these risks with the cost and benefits associated with the recovery solution to close the gap</a:t>
            </a:r>
          </a:p>
          <a:p>
            <a:pPr marL="228600" lvl="1" indent="-228600">
              <a:spcAft>
                <a:spcPts val="200"/>
              </a:spcAft>
              <a:buClr>
                <a:srgbClr val="FFC000"/>
              </a:buClr>
              <a:buSzPct val="100000"/>
              <a:buFont typeface="Arial" pitchFamily="34" charset="0"/>
              <a:buChar char="►"/>
              <a:defRPr/>
            </a:pPr>
            <a:endParaRPr lang="en-US" sz="1200" dirty="0">
              <a:solidFill>
                <a:schemeClr val="bg2"/>
              </a:solidFill>
              <a:latin typeface="+mj-lt"/>
            </a:endParaRPr>
          </a:p>
        </p:txBody>
      </p:sp>
      <p:sp>
        <p:nvSpPr>
          <p:cNvPr id="9" name="Slide Number Placeholder 2">
            <a:extLst>
              <a:ext uri="{FF2B5EF4-FFF2-40B4-BE49-F238E27FC236}">
                <a16:creationId xmlns:a16="http://schemas.microsoft.com/office/drawing/2014/main" id="{9823AC7B-20E8-4EC5-B48F-ECC7C90B63C7}"/>
              </a:ext>
            </a:extLst>
          </p:cNvPr>
          <p:cNvSpPr>
            <a:spLocks noGrp="1"/>
          </p:cNvSpPr>
          <p:nvPr>
            <p:ph type="sldNum" sz="quarter" idx="4"/>
          </p:nvPr>
        </p:nvSpPr>
        <p:spPr>
          <a:xfrm>
            <a:off x="371476" y="6041786"/>
            <a:ext cx="350044" cy="180000"/>
          </a:xfrm>
        </p:spPr>
        <p:txBody>
          <a:bodyPr/>
          <a:lstStyle/>
          <a:p>
            <a:fld id="{F1BC30E3-FFE5-4B91-AA19-87A149EBB9EE}" type="slidenum">
              <a:rPr lang="en-US" smtClean="0">
                <a:latin typeface="+mn-lt"/>
              </a:rPr>
              <a:pPr/>
              <a:t>42</a:t>
            </a:fld>
            <a:endParaRPr lang="en-US" dirty="0">
              <a:latin typeface="+mn-lt"/>
            </a:endParaRPr>
          </a:p>
        </p:txBody>
      </p:sp>
      <p:sp>
        <p:nvSpPr>
          <p:cNvPr id="22" name="Rectangle 20">
            <a:extLst>
              <a:ext uri="{FF2B5EF4-FFF2-40B4-BE49-F238E27FC236}">
                <a16:creationId xmlns:a16="http://schemas.microsoft.com/office/drawing/2014/main" id="{970637A2-2A48-444B-AE5B-251A3CE875E0}"/>
              </a:ext>
            </a:extLst>
          </p:cNvPr>
          <p:cNvSpPr>
            <a:spLocks noChangeArrowheads="1"/>
          </p:cNvSpPr>
          <p:nvPr/>
        </p:nvSpPr>
        <p:spPr bwMode="auto">
          <a:xfrm>
            <a:off x="7020542" y="3611445"/>
            <a:ext cx="3922846" cy="261610"/>
          </a:xfrm>
          <a:prstGeom prst="rect">
            <a:avLst/>
          </a:prstGeom>
          <a:solidFill>
            <a:srgbClr val="646464"/>
          </a:solidFill>
          <a:ln w="25400" cap="flat" cmpd="sng" algn="ctr">
            <a:noFill/>
            <a:prstDash val="solid"/>
          </a:ln>
          <a:effectLst/>
        </p:spPr>
        <p:txBody>
          <a:bodyPr wrap="square">
            <a:spAutoFit/>
          </a:bodyPr>
          <a:lstStyle/>
          <a:p>
            <a:pPr algn="ctr" defTabSz="1566863" eaLnBrk="0" hangingPunct="0">
              <a:buClr>
                <a:srgbClr val="FFE600"/>
              </a:buClr>
              <a:defRPr/>
            </a:pPr>
            <a:r>
              <a:rPr lang="en-US" sz="1100" b="1" kern="0" dirty="0">
                <a:solidFill>
                  <a:srgbClr val="FFFFFF"/>
                </a:solidFill>
                <a:latin typeface="EYInterstate" panose="02000503020000020004" pitchFamily="2" charset="0"/>
              </a:rPr>
              <a:t>Application gaps by tier</a:t>
            </a:r>
          </a:p>
        </p:txBody>
      </p:sp>
      <p:sp>
        <p:nvSpPr>
          <p:cNvPr id="17" name="Rectangle 16">
            <a:extLst>
              <a:ext uri="{FF2B5EF4-FFF2-40B4-BE49-F238E27FC236}">
                <a16:creationId xmlns:a16="http://schemas.microsoft.com/office/drawing/2014/main" id="{86DFE732-D773-4AAC-BDB9-815B647AC18F}"/>
              </a:ext>
            </a:extLst>
          </p:cNvPr>
          <p:cNvSpPr/>
          <p:nvPr/>
        </p:nvSpPr>
        <p:spPr bwMode="auto">
          <a:xfrm>
            <a:off x="886436" y="4145325"/>
            <a:ext cx="4592837" cy="2198855"/>
          </a:xfrm>
          <a:prstGeom prst="rect">
            <a:avLst/>
          </a:prstGeom>
          <a:solidFill>
            <a:srgbClr val="FFFFFF"/>
          </a:solidFill>
          <a:ln w="19050" cap="flat" cmpd="sng" algn="ctr">
            <a:solidFill>
              <a:srgbClr val="FFD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566863">
              <a:defRPr/>
            </a:pPr>
            <a:endParaRPr lang="en-US" sz="3100" kern="0" dirty="0">
              <a:solidFill>
                <a:srgbClr val="000000"/>
              </a:solidFill>
              <a:latin typeface="Arial" charset="0"/>
            </a:endParaRPr>
          </a:p>
        </p:txBody>
      </p:sp>
      <p:sp>
        <p:nvSpPr>
          <p:cNvPr id="18" name="Rectangle 20">
            <a:extLst>
              <a:ext uri="{FF2B5EF4-FFF2-40B4-BE49-F238E27FC236}">
                <a16:creationId xmlns:a16="http://schemas.microsoft.com/office/drawing/2014/main" id="{2C1CD219-0BE0-40AF-BE40-A6545DBF30F8}"/>
              </a:ext>
            </a:extLst>
          </p:cNvPr>
          <p:cNvSpPr>
            <a:spLocks noChangeArrowheads="1"/>
          </p:cNvSpPr>
          <p:nvPr/>
        </p:nvSpPr>
        <p:spPr bwMode="auto">
          <a:xfrm>
            <a:off x="1260169" y="4107780"/>
            <a:ext cx="3922846" cy="261610"/>
          </a:xfrm>
          <a:prstGeom prst="rect">
            <a:avLst/>
          </a:prstGeom>
          <a:solidFill>
            <a:srgbClr val="646464"/>
          </a:solidFill>
          <a:ln w="25400" cap="flat" cmpd="sng" algn="ctr">
            <a:noFill/>
            <a:prstDash val="solid"/>
          </a:ln>
          <a:effectLst/>
        </p:spPr>
        <p:txBody>
          <a:bodyPr wrap="square">
            <a:spAutoFit/>
          </a:bodyPr>
          <a:lstStyle/>
          <a:p>
            <a:pPr algn="ctr" defTabSz="1566863" eaLnBrk="0" hangingPunct="0">
              <a:buClr>
                <a:srgbClr val="FFE600"/>
              </a:buClr>
              <a:defRPr/>
            </a:pPr>
            <a:r>
              <a:rPr lang="en-US" sz="1100" b="1" kern="0" dirty="0">
                <a:solidFill>
                  <a:srgbClr val="FFFFFF"/>
                </a:solidFill>
                <a:latin typeface="EYInterstate" panose="02000503020000020004" pitchFamily="2" charset="0"/>
              </a:rPr>
              <a:t>Applications availability and data loss gaps</a:t>
            </a:r>
          </a:p>
        </p:txBody>
      </p:sp>
      <p:graphicFrame>
        <p:nvGraphicFramePr>
          <p:cNvPr id="19" name="Content Placeholder 4">
            <a:extLst>
              <a:ext uri="{FF2B5EF4-FFF2-40B4-BE49-F238E27FC236}">
                <a16:creationId xmlns:a16="http://schemas.microsoft.com/office/drawing/2014/main" id="{6C44107A-B18B-4CD4-8DB6-298748E24E33}"/>
              </a:ext>
            </a:extLst>
          </p:cNvPr>
          <p:cNvGraphicFramePr>
            <a:graphicFrameLocks/>
          </p:cNvGraphicFramePr>
          <p:nvPr>
            <p:extLst>
              <p:ext uri="{D42A27DB-BD31-4B8C-83A1-F6EECF244321}">
                <p14:modId xmlns:p14="http://schemas.microsoft.com/office/powerpoint/2010/main" val="754790886"/>
              </p:ext>
            </p:extLst>
          </p:nvPr>
        </p:nvGraphicFramePr>
        <p:xfrm>
          <a:off x="1232868" y="4454065"/>
          <a:ext cx="3899975" cy="1914533"/>
        </p:xfrm>
        <a:graphic>
          <a:graphicData uri="http://schemas.openxmlformats.org/drawingml/2006/chart">
            <c:chart xmlns:c="http://schemas.openxmlformats.org/drawingml/2006/chart" xmlns:r="http://schemas.openxmlformats.org/officeDocument/2006/relationships" r:id="rId4"/>
          </a:graphicData>
        </a:graphic>
      </p:graphicFrame>
      <p:sp>
        <p:nvSpPr>
          <p:cNvPr id="21" name="Slide Number Placeholder 2">
            <a:extLst>
              <a:ext uri="{FF2B5EF4-FFF2-40B4-BE49-F238E27FC236}">
                <a16:creationId xmlns:a16="http://schemas.microsoft.com/office/drawing/2014/main" id="{773A8127-C1E3-4C81-B187-6B0EE19C6609}"/>
              </a:ext>
            </a:extLst>
          </p:cNvPr>
          <p:cNvSpPr txBox="1">
            <a:spLocks/>
          </p:cNvSpPr>
          <p:nvPr/>
        </p:nvSpPr>
        <p:spPr>
          <a:xfrm>
            <a:off x="523876" y="6194186"/>
            <a:ext cx="350044" cy="180000"/>
          </a:xfrm>
          <a:prstGeom prst="rect">
            <a:avLst/>
          </a:prstGeom>
        </p:spPr>
        <p:txBody>
          <a:bodyPr wrap="none" anchor="ctr" anchorCtr="0"/>
          <a:lstStyle>
            <a:defPPr>
              <a:defRPr lang="en-US"/>
            </a:defPPr>
            <a:lvl1pPr marL="0" algn="ctr" defTabSz="914400" rtl="0" eaLnBrk="1" latinLnBrk="0" hangingPunct="1">
              <a:defRPr lang="en-GB" sz="800" kern="1200" smtClean="0">
                <a:solidFill>
                  <a:schemeClr val="tx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BC30E3-FFE5-4B91-AA19-87A149EBB9EE}" type="slidenum">
              <a:rPr lang="en-US" smtClean="0">
                <a:latin typeface="+mn-lt"/>
              </a:rPr>
              <a:pPr/>
              <a:t>42</a:t>
            </a:fld>
            <a:endParaRPr lang="en-US" dirty="0">
              <a:latin typeface="+mn-lt"/>
            </a:endParaRPr>
          </a:p>
        </p:txBody>
      </p:sp>
      <p:sp>
        <p:nvSpPr>
          <p:cNvPr id="20" name="Rectangle 19">
            <a:extLst>
              <a:ext uri="{FF2B5EF4-FFF2-40B4-BE49-F238E27FC236}">
                <a16:creationId xmlns:a16="http://schemas.microsoft.com/office/drawing/2014/main" id="{87BC48BC-46DE-4D4A-A713-E6A91F10FF88}"/>
              </a:ext>
            </a:extLst>
          </p:cNvPr>
          <p:cNvSpPr/>
          <p:nvPr/>
        </p:nvSpPr>
        <p:spPr>
          <a:xfrm rot="20700000">
            <a:off x="2279989" y="2951770"/>
            <a:ext cx="8359723" cy="1569660"/>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9600" b="0" cap="none" spc="0" dirty="0">
                <a:ln w="0"/>
                <a:gradFill>
                  <a:gsLst>
                    <a:gs pos="21000">
                      <a:srgbClr val="53575C"/>
                    </a:gs>
                    <a:gs pos="88000">
                      <a:srgbClr val="C5C7CA"/>
                    </a:gs>
                  </a:gsLst>
                  <a:lin ang="5400000"/>
                </a:gradFill>
                <a:effectLst/>
              </a:rPr>
              <a:t>EXAMPLE</a:t>
            </a:r>
          </a:p>
        </p:txBody>
      </p:sp>
    </p:spTree>
    <p:extLst>
      <p:ext uri="{BB962C8B-B14F-4D97-AF65-F5344CB8AC3E}">
        <p14:creationId xmlns:p14="http://schemas.microsoft.com/office/powerpoint/2010/main" val="1973091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9515-FDB3-4F80-9636-C846548AF991}"/>
              </a:ext>
            </a:extLst>
          </p:cNvPr>
          <p:cNvSpPr>
            <a:spLocks noGrp="1"/>
          </p:cNvSpPr>
          <p:nvPr>
            <p:ph type="title"/>
          </p:nvPr>
        </p:nvSpPr>
        <p:spPr/>
        <p:txBody>
          <a:bodyPr/>
          <a:lstStyle/>
          <a:p>
            <a:r>
              <a:rPr lang="en-GB" dirty="0"/>
              <a:t>BIA Deliverable – Critical Path </a:t>
            </a:r>
            <a:endParaRPr lang="en-US" dirty="0"/>
          </a:p>
        </p:txBody>
      </p:sp>
      <p:sp>
        <p:nvSpPr>
          <p:cNvPr id="3" name="Date Placeholder 2">
            <a:extLst>
              <a:ext uri="{FF2B5EF4-FFF2-40B4-BE49-F238E27FC236}">
                <a16:creationId xmlns:a16="http://schemas.microsoft.com/office/drawing/2014/main" id="{4FDB8FD8-FD3D-4CE8-ADF2-5948B0273E7C}"/>
              </a:ext>
            </a:extLst>
          </p:cNvPr>
          <p:cNvSpPr>
            <a:spLocks noGrp="1"/>
          </p:cNvSpPr>
          <p:nvPr>
            <p:ph type="dt" sz="half" idx="4294967295"/>
          </p:nvPr>
        </p:nvSpPr>
        <p:spPr/>
        <p:txBody>
          <a:bodyPr/>
          <a:lstStyle/>
          <a:p>
            <a:fld id="{E40DEA52-5ACD-455D-A5D0-FA719880D0C9}" type="datetime3">
              <a:rPr lang="en-US" smtClean="0"/>
              <a:t>20 July 2023</a:t>
            </a:fld>
            <a:endParaRPr lang="en-IN" dirty="0"/>
          </a:p>
        </p:txBody>
      </p:sp>
      <p:sp>
        <p:nvSpPr>
          <p:cNvPr id="4" name="Footer Placeholder 3">
            <a:extLst>
              <a:ext uri="{FF2B5EF4-FFF2-40B4-BE49-F238E27FC236}">
                <a16:creationId xmlns:a16="http://schemas.microsoft.com/office/drawing/2014/main" id="{09C76070-4D20-45CC-950D-F681FCF63C73}"/>
              </a:ext>
            </a:extLst>
          </p:cNvPr>
          <p:cNvSpPr>
            <a:spLocks noGrp="1"/>
          </p:cNvSpPr>
          <p:nvPr>
            <p:ph type="ftr" sz="quarter" idx="4294967295"/>
          </p:nvPr>
        </p:nvSpPr>
        <p:spPr/>
        <p:txBody>
          <a:bodyPr/>
          <a:lstStyle/>
          <a:p>
            <a:r>
              <a:rPr lang="en-IN" dirty="0"/>
              <a:t>Presentation title</a:t>
            </a:r>
          </a:p>
        </p:txBody>
      </p:sp>
      <p:pic>
        <p:nvPicPr>
          <p:cNvPr id="5" name="Picture 4">
            <a:extLst>
              <a:ext uri="{FF2B5EF4-FFF2-40B4-BE49-F238E27FC236}">
                <a16:creationId xmlns:a16="http://schemas.microsoft.com/office/drawing/2014/main" id="{C7BE2B99-8AF6-4670-9162-CC9D66359E5B}"/>
              </a:ext>
            </a:extLst>
          </p:cNvPr>
          <p:cNvPicPr>
            <a:picLocks noChangeAspect="1"/>
          </p:cNvPicPr>
          <p:nvPr/>
        </p:nvPicPr>
        <p:blipFill>
          <a:blip r:embed="rId2"/>
          <a:stretch>
            <a:fillRect/>
          </a:stretch>
        </p:blipFill>
        <p:spPr>
          <a:xfrm>
            <a:off x="3195955" y="854147"/>
            <a:ext cx="8229600" cy="5661913"/>
          </a:xfrm>
          <a:prstGeom prst="rect">
            <a:avLst/>
          </a:prstGeom>
        </p:spPr>
      </p:pic>
      <p:sp>
        <p:nvSpPr>
          <p:cNvPr id="6" name="Rectangle 5">
            <a:extLst>
              <a:ext uri="{FF2B5EF4-FFF2-40B4-BE49-F238E27FC236}">
                <a16:creationId xmlns:a16="http://schemas.microsoft.com/office/drawing/2014/main" id="{AE68BE50-B7FE-4F8A-8B4D-C799B36377C4}"/>
              </a:ext>
            </a:extLst>
          </p:cNvPr>
          <p:cNvSpPr/>
          <p:nvPr/>
        </p:nvSpPr>
        <p:spPr>
          <a:xfrm rot="20700000">
            <a:off x="4186638" y="2642026"/>
            <a:ext cx="6533328" cy="1573947"/>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9600" b="0" cap="none" spc="0" dirty="0">
                <a:ln w="0"/>
                <a:gradFill>
                  <a:gsLst>
                    <a:gs pos="21000">
                      <a:srgbClr val="53575C"/>
                    </a:gs>
                    <a:gs pos="88000">
                      <a:srgbClr val="C5C7CA"/>
                    </a:gs>
                  </a:gsLst>
                  <a:lin ang="5400000"/>
                </a:gradFill>
                <a:effectLst/>
              </a:rPr>
              <a:t>EXAMPLE</a:t>
            </a:r>
          </a:p>
        </p:txBody>
      </p:sp>
      <p:sp>
        <p:nvSpPr>
          <p:cNvPr id="7" name="Rectangle 6">
            <a:extLst>
              <a:ext uri="{FF2B5EF4-FFF2-40B4-BE49-F238E27FC236}">
                <a16:creationId xmlns:a16="http://schemas.microsoft.com/office/drawing/2014/main" id="{03FE6645-DC11-453B-9ECC-636380B914D1}"/>
              </a:ext>
            </a:extLst>
          </p:cNvPr>
          <p:cNvSpPr/>
          <p:nvPr/>
        </p:nvSpPr>
        <p:spPr>
          <a:xfrm>
            <a:off x="371475" y="1257299"/>
            <a:ext cx="2651125" cy="830997"/>
          </a:xfrm>
          <a:prstGeom prst="rect">
            <a:avLst/>
          </a:prstGeom>
        </p:spPr>
        <p:txBody>
          <a:bodyPr wrap="square">
            <a:spAutoFit/>
          </a:bodyPr>
          <a:lstStyle/>
          <a:p>
            <a:pPr marL="0" lvl="1" eaLnBrk="0" fontAlgn="base" hangingPunct="0">
              <a:spcBef>
                <a:spcPct val="0"/>
              </a:spcBef>
              <a:spcAft>
                <a:spcPct val="0"/>
              </a:spcAft>
              <a:buClr>
                <a:srgbClr val="FFC000"/>
              </a:buClr>
              <a:buSzPct val="75000"/>
              <a:defRPr/>
            </a:pPr>
            <a:r>
              <a:rPr lang="en-US" sz="1200" dirty="0">
                <a:solidFill>
                  <a:schemeClr val="bg2"/>
                </a:solidFill>
                <a:latin typeface="+mj-lt"/>
              </a:rPr>
              <a:t>This is another sample critical path with the recovery prioritization and tiering of the business processes organized by </a:t>
            </a:r>
            <a:r>
              <a:rPr lang="en-US" sz="1200">
                <a:solidFill>
                  <a:schemeClr val="bg2"/>
                </a:solidFill>
                <a:latin typeface="+mj-lt"/>
              </a:rPr>
              <a:t>business </a:t>
            </a:r>
            <a:r>
              <a:rPr lang="en-US" sz="1200" dirty="0">
                <a:solidFill>
                  <a:schemeClr val="bg2"/>
                </a:solidFill>
                <a:latin typeface="+mj-lt"/>
              </a:rPr>
              <a:t>functions.</a:t>
            </a:r>
          </a:p>
        </p:txBody>
      </p:sp>
    </p:spTree>
    <p:extLst>
      <p:ext uri="{BB962C8B-B14F-4D97-AF65-F5344CB8AC3E}">
        <p14:creationId xmlns:p14="http://schemas.microsoft.com/office/powerpoint/2010/main" val="32483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8F847D-B960-47F5-A943-A0FBA9324211}"/>
              </a:ext>
            </a:extLst>
          </p:cNvPr>
          <p:cNvSpPr>
            <a:spLocks noGrp="1"/>
          </p:cNvSpPr>
          <p:nvPr>
            <p:ph type="body" sz="quarter" idx="10"/>
          </p:nvPr>
        </p:nvSpPr>
        <p:spPr>
          <a:xfrm>
            <a:off x="371476" y="1257299"/>
            <a:ext cx="2348365" cy="4714875"/>
          </a:xfrm>
        </p:spPr>
        <p:txBody>
          <a:bodyPr/>
          <a:lstStyle/>
          <a:p>
            <a:pPr marL="0" indent="0">
              <a:buNone/>
            </a:pPr>
            <a:r>
              <a:rPr lang="en-US" dirty="0"/>
              <a:t>The BIA Facilitator Guide is designed to assist BIA surveyors in completing the BIA survey, and to assist the surveyor in modifying/updating the survey tool.</a:t>
            </a:r>
          </a:p>
        </p:txBody>
      </p:sp>
      <p:sp>
        <p:nvSpPr>
          <p:cNvPr id="2" name="Title 1">
            <a:extLst>
              <a:ext uri="{FF2B5EF4-FFF2-40B4-BE49-F238E27FC236}">
                <a16:creationId xmlns:a16="http://schemas.microsoft.com/office/drawing/2014/main" id="{B26271C3-B4E8-4A64-B4A1-B1742152913A}"/>
              </a:ext>
            </a:extLst>
          </p:cNvPr>
          <p:cNvSpPr>
            <a:spLocks noGrp="1"/>
          </p:cNvSpPr>
          <p:nvPr>
            <p:ph type="title"/>
          </p:nvPr>
        </p:nvSpPr>
        <p:spPr/>
        <p:txBody>
          <a:bodyPr/>
          <a:lstStyle/>
          <a:p>
            <a:r>
              <a:rPr lang="en-GB" dirty="0"/>
              <a:t>BIA Deliverable – BIA </a:t>
            </a:r>
            <a:r>
              <a:rPr lang="en-US" dirty="0">
                <a:latin typeface="+mj-lt"/>
              </a:rPr>
              <a:t>Facilitator Guide</a:t>
            </a:r>
            <a:br>
              <a:rPr lang="en-US" dirty="0">
                <a:latin typeface="+mj-lt"/>
              </a:rPr>
            </a:br>
            <a:endParaRPr lang="en-US" dirty="0">
              <a:latin typeface="+mj-lt"/>
            </a:endParaRPr>
          </a:p>
        </p:txBody>
      </p:sp>
      <p:sp>
        <p:nvSpPr>
          <p:cNvPr id="12" name="Slide Number Placeholder 2">
            <a:extLst>
              <a:ext uri="{FF2B5EF4-FFF2-40B4-BE49-F238E27FC236}">
                <a16:creationId xmlns:a16="http://schemas.microsoft.com/office/drawing/2014/main" id="{0DEF46E9-250D-4342-AF5F-40781530F133}"/>
              </a:ext>
            </a:extLst>
          </p:cNvPr>
          <p:cNvSpPr>
            <a:spLocks noGrp="1"/>
          </p:cNvSpPr>
          <p:nvPr>
            <p:ph type="sldNum" sz="quarter" idx="4"/>
          </p:nvPr>
        </p:nvSpPr>
        <p:spPr/>
        <p:txBody>
          <a:bodyPr/>
          <a:lstStyle/>
          <a:p>
            <a:fld id="{F1BC30E3-FFE5-4B91-AA19-87A149EBB9EE}" type="slidenum">
              <a:rPr lang="en-US" smtClean="0">
                <a:latin typeface="+mn-lt"/>
              </a:rPr>
              <a:pPr/>
              <a:t>44</a:t>
            </a:fld>
            <a:endParaRPr lang="en-US" dirty="0">
              <a:latin typeface="+mn-lt"/>
            </a:endParaRPr>
          </a:p>
        </p:txBody>
      </p:sp>
      <p:sp>
        <p:nvSpPr>
          <p:cNvPr id="3" name="Date Placeholder 2">
            <a:extLst>
              <a:ext uri="{FF2B5EF4-FFF2-40B4-BE49-F238E27FC236}">
                <a16:creationId xmlns:a16="http://schemas.microsoft.com/office/drawing/2014/main" id="{11E1B8CC-0166-45D6-8FF7-E571E4E5F592}"/>
              </a:ext>
            </a:extLst>
          </p:cNvPr>
          <p:cNvSpPr>
            <a:spLocks noGrp="1"/>
          </p:cNvSpPr>
          <p:nvPr>
            <p:ph type="dt" sz="half" idx="4294967295"/>
          </p:nvPr>
        </p:nvSpPr>
        <p:spPr/>
        <p:txBody>
          <a:bodyPr/>
          <a:lstStyle/>
          <a:p>
            <a:fld id="{E40DEA52-5ACD-455D-A5D0-FA719880D0C9}" type="datetime3">
              <a:rPr lang="en-US" smtClean="0"/>
              <a:t>20 July 2023</a:t>
            </a:fld>
            <a:endParaRPr lang="en-IN" dirty="0"/>
          </a:p>
        </p:txBody>
      </p:sp>
      <p:sp>
        <p:nvSpPr>
          <p:cNvPr id="4" name="Footer Placeholder 3">
            <a:extLst>
              <a:ext uri="{FF2B5EF4-FFF2-40B4-BE49-F238E27FC236}">
                <a16:creationId xmlns:a16="http://schemas.microsoft.com/office/drawing/2014/main" id="{45F46546-0960-45F1-AFC6-6B7C9E179B2B}"/>
              </a:ext>
            </a:extLst>
          </p:cNvPr>
          <p:cNvSpPr>
            <a:spLocks noGrp="1"/>
          </p:cNvSpPr>
          <p:nvPr>
            <p:ph type="ftr" sz="quarter" idx="4294967295"/>
          </p:nvPr>
        </p:nvSpPr>
        <p:spPr/>
        <p:txBody>
          <a:bodyPr/>
          <a:lstStyle/>
          <a:p>
            <a:r>
              <a:rPr lang="en-IN" dirty="0"/>
              <a:t>Presentation title</a:t>
            </a:r>
          </a:p>
        </p:txBody>
      </p:sp>
      <p:pic>
        <p:nvPicPr>
          <p:cNvPr id="6" name="Picture 5">
            <a:extLst>
              <a:ext uri="{FF2B5EF4-FFF2-40B4-BE49-F238E27FC236}">
                <a16:creationId xmlns:a16="http://schemas.microsoft.com/office/drawing/2014/main" id="{76C2C8B1-70E8-4A10-A083-6F9D55097728}"/>
              </a:ext>
            </a:extLst>
          </p:cNvPr>
          <p:cNvPicPr>
            <a:picLocks noChangeAspect="1"/>
          </p:cNvPicPr>
          <p:nvPr/>
        </p:nvPicPr>
        <p:blipFill>
          <a:blip r:embed="rId2"/>
          <a:stretch>
            <a:fillRect/>
          </a:stretch>
        </p:blipFill>
        <p:spPr>
          <a:xfrm>
            <a:off x="2784059" y="1048601"/>
            <a:ext cx="38862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5712B98-10BB-4CDE-B77E-403DE930F79F}"/>
              </a:ext>
            </a:extLst>
          </p:cNvPr>
          <p:cNvPicPr>
            <a:picLocks noChangeAspect="1"/>
          </p:cNvPicPr>
          <p:nvPr/>
        </p:nvPicPr>
        <p:blipFill>
          <a:blip r:embed="rId3"/>
          <a:stretch>
            <a:fillRect/>
          </a:stretch>
        </p:blipFill>
        <p:spPr>
          <a:xfrm>
            <a:off x="3759589" y="2330244"/>
            <a:ext cx="3771900" cy="4019550"/>
          </a:xfrm>
          <a:prstGeom prst="rect">
            <a:avLst/>
          </a:prstGeom>
        </p:spPr>
      </p:pic>
      <p:pic>
        <p:nvPicPr>
          <p:cNvPr id="10" name="Picture 9">
            <a:extLst>
              <a:ext uri="{FF2B5EF4-FFF2-40B4-BE49-F238E27FC236}">
                <a16:creationId xmlns:a16="http://schemas.microsoft.com/office/drawing/2014/main" id="{30658CD8-B269-444D-9651-5AAA20F2BFD7}"/>
              </a:ext>
            </a:extLst>
          </p:cNvPr>
          <p:cNvPicPr>
            <a:picLocks noChangeAspect="1"/>
          </p:cNvPicPr>
          <p:nvPr/>
        </p:nvPicPr>
        <p:blipFill>
          <a:blip r:embed="rId4"/>
          <a:stretch>
            <a:fillRect/>
          </a:stretch>
        </p:blipFill>
        <p:spPr>
          <a:xfrm>
            <a:off x="7595707" y="1180681"/>
            <a:ext cx="4509370" cy="5174370"/>
          </a:xfrm>
          <a:prstGeom prst="rect">
            <a:avLst/>
          </a:prstGeom>
        </p:spPr>
      </p:pic>
      <p:sp>
        <p:nvSpPr>
          <p:cNvPr id="11" name="Rectangle 10">
            <a:extLst>
              <a:ext uri="{FF2B5EF4-FFF2-40B4-BE49-F238E27FC236}">
                <a16:creationId xmlns:a16="http://schemas.microsoft.com/office/drawing/2014/main" id="{FE5B532F-9559-426A-A2DA-53543BA4DD3F}"/>
              </a:ext>
            </a:extLst>
          </p:cNvPr>
          <p:cNvSpPr/>
          <p:nvPr/>
        </p:nvSpPr>
        <p:spPr>
          <a:xfrm rot="20700000">
            <a:off x="3451170" y="2895199"/>
            <a:ext cx="8359723" cy="1569660"/>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9600" b="0" cap="none" spc="0" dirty="0">
                <a:ln w="0"/>
                <a:gradFill>
                  <a:gsLst>
                    <a:gs pos="21000">
                      <a:srgbClr val="53575C"/>
                    </a:gs>
                    <a:gs pos="88000">
                      <a:srgbClr val="C5C7CA"/>
                    </a:gs>
                  </a:gsLst>
                  <a:lin ang="5400000"/>
                </a:gradFill>
                <a:effectLst/>
              </a:rPr>
              <a:t>EXAMPLE</a:t>
            </a:r>
          </a:p>
        </p:txBody>
      </p:sp>
    </p:spTree>
    <p:extLst>
      <p:ext uri="{BB962C8B-B14F-4D97-AF65-F5344CB8AC3E}">
        <p14:creationId xmlns:p14="http://schemas.microsoft.com/office/powerpoint/2010/main" val="2768600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pPr eaLnBrk="1" hangingPunct="1"/>
            <a:r>
              <a:rPr kumimoji="1" lang="en-US" altLang="ja-JP" dirty="0">
                <a:latin typeface="+mj-lt"/>
                <a:ea typeface="ＭＳ Ｐゴシック" charset="-128"/>
              </a:rPr>
              <a:t>BIA Deliverable – BIA Report</a:t>
            </a:r>
            <a:endParaRPr kumimoji="1" lang="ja-JP" altLang="en-US" dirty="0">
              <a:latin typeface="+mj-lt"/>
              <a:ea typeface="ＭＳ Ｐゴシック" charset="-128"/>
            </a:endParaRPr>
          </a:p>
        </p:txBody>
      </p:sp>
      <p:sp>
        <p:nvSpPr>
          <p:cNvPr id="3" name="Rectangle 2"/>
          <p:cNvSpPr/>
          <p:nvPr/>
        </p:nvSpPr>
        <p:spPr>
          <a:xfrm>
            <a:off x="371475" y="1257299"/>
            <a:ext cx="3238500" cy="4524315"/>
          </a:xfrm>
          <a:prstGeom prst="rect">
            <a:avLst/>
          </a:prstGeom>
        </p:spPr>
        <p:txBody>
          <a:bodyPr wrap="square">
            <a:spAutoFit/>
          </a:bodyPr>
          <a:lstStyle/>
          <a:p>
            <a:pPr fontAlgn="base">
              <a:spcBef>
                <a:spcPct val="0"/>
              </a:spcBef>
              <a:spcAft>
                <a:spcPct val="0"/>
              </a:spcAft>
              <a:defRPr/>
            </a:pPr>
            <a:r>
              <a:rPr lang="en-US" sz="1200" b="1" dirty="0">
                <a:solidFill>
                  <a:schemeClr val="bg2"/>
                </a:solidFill>
                <a:latin typeface="+mj-lt"/>
              </a:rPr>
              <a:t>BIA Report Table of Contents</a:t>
            </a:r>
          </a:p>
          <a:p>
            <a:pPr fontAlgn="base">
              <a:spcBef>
                <a:spcPct val="0"/>
              </a:spcBef>
              <a:spcAft>
                <a:spcPct val="0"/>
              </a:spcAft>
              <a:defRPr/>
            </a:pPr>
            <a:endParaRPr lang="en-US" sz="1200" b="1" dirty="0">
              <a:solidFill>
                <a:schemeClr val="bg2"/>
              </a:solidFill>
              <a:latin typeface="+mj-lt"/>
            </a:endParaRPr>
          </a:p>
          <a:p>
            <a:pPr fontAlgn="base">
              <a:spcBef>
                <a:spcPct val="0"/>
              </a:spcBef>
              <a:spcAft>
                <a:spcPct val="0"/>
              </a:spcAft>
              <a:defRPr/>
            </a:pPr>
            <a:r>
              <a:rPr lang="en-US" sz="1200" dirty="0">
                <a:solidFill>
                  <a:schemeClr val="bg2"/>
                </a:solidFill>
                <a:latin typeface="+mj-lt"/>
              </a:rPr>
              <a:t>The report is divided into five sections: </a:t>
            </a:r>
          </a:p>
          <a:p>
            <a:pPr marL="177800" indent="-177800" fontAlgn="base">
              <a:spcBef>
                <a:spcPct val="20000"/>
              </a:spcBef>
              <a:spcAft>
                <a:spcPct val="0"/>
              </a:spcAft>
              <a:buClr>
                <a:schemeClr val="tx2"/>
              </a:buClr>
              <a:buSzPct val="110000"/>
              <a:buFont typeface="EYInterstate Light" panose="02000506000000020004" pitchFamily="2" charset="0"/>
              <a:buChar char="•"/>
              <a:defRPr/>
            </a:pPr>
            <a:r>
              <a:rPr lang="en-US" sz="1200" b="1" dirty="0">
                <a:solidFill>
                  <a:schemeClr val="bg1"/>
                </a:solidFill>
                <a:latin typeface="+mj-lt"/>
              </a:rPr>
              <a:t>Section 1 </a:t>
            </a:r>
            <a:r>
              <a:rPr lang="en-US" sz="1200" dirty="0">
                <a:solidFill>
                  <a:schemeClr val="bg1"/>
                </a:solidFill>
                <a:latin typeface="+mj-lt"/>
              </a:rPr>
              <a:t>is the executive summary which contains the project’s objectives, definitions, and a high level summary of the findings; </a:t>
            </a:r>
          </a:p>
          <a:p>
            <a:pPr marL="177800" indent="-177800" fontAlgn="base">
              <a:spcBef>
                <a:spcPct val="20000"/>
              </a:spcBef>
              <a:spcAft>
                <a:spcPct val="0"/>
              </a:spcAft>
              <a:buClr>
                <a:schemeClr val="tx2"/>
              </a:buClr>
              <a:buSzPct val="110000"/>
              <a:buFont typeface="EYInterstate Light" panose="02000506000000020004" pitchFamily="2" charset="0"/>
              <a:buChar char="•"/>
              <a:defRPr/>
            </a:pPr>
            <a:r>
              <a:rPr lang="en-US" sz="1200" b="1" dirty="0">
                <a:solidFill>
                  <a:schemeClr val="bg1"/>
                </a:solidFill>
                <a:latin typeface="+mj-lt"/>
              </a:rPr>
              <a:t>Section 2 </a:t>
            </a:r>
            <a:r>
              <a:rPr lang="en-US" sz="1200" dirty="0">
                <a:solidFill>
                  <a:schemeClr val="bg1"/>
                </a:solidFill>
                <a:latin typeface="+mj-lt"/>
              </a:rPr>
              <a:t>documents a project overview including the purpose, scope, and assumptions as they relate to the project; </a:t>
            </a:r>
          </a:p>
          <a:p>
            <a:pPr marL="177800" indent="-177800" fontAlgn="base">
              <a:spcBef>
                <a:spcPct val="20000"/>
              </a:spcBef>
              <a:spcAft>
                <a:spcPct val="0"/>
              </a:spcAft>
              <a:buClr>
                <a:schemeClr val="tx2"/>
              </a:buClr>
              <a:buSzPct val="110000"/>
              <a:buFont typeface="EYInterstate Light" panose="02000506000000020004" pitchFamily="2" charset="0"/>
              <a:buChar char="•"/>
              <a:defRPr/>
            </a:pPr>
            <a:r>
              <a:rPr lang="en-US" sz="1200" b="1" dirty="0">
                <a:solidFill>
                  <a:schemeClr val="bg1"/>
                </a:solidFill>
                <a:latin typeface="+mj-lt"/>
              </a:rPr>
              <a:t>Section 3 </a:t>
            </a:r>
            <a:r>
              <a:rPr lang="en-US" sz="1200" dirty="0">
                <a:solidFill>
                  <a:schemeClr val="bg1"/>
                </a:solidFill>
                <a:latin typeface="+mj-lt"/>
              </a:rPr>
              <a:t>provides an analysis of the time critical applications (as defined in this document) with a brief description of their purpose and potential impacts to the organization during an outage; </a:t>
            </a:r>
          </a:p>
          <a:p>
            <a:pPr marL="177800" indent="-177800" fontAlgn="base">
              <a:spcBef>
                <a:spcPct val="20000"/>
              </a:spcBef>
              <a:spcAft>
                <a:spcPct val="0"/>
              </a:spcAft>
              <a:buClr>
                <a:schemeClr val="tx2"/>
              </a:buClr>
              <a:buSzPct val="110000"/>
              <a:buFont typeface="EYInterstate Light" panose="02000506000000020004" pitchFamily="2" charset="0"/>
              <a:buChar char="•"/>
              <a:defRPr/>
            </a:pPr>
            <a:r>
              <a:rPr lang="en-US" sz="1200" b="1" dirty="0">
                <a:solidFill>
                  <a:schemeClr val="bg1"/>
                </a:solidFill>
                <a:latin typeface="+mj-lt"/>
              </a:rPr>
              <a:t>Section 4 </a:t>
            </a:r>
            <a:r>
              <a:rPr lang="en-US" sz="1200" dirty="0">
                <a:solidFill>
                  <a:schemeClr val="bg1"/>
                </a:solidFill>
                <a:latin typeface="+mj-lt"/>
              </a:rPr>
              <a:t>documents the minimum recovery requirements; and, </a:t>
            </a:r>
          </a:p>
          <a:p>
            <a:pPr marL="177800" indent="-177800" fontAlgn="base">
              <a:spcBef>
                <a:spcPct val="20000"/>
              </a:spcBef>
              <a:spcAft>
                <a:spcPct val="0"/>
              </a:spcAft>
              <a:buClr>
                <a:schemeClr val="tx2"/>
              </a:buClr>
              <a:buSzPct val="110000"/>
              <a:buFont typeface="EYInterstate Light" panose="02000506000000020004" pitchFamily="2" charset="0"/>
              <a:buChar char="•"/>
              <a:defRPr/>
            </a:pPr>
            <a:r>
              <a:rPr lang="en-US" sz="1200" b="1" dirty="0">
                <a:solidFill>
                  <a:schemeClr val="bg1"/>
                </a:solidFill>
                <a:latin typeface="+mj-lt"/>
              </a:rPr>
              <a:t>Section 5 </a:t>
            </a:r>
            <a:r>
              <a:rPr lang="en-US" sz="1200" dirty="0">
                <a:solidFill>
                  <a:schemeClr val="bg1"/>
                </a:solidFill>
                <a:latin typeface="+mj-lt"/>
              </a:rPr>
              <a:t>documents the recommendations for next steps. An appendix is included to provide the detailed information gathered from the accelerated Business Impact Analysis upon which this report is based.</a:t>
            </a:r>
          </a:p>
        </p:txBody>
      </p:sp>
      <p:pic>
        <p:nvPicPr>
          <p:cNvPr id="4" name="Picture 3"/>
          <p:cNvPicPr>
            <a:picLocks noChangeAspect="1"/>
          </p:cNvPicPr>
          <p:nvPr/>
        </p:nvPicPr>
        <p:blipFill>
          <a:blip r:embed="rId2" cstate="print"/>
          <a:srcRect/>
          <a:stretch>
            <a:fillRect/>
          </a:stretch>
        </p:blipFill>
        <p:spPr bwMode="auto">
          <a:xfrm>
            <a:off x="4070987" y="1180981"/>
            <a:ext cx="6879189" cy="4385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B2FA715D-5C09-4BEF-94D1-E18F012628BD}"/>
              </a:ext>
            </a:extLst>
          </p:cNvPr>
          <p:cNvSpPr/>
          <p:nvPr/>
        </p:nvSpPr>
        <p:spPr>
          <a:xfrm rot="20700000">
            <a:off x="3406449" y="2644169"/>
            <a:ext cx="8359723" cy="1569660"/>
          </a:xfrm>
          <a:prstGeom prst="rect">
            <a:avLst/>
          </a:prstGeom>
          <a:noFill/>
          <a:effectLst>
            <a:glow rad="127000">
              <a:schemeClr val="accent1">
                <a:alpha val="95000"/>
              </a:schemeClr>
            </a:glow>
            <a:outerShdw blurRad="50800" dist="50800" dir="5400000" algn="ctr" rotWithShape="0">
              <a:srgbClr val="000000">
                <a:alpha val="0"/>
              </a:srgbClr>
            </a:outerShdw>
          </a:effectLst>
        </p:spPr>
        <p:txBody>
          <a:bodyPr wrap="square" lIns="91440" tIns="45720" rIns="91440" bIns="45720">
            <a:spAutoFit/>
          </a:bodyPr>
          <a:lstStyle/>
          <a:p>
            <a:pPr algn="ctr"/>
            <a:r>
              <a:rPr lang="en-US" sz="9600" b="0" cap="none" spc="0" dirty="0">
                <a:ln w="0"/>
                <a:gradFill>
                  <a:gsLst>
                    <a:gs pos="21000">
                      <a:srgbClr val="53575C"/>
                    </a:gs>
                    <a:gs pos="88000">
                      <a:srgbClr val="C5C7CA"/>
                    </a:gs>
                  </a:gsLst>
                  <a:lin ang="5400000"/>
                </a:gradFill>
                <a:effectLst/>
              </a:rPr>
              <a:t>EXAMPLE</a:t>
            </a:r>
          </a:p>
        </p:txBody>
      </p:sp>
      <p:sp>
        <p:nvSpPr>
          <p:cNvPr id="6" name="Slide Number Placeholder 2">
            <a:extLst>
              <a:ext uri="{FF2B5EF4-FFF2-40B4-BE49-F238E27FC236}">
                <a16:creationId xmlns:a16="http://schemas.microsoft.com/office/drawing/2014/main" id="{78811FF2-21EB-4CDB-8709-3795DCD29988}"/>
              </a:ext>
            </a:extLst>
          </p:cNvPr>
          <p:cNvSpPr>
            <a:spLocks noGrp="1"/>
          </p:cNvSpPr>
          <p:nvPr>
            <p:ph type="sldNum" sz="quarter" idx="4"/>
          </p:nvPr>
        </p:nvSpPr>
        <p:spPr>
          <a:xfrm>
            <a:off x="371476" y="6349794"/>
            <a:ext cx="350044" cy="180000"/>
          </a:xfrm>
        </p:spPr>
        <p:txBody>
          <a:bodyPr/>
          <a:lstStyle/>
          <a:p>
            <a:fld id="{F1BC30E3-FFE5-4B91-AA19-87A149EBB9EE}" type="slidenum">
              <a:rPr lang="en-US" smtClean="0">
                <a:latin typeface="+mn-lt"/>
              </a:rPr>
              <a:pPr/>
              <a:t>45</a:t>
            </a:fld>
            <a:endParaRPr lang="en-US" dirty="0">
              <a:latin typeface="+mn-lt"/>
            </a:endParaRPr>
          </a:p>
        </p:txBody>
      </p:sp>
    </p:spTree>
    <p:extLst>
      <p:ext uri="{BB962C8B-B14F-4D97-AF65-F5344CB8AC3E}">
        <p14:creationId xmlns:p14="http://schemas.microsoft.com/office/powerpoint/2010/main" val="1856577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556DF7-0C4F-46D2-B4D1-971D0DA52735}"/>
              </a:ext>
            </a:extLst>
          </p:cNvPr>
          <p:cNvSpPr/>
          <p:nvPr/>
        </p:nvSpPr>
        <p:spPr>
          <a:xfrm>
            <a:off x="371474" y="346074"/>
            <a:ext cx="5153025" cy="4924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EYInterstate" panose="02000503020000020004" pitchFamily="2" charset="0"/>
                <a:ea typeface="+mn-ea"/>
                <a:cs typeface="Arial" panose="020B0604020202020204" pitchFamily="34" charset="0"/>
              </a:rPr>
              <a:t>EY </a:t>
            </a:r>
            <a:r>
              <a:rPr kumimoji="0" lang="en-US" sz="1000" b="0"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rPr>
              <a:t>| Assurance | Tax | Transactions | Advisory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EYInterstate" panose="02000503020000020004" pitchFamily="2" charset="0"/>
                <a:ea typeface="+mn-ea"/>
                <a:cs typeface="Arial" panose="020B0604020202020204" pitchFamily="34" charset="0"/>
              </a:rPr>
              <a:t>About EY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chemeClr val="tx1"/>
                </a:solidFill>
                <a:effectLst/>
                <a:uLnTx/>
                <a:uFillTx/>
                <a:latin typeface="EYInterstate Light"/>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dirty="0">
              <a:ln>
                <a:noFill/>
              </a:ln>
              <a:solidFill>
                <a:schemeClr val="tx1"/>
              </a:solidFill>
              <a:effectLst/>
              <a:uLnTx/>
              <a:uFillTx/>
              <a:latin typeface="EYInterstate Ligh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chemeClr val="tx1"/>
                </a:solidFill>
                <a:effectLst/>
                <a:uLnTx/>
                <a:uFillTx/>
                <a:latin typeface="EYInterstate Light"/>
                <a:ea typeface="+mn-ea"/>
                <a:cs typeface="+mn-cs"/>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For more information about our organization, please visit ey.com.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rPr>
              <a:t>Ernst &amp; Young LLP is a client-serving member firm of Ernst &amp; Young Global Limited operating in the 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ea typeface="+mn-ea"/>
                <a:cs typeface="+mn-cs"/>
              </a:rPr>
              <a:t>About EY Health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rPr>
              <a:t>Around the world, the health sector is being reimagined in the face of aging populations, increased prevalence of chronic diseases, growth in emerging markets and shifting reimbursement models. Health care organizations must address these challenges while mastering the digital innovation that offers both opportunities and threats. Technology empowers patients, real-time analytics improves care and enables a mind shift toward prevention – but also opens the door to new non-traditional competitors. EY works with clients to reposition and optimize their business models, people strategies and operational structures to address cost pressures while leveraging the potential of analytics and technologies to improve quality of care. In this way, we help health organizations stay competitive and deliver better patient outcomes both now and in the future.</a:t>
            </a:r>
          </a:p>
          <a:p>
            <a:endParaRPr lang="en-US" sz="800" dirty="0">
              <a:solidFill>
                <a:schemeClr val="tx1"/>
              </a:solidFill>
            </a:endParaRPr>
          </a:p>
          <a:p>
            <a:r>
              <a:rPr lang="en-US" sz="800" dirty="0">
                <a:solidFill>
                  <a:schemeClr val="tx1"/>
                </a:solidFill>
              </a:rPr>
              <a:t>EY Global Health Sector brings together a worldwide network of more than 6,000 sector-focused assurance, tax, transaction and advisory professionals with a range of health care and business backgrounds. Our wide-reaching network allows us to rapidly share leading practices and solutions around the globe and deploy diverse delivery teams to meet your needs. ey.com/health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EYInterstate Ligh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EYInterstate Light"/>
                <a:ea typeface="+mn-ea"/>
                <a:cs typeface="Arial" panose="020B0604020202020204" pitchFamily="34" charset="0"/>
              </a:rPr>
              <a:t>© 2020 Ernst &amp; Young LLP.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EYInterstate Light"/>
                <a:ea typeface="+mn-ea"/>
                <a:cs typeface="Arial" panose="020B0604020202020204" pitchFamily="34" charset="0"/>
              </a:rPr>
              <a:t>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EYInterstate Ligh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rPr>
              <a:t>This material has been prepared for general informational purposes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rPr>
              <a:t>only and is not intended to be relied upon as accounting, tax or other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rPr>
              <a:t>professional advice. Please refer to your advisors for specific advice.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solidFill>
                <a:schemeClr val="tx1"/>
              </a:solidFill>
              <a:effectLst/>
              <a:uLnTx/>
              <a:uFillTx/>
              <a:latin typeface="EYInterstate Light" panose="02000506000000020004" pitchFamily="2"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EYInterstate" panose="02000503020000020004" pitchFamily="2" charset="0"/>
                <a:ea typeface="+mn-ea"/>
                <a:cs typeface="Arial" panose="020B0604020202020204" pitchFamily="34" charset="0"/>
              </a:rPr>
              <a:t>ey.com</a:t>
            </a:r>
          </a:p>
        </p:txBody>
      </p:sp>
      <p:pic>
        <p:nvPicPr>
          <p:cNvPr id="4" name="Picture 3">
            <a:extLst>
              <a:ext uri="{FF2B5EF4-FFF2-40B4-BE49-F238E27FC236}">
                <a16:creationId xmlns:a16="http://schemas.microsoft.com/office/drawing/2014/main" id="{FDAE767E-E535-4925-AB97-2CB1DDEF0B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091" t="33890" r="1817" b="-9895"/>
          <a:stretch/>
        </p:blipFill>
        <p:spPr>
          <a:xfrm rot="10800000">
            <a:off x="8859532" y="4238554"/>
            <a:ext cx="3338818" cy="2619445"/>
          </a:xfrm>
          <a:prstGeom prst="rect">
            <a:avLst/>
          </a:prstGeom>
        </p:spPr>
      </p:pic>
    </p:spTree>
    <p:extLst>
      <p:ext uri="{BB962C8B-B14F-4D97-AF65-F5344CB8AC3E}">
        <p14:creationId xmlns:p14="http://schemas.microsoft.com/office/powerpoint/2010/main" val="3720270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2F47B7C-2CD7-4263-A144-2AF34E169A5B}"/>
              </a:ext>
            </a:extLst>
          </p:cNvPr>
          <p:cNvSpPr>
            <a:spLocks noGrp="1"/>
          </p:cNvSpPr>
          <p:nvPr>
            <p:ph type="title"/>
          </p:nvPr>
        </p:nvSpPr>
        <p:spPr/>
        <p:txBody>
          <a:bodyPr/>
          <a:lstStyle/>
          <a:p>
            <a:r>
              <a:rPr lang="en-US" dirty="0"/>
              <a:t>Our understanding of your needs</a:t>
            </a:r>
          </a:p>
        </p:txBody>
      </p:sp>
      <p:sp>
        <p:nvSpPr>
          <p:cNvPr id="47" name="Slide Number Placeholder 2">
            <a:extLst>
              <a:ext uri="{FF2B5EF4-FFF2-40B4-BE49-F238E27FC236}">
                <a16:creationId xmlns:a16="http://schemas.microsoft.com/office/drawing/2014/main" id="{3E290242-6D79-432D-9275-57D8D273BFF6}"/>
              </a:ext>
            </a:extLst>
          </p:cNvPr>
          <p:cNvSpPr>
            <a:spLocks noGrp="1"/>
          </p:cNvSpPr>
          <p:nvPr>
            <p:ph type="sldNum" sz="quarter" idx="4"/>
          </p:nvPr>
        </p:nvSpPr>
        <p:spPr/>
        <p:txBody>
          <a:bodyPr/>
          <a:lstStyle/>
          <a:p>
            <a:fld id="{F1BC30E3-FFE5-4B91-AA19-87A149EBB9EE}" type="slidenum">
              <a:rPr lang="en-US" smtClean="0"/>
              <a:pPr/>
              <a:t>5</a:t>
            </a:fld>
            <a:endParaRPr lang="en-US" dirty="0"/>
          </a:p>
        </p:txBody>
      </p:sp>
      <p:sp>
        <p:nvSpPr>
          <p:cNvPr id="5" name="Rectangle 4">
            <a:extLst>
              <a:ext uri="{FF2B5EF4-FFF2-40B4-BE49-F238E27FC236}">
                <a16:creationId xmlns:a16="http://schemas.microsoft.com/office/drawing/2014/main" id="{1A8FCB00-7BE8-4799-950F-F7C4C999AE32}"/>
              </a:ext>
            </a:extLst>
          </p:cNvPr>
          <p:cNvSpPr/>
          <p:nvPr/>
        </p:nvSpPr>
        <p:spPr>
          <a:xfrm>
            <a:off x="378640" y="1126148"/>
            <a:ext cx="7880458" cy="2215991"/>
          </a:xfrm>
          <a:prstGeom prst="rect">
            <a:avLst/>
          </a:prstGeom>
        </p:spPr>
        <p:txBody>
          <a:bodyPr wrap="square" lIns="0" tIns="0" rIns="0" bIns="0" anchor="t">
            <a:spAutoFit/>
          </a:bodyPr>
          <a:lstStyle/>
          <a:p>
            <a:pPr lvl="0">
              <a:spcBef>
                <a:spcPts val="600"/>
              </a:spcBef>
              <a:spcAft>
                <a:spcPts val="600"/>
              </a:spcAft>
              <a:buClr>
                <a:srgbClr val="FFE600"/>
              </a:buClr>
              <a:buSzPct val="70000"/>
              <a:defRPr/>
            </a:pPr>
            <a:r>
              <a:rPr lang="en-US" sz="1600" b="1" i="1" kern="0" dirty="0">
                <a:solidFill>
                  <a:schemeClr val="bg1"/>
                </a:solidFill>
              </a:rPr>
              <a:t>Why is this important to [CLIENT] now?</a:t>
            </a:r>
          </a:p>
          <a:p>
            <a:pPr lvl="0">
              <a:spcBef>
                <a:spcPts val="600"/>
              </a:spcBef>
              <a:spcAft>
                <a:spcPts val="600"/>
              </a:spcAft>
              <a:buClr>
                <a:srgbClr val="FFE600"/>
              </a:buClr>
              <a:buSzPct val="70000"/>
              <a:defRPr/>
            </a:pPr>
            <a:r>
              <a:rPr lang="en-US" sz="1200" kern="0" dirty="0">
                <a:solidFill>
                  <a:schemeClr val="bg1"/>
                </a:solidFill>
              </a:rPr>
              <a:t>As we navigate through uncertain times, organizations like [CLIENT] must understand its business and IT priorities now more than ever. Unforeseen disaster events have prompted organizations to re-evaluate their resiliency strategies as they shift resources towards mission-critical business capabilities, workforce and technologies. </a:t>
            </a:r>
          </a:p>
          <a:p>
            <a:pPr>
              <a:spcBef>
                <a:spcPts val="600"/>
              </a:spcBef>
              <a:spcAft>
                <a:spcPts val="600"/>
              </a:spcAft>
              <a:buClr>
                <a:srgbClr val="FFE600"/>
              </a:buClr>
              <a:buSzPct val="70000"/>
              <a:defRPr/>
            </a:pPr>
            <a:r>
              <a:rPr lang="en-US" sz="1200" b="1" kern="0" dirty="0">
                <a:solidFill>
                  <a:schemeClr val="bg1"/>
                </a:solidFill>
              </a:rPr>
              <a:t>[CLIENT] is undergoing business and IT transformation. </a:t>
            </a:r>
            <a:r>
              <a:rPr lang="en-US" sz="1200" kern="0" dirty="0">
                <a:solidFill>
                  <a:schemeClr val="bg1"/>
                </a:solidFill>
              </a:rPr>
              <a:t>[CLIENT] is enhancing its healthcare payer and provider services and modernizing its IT capabilities to the cloud. Ensuring that your organization is resilient throughout this transformation requires alignment between the business and IT. The business must prioritize its critical business capabilities through a BIA, and IT must align its DR strategies (including investments required) to mitigate those gaps. Together, the business and IT can optimize resiliency investments to mitigate the highest priority risks. </a:t>
            </a:r>
          </a:p>
        </p:txBody>
      </p:sp>
      <p:sp>
        <p:nvSpPr>
          <p:cNvPr id="6" name="Rectangle 5">
            <a:extLst>
              <a:ext uri="{FF2B5EF4-FFF2-40B4-BE49-F238E27FC236}">
                <a16:creationId xmlns:a16="http://schemas.microsoft.com/office/drawing/2014/main" id="{D030C46E-613E-49A4-9E1B-1D05C15E89B4}"/>
              </a:ext>
            </a:extLst>
          </p:cNvPr>
          <p:cNvSpPr/>
          <p:nvPr/>
        </p:nvSpPr>
        <p:spPr>
          <a:xfrm>
            <a:off x="968164" y="3691228"/>
            <a:ext cx="3017520" cy="2108269"/>
          </a:xfrm>
          <a:prstGeom prst="rect">
            <a:avLst/>
          </a:prstGeom>
        </p:spPr>
        <p:txBody>
          <a:bodyPr wrap="square" lIns="0" tIns="0" rIns="0" bIns="0" anchor="t">
            <a:spAutoFit/>
          </a:bodyPr>
          <a:lstStyle/>
          <a:p>
            <a:pPr>
              <a:spcBef>
                <a:spcPts val="600"/>
              </a:spcBef>
              <a:spcAft>
                <a:spcPts val="600"/>
              </a:spcAft>
              <a:buClr>
                <a:srgbClr val="FFE600"/>
              </a:buClr>
              <a:buSzPct val="70000"/>
              <a:defRPr/>
            </a:pPr>
            <a:r>
              <a:rPr lang="en-US" sz="1400" b="1" i="1" kern="0" dirty="0">
                <a:solidFill>
                  <a:schemeClr val="bg1"/>
                </a:solidFill>
              </a:rPr>
              <a:t>Business Resiliency Challenges:</a:t>
            </a:r>
          </a:p>
          <a:p>
            <a:pPr marL="174625" lvl="0" indent="-174625">
              <a:spcAft>
                <a:spcPts val="600"/>
              </a:spcAft>
              <a:buClr>
                <a:schemeClr val="tx2"/>
              </a:buClr>
              <a:buSzPct val="70000"/>
              <a:buFont typeface="Arial" panose="020B0604020202020204" pitchFamily="34" charset="0"/>
              <a:buChar char="►"/>
              <a:defRPr/>
            </a:pPr>
            <a:r>
              <a:rPr lang="en-US" sz="1200" dirty="0">
                <a:solidFill>
                  <a:schemeClr val="bg1"/>
                </a:solidFill>
              </a:rPr>
              <a:t>False assumptions and expectations of IT’s ability to recover critical applications and data during a “black swan” event</a:t>
            </a:r>
          </a:p>
          <a:p>
            <a:pPr marL="174625" lvl="0" indent="-174625">
              <a:spcAft>
                <a:spcPts val="600"/>
              </a:spcAft>
              <a:buClr>
                <a:schemeClr val="tx2"/>
              </a:buClr>
              <a:buSzPct val="70000"/>
              <a:buFont typeface="Arial" panose="020B0604020202020204" pitchFamily="34" charset="0"/>
              <a:buChar char="►"/>
              <a:defRPr/>
            </a:pPr>
            <a:r>
              <a:rPr lang="en-US" sz="1200" dirty="0">
                <a:solidFill>
                  <a:schemeClr val="bg1"/>
                </a:solidFill>
              </a:rPr>
              <a:t>Inflated business continuity scope that impacts other resiliency initiatives (e.g. cloud transformation, DR, 3</a:t>
            </a:r>
            <a:r>
              <a:rPr lang="en-US" sz="1200" baseline="30000" dirty="0">
                <a:solidFill>
                  <a:schemeClr val="bg1"/>
                </a:solidFill>
              </a:rPr>
              <a:t>rd</a:t>
            </a:r>
            <a:r>
              <a:rPr lang="en-US" sz="1200" dirty="0">
                <a:solidFill>
                  <a:schemeClr val="bg1"/>
                </a:solidFill>
              </a:rPr>
              <a:t> party resiliency, etc.)</a:t>
            </a:r>
          </a:p>
          <a:p>
            <a:pPr marL="174625" indent="-174625">
              <a:spcAft>
                <a:spcPts val="600"/>
              </a:spcAft>
              <a:buClr>
                <a:schemeClr val="tx2"/>
              </a:buClr>
              <a:buSzPct val="70000"/>
              <a:buFont typeface="Arial" panose="020B0604020202020204" pitchFamily="34" charset="0"/>
              <a:buChar char="►"/>
              <a:defRPr/>
            </a:pPr>
            <a:r>
              <a:rPr lang="en-US" sz="1200" dirty="0">
                <a:solidFill>
                  <a:schemeClr val="bg1"/>
                </a:solidFill>
              </a:rPr>
              <a:t>A diluted and ineffective resiliency capability vs. a practical, effective capability that targets the most critical business areas</a:t>
            </a:r>
          </a:p>
        </p:txBody>
      </p:sp>
      <p:sp>
        <p:nvSpPr>
          <p:cNvPr id="7" name="Rectangle 6">
            <a:extLst>
              <a:ext uri="{FF2B5EF4-FFF2-40B4-BE49-F238E27FC236}">
                <a16:creationId xmlns:a16="http://schemas.microsoft.com/office/drawing/2014/main" id="{A96F07C0-E87A-4950-B015-0FF6AE7A1ADD}"/>
              </a:ext>
            </a:extLst>
          </p:cNvPr>
          <p:cNvSpPr/>
          <p:nvPr/>
        </p:nvSpPr>
        <p:spPr>
          <a:xfrm>
            <a:off x="4866968" y="3691228"/>
            <a:ext cx="3017520" cy="2369880"/>
          </a:xfrm>
          <a:prstGeom prst="rect">
            <a:avLst/>
          </a:prstGeom>
        </p:spPr>
        <p:txBody>
          <a:bodyPr wrap="square" lIns="0" tIns="0" rIns="0" bIns="0" anchor="t">
            <a:spAutoFit/>
          </a:bodyPr>
          <a:lstStyle/>
          <a:p>
            <a:pPr>
              <a:spcBef>
                <a:spcPts val="600"/>
              </a:spcBef>
              <a:spcAft>
                <a:spcPts val="600"/>
              </a:spcAft>
              <a:buClr>
                <a:srgbClr val="FFE600"/>
              </a:buClr>
              <a:buSzPct val="70000"/>
              <a:defRPr/>
            </a:pPr>
            <a:r>
              <a:rPr lang="en-US" sz="1400" b="1" i="1" kern="0" dirty="0">
                <a:solidFill>
                  <a:schemeClr val="bg1"/>
                </a:solidFill>
              </a:rPr>
              <a:t>IT Resiliency Challenges:</a:t>
            </a:r>
          </a:p>
          <a:p>
            <a:pPr marL="174625" lvl="0" indent="-174625">
              <a:spcAft>
                <a:spcPts val="600"/>
              </a:spcAft>
              <a:buClr>
                <a:schemeClr val="tx2"/>
              </a:buClr>
              <a:buSzPct val="70000"/>
              <a:buFont typeface="Arial" panose="020B0604020202020204" pitchFamily="34" charset="0"/>
              <a:buChar char="►"/>
              <a:defRPr/>
            </a:pPr>
            <a:r>
              <a:rPr lang="en-US" sz="1200" dirty="0">
                <a:solidFill>
                  <a:schemeClr val="bg1"/>
                </a:solidFill>
              </a:rPr>
              <a:t>Incorrect assumptions about the business’s expectations for application and data recovery</a:t>
            </a:r>
          </a:p>
          <a:p>
            <a:pPr marL="174625" lvl="0" indent="-174625">
              <a:spcAft>
                <a:spcPts val="600"/>
              </a:spcAft>
              <a:buClr>
                <a:schemeClr val="tx2"/>
              </a:buClr>
              <a:buSzPct val="70000"/>
              <a:buFont typeface="Arial" panose="020B0604020202020204" pitchFamily="34" charset="0"/>
              <a:buChar char="►"/>
              <a:defRPr/>
            </a:pPr>
            <a:r>
              <a:rPr lang="en-US" sz="1200" dirty="0">
                <a:solidFill>
                  <a:schemeClr val="bg1"/>
                </a:solidFill>
              </a:rPr>
              <a:t>Inflated DR scope and spend resulting from too many applications defined as “mission-critical”</a:t>
            </a:r>
          </a:p>
          <a:p>
            <a:pPr marL="174625" lvl="0" indent="-174625">
              <a:spcAft>
                <a:spcPts val="600"/>
              </a:spcAft>
              <a:buClr>
                <a:schemeClr val="tx2"/>
              </a:buClr>
              <a:buSzPct val="70000"/>
              <a:buFont typeface="Arial" panose="020B0604020202020204" pitchFamily="34" charset="0"/>
              <a:buChar char="►"/>
              <a:defRPr/>
            </a:pPr>
            <a:r>
              <a:rPr lang="en-US" sz="1200" dirty="0">
                <a:solidFill>
                  <a:schemeClr val="bg1"/>
                </a:solidFill>
              </a:rPr>
              <a:t>Mis-scoped strategic initiatives (e.g. IT modernization/cloud strategies) due to inaccurate BIA data</a:t>
            </a:r>
          </a:p>
          <a:p>
            <a:pPr marL="174625" lvl="0" indent="-174625">
              <a:spcAft>
                <a:spcPts val="600"/>
              </a:spcAft>
              <a:buClr>
                <a:schemeClr val="tx2"/>
              </a:buClr>
              <a:buSzPct val="70000"/>
              <a:buFont typeface="Arial" panose="020B0604020202020204" pitchFamily="34" charset="0"/>
              <a:buChar char="►"/>
              <a:defRPr/>
            </a:pPr>
            <a:r>
              <a:rPr lang="en-US" sz="1200" dirty="0">
                <a:solidFill>
                  <a:schemeClr val="bg1"/>
                </a:solidFill>
              </a:rPr>
              <a:t>Sub-optimal DR capabilities that exceed the business’s tolerance for downtime resulting in greater business impacts</a:t>
            </a:r>
          </a:p>
        </p:txBody>
      </p:sp>
      <p:sp>
        <p:nvSpPr>
          <p:cNvPr id="13" name="Oval 12">
            <a:extLst>
              <a:ext uri="{FF2B5EF4-FFF2-40B4-BE49-F238E27FC236}">
                <a16:creationId xmlns:a16="http://schemas.microsoft.com/office/drawing/2014/main" id="{B9DA4BE5-83A2-4CFE-85BE-C96C7F652ED2}"/>
              </a:ext>
            </a:extLst>
          </p:cNvPr>
          <p:cNvSpPr/>
          <p:nvPr/>
        </p:nvSpPr>
        <p:spPr>
          <a:xfrm>
            <a:off x="375057" y="3691228"/>
            <a:ext cx="505361" cy="505361"/>
          </a:xfrm>
          <a:prstGeom prst="ellipse">
            <a:avLst/>
          </a:prstGeom>
          <a:noFill/>
          <a:ln w="12700">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16" name="Oval 15">
            <a:extLst>
              <a:ext uri="{FF2B5EF4-FFF2-40B4-BE49-F238E27FC236}">
                <a16:creationId xmlns:a16="http://schemas.microsoft.com/office/drawing/2014/main" id="{446C187C-135D-4E04-A401-E93FEC32ED81}"/>
              </a:ext>
            </a:extLst>
          </p:cNvPr>
          <p:cNvSpPr/>
          <p:nvPr/>
        </p:nvSpPr>
        <p:spPr>
          <a:xfrm>
            <a:off x="4280054" y="3691228"/>
            <a:ext cx="505361" cy="505361"/>
          </a:xfrm>
          <a:prstGeom prst="ellipse">
            <a:avLst/>
          </a:prstGeom>
          <a:solidFill>
            <a:schemeClr val="tx1"/>
          </a:solidFill>
          <a:ln w="12700">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19" name="Graphic 18" descr="Robot">
            <a:extLst>
              <a:ext uri="{FF2B5EF4-FFF2-40B4-BE49-F238E27FC236}">
                <a16:creationId xmlns:a16="http://schemas.microsoft.com/office/drawing/2014/main" id="{D8A7592A-13F7-47C8-972A-D33C1FA0EC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0054" y="3691228"/>
            <a:ext cx="505361" cy="505361"/>
          </a:xfrm>
          <a:prstGeom prst="rect">
            <a:avLst/>
          </a:prstGeom>
        </p:spPr>
      </p:pic>
      <p:sp>
        <p:nvSpPr>
          <p:cNvPr id="18" name="Rectangle 17">
            <a:extLst>
              <a:ext uri="{FF2B5EF4-FFF2-40B4-BE49-F238E27FC236}">
                <a16:creationId xmlns:a16="http://schemas.microsoft.com/office/drawing/2014/main" id="{5746EAB8-7B59-4379-B01B-88B983BF8B2A}"/>
              </a:ext>
            </a:extLst>
          </p:cNvPr>
          <p:cNvSpPr/>
          <p:nvPr/>
        </p:nvSpPr>
        <p:spPr>
          <a:xfrm>
            <a:off x="8603227" y="1126148"/>
            <a:ext cx="3051420" cy="5489899"/>
          </a:xfrm>
          <a:prstGeom prst="rect">
            <a:avLst/>
          </a:prstGeom>
          <a:solidFill>
            <a:srgbClr val="9DC27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0" name="Rectangle 19">
            <a:extLst>
              <a:ext uri="{FF2B5EF4-FFF2-40B4-BE49-F238E27FC236}">
                <a16:creationId xmlns:a16="http://schemas.microsoft.com/office/drawing/2014/main" id="{03BCD82A-6829-4AA7-B6ED-73B2C554C0CE}"/>
              </a:ext>
            </a:extLst>
          </p:cNvPr>
          <p:cNvSpPr/>
          <p:nvPr/>
        </p:nvSpPr>
        <p:spPr>
          <a:xfrm>
            <a:off x="8614037" y="1241564"/>
            <a:ext cx="2935802" cy="5247590"/>
          </a:xfrm>
          <a:prstGeom prst="rect">
            <a:avLst/>
          </a:prstGeom>
          <a:noFill/>
        </p:spPr>
        <p:txBody>
          <a:bodyPr wrap="square" lIns="0" tIns="0" rIns="0" bIns="0" anchor="t">
            <a:spAutoFit/>
          </a:bodyPr>
          <a:lstStyle/>
          <a:p>
            <a:pPr marL="117475" indent="-6350">
              <a:spcBef>
                <a:spcPts val="600"/>
              </a:spcBef>
              <a:spcAft>
                <a:spcPts val="600"/>
              </a:spcAft>
              <a:buClr>
                <a:srgbClr val="FFE600"/>
              </a:buClr>
              <a:buSzPct val="70000"/>
              <a:defRPr/>
            </a:pPr>
            <a:r>
              <a:rPr lang="en-US" sz="1400" b="1" i="1" kern="0" dirty="0">
                <a:solidFill>
                  <a:schemeClr val="bg1"/>
                </a:solidFill>
              </a:rPr>
              <a:t>COVID-19 and technology resiliency</a:t>
            </a:r>
          </a:p>
          <a:p>
            <a:pPr marL="111125" lvl="0">
              <a:spcAft>
                <a:spcPts val="600"/>
              </a:spcAft>
              <a:buClr>
                <a:schemeClr val="tx2"/>
              </a:buClr>
              <a:buSzPct val="70000"/>
              <a:defRPr/>
            </a:pPr>
            <a:r>
              <a:rPr lang="en-US" sz="1200" dirty="0">
                <a:solidFill>
                  <a:schemeClr val="bg1"/>
                </a:solidFill>
                <a:latin typeface="EYInterstate Light" panose="02000506000000020004" pitchFamily="2" charset="0"/>
              </a:rPr>
              <a:t>The current pandemic has presented a different kind of disruption. </a:t>
            </a:r>
          </a:p>
          <a:p>
            <a:pPr marL="285750" lvl="0" indent="-174625">
              <a:spcAft>
                <a:spcPts val="600"/>
              </a:spcAft>
              <a:buClr>
                <a:schemeClr val="tx2"/>
              </a:buClr>
              <a:buSzPct val="70000"/>
              <a:buFont typeface="Arial" panose="020B0604020202020204" pitchFamily="34" charset="0"/>
              <a:buChar char="►"/>
              <a:defRPr/>
            </a:pPr>
            <a:r>
              <a:rPr lang="en-US" sz="1200" dirty="0">
                <a:solidFill>
                  <a:schemeClr val="bg1"/>
                </a:solidFill>
                <a:latin typeface="EYInterstate Light" panose="02000506000000020004" pitchFamily="2" charset="0"/>
              </a:rPr>
              <a:t>Healthcare organizations are needing support to rapidly respond to changing operational demands, coupled with an ever-increasing customer call volume. </a:t>
            </a:r>
          </a:p>
          <a:p>
            <a:pPr marL="285750" indent="-174625">
              <a:spcAft>
                <a:spcPts val="600"/>
              </a:spcAft>
              <a:buClr>
                <a:schemeClr val="tx2"/>
              </a:buClr>
              <a:buSzPct val="70000"/>
              <a:buFont typeface="Arial" panose="020B0604020202020204" pitchFamily="34" charset="0"/>
              <a:buChar char="►"/>
              <a:defRPr/>
            </a:pPr>
            <a:r>
              <a:rPr lang="en-US" sz="1200" dirty="0">
                <a:solidFill>
                  <a:schemeClr val="bg1"/>
                </a:solidFill>
                <a:latin typeface="EYInterstate Light"/>
              </a:rPr>
              <a:t>With </a:t>
            </a:r>
            <a:r>
              <a:rPr lang="en-US" sz="1200">
                <a:solidFill>
                  <a:schemeClr val="bg1"/>
                </a:solidFill>
                <a:latin typeface="EYInterstate Light"/>
              </a:rPr>
              <a:t>a workforce </a:t>
            </a:r>
            <a:r>
              <a:rPr lang="en-US" sz="1200" dirty="0">
                <a:solidFill>
                  <a:schemeClr val="bg1"/>
                </a:solidFill>
                <a:latin typeface="EYInterstate Light"/>
              </a:rPr>
              <a:t>mobilized from home, there is a disruption in the traffic flow patterns </a:t>
            </a:r>
            <a:r>
              <a:rPr lang="en-US" sz="1200">
                <a:solidFill>
                  <a:schemeClr val="bg1"/>
                </a:solidFill>
                <a:latin typeface="EYInterstate Light"/>
              </a:rPr>
              <a:t>resulting in </a:t>
            </a:r>
            <a:r>
              <a:rPr lang="en-US" sz="1200" dirty="0">
                <a:solidFill>
                  <a:schemeClr val="bg1"/>
                </a:solidFill>
                <a:latin typeface="EYInterstate Light"/>
              </a:rPr>
              <a:t>a  substantial increase in the inflow into the corporate network.</a:t>
            </a:r>
          </a:p>
          <a:p>
            <a:pPr marL="285750" indent="-174625">
              <a:spcAft>
                <a:spcPts val="600"/>
              </a:spcAft>
              <a:buClr>
                <a:schemeClr val="tx2"/>
              </a:buClr>
              <a:buSzPct val="70000"/>
              <a:buFont typeface="Arial" panose="020B0604020202020204" pitchFamily="34" charset="0"/>
              <a:buChar char="►"/>
              <a:defRPr/>
            </a:pPr>
            <a:r>
              <a:rPr lang="en-US" sz="1200" dirty="0">
                <a:solidFill>
                  <a:schemeClr val="bg1"/>
                </a:solidFill>
                <a:latin typeface="EYInterstate Light" panose="02000506000000020004" pitchFamily="2" charset="0"/>
              </a:rPr>
              <a:t>The new levels of sustained concurrency in remote access to business applications and collaboration tools has overloaded consumption of technology services. </a:t>
            </a:r>
          </a:p>
          <a:p>
            <a:pPr marL="111125">
              <a:spcAft>
                <a:spcPts val="600"/>
              </a:spcAft>
              <a:buClr>
                <a:schemeClr val="tx2"/>
              </a:buClr>
              <a:buSzPct val="70000"/>
              <a:defRPr/>
            </a:pPr>
            <a:r>
              <a:rPr lang="en-US" sz="1200" dirty="0">
                <a:solidFill>
                  <a:schemeClr val="bg1"/>
                </a:solidFill>
                <a:latin typeface="EYInterstate Light"/>
              </a:rPr>
              <a:t>The expectations around availability of technology services are currently magnified.  IT’s role in ensuring infrastructure technology is providing resiliency so that business can continue its critical operations is key for continuity, recovery and survival.</a:t>
            </a:r>
          </a:p>
        </p:txBody>
      </p:sp>
      <p:grpSp>
        <p:nvGrpSpPr>
          <p:cNvPr id="22" name="Graphic 3" descr="Playbook">
            <a:extLst>
              <a:ext uri="{FF2B5EF4-FFF2-40B4-BE49-F238E27FC236}">
                <a16:creationId xmlns:a16="http://schemas.microsoft.com/office/drawing/2014/main" id="{471A0D4F-D538-49CF-9314-5912742A1C7E}"/>
              </a:ext>
            </a:extLst>
          </p:cNvPr>
          <p:cNvGrpSpPr/>
          <p:nvPr/>
        </p:nvGrpSpPr>
        <p:grpSpPr>
          <a:xfrm>
            <a:off x="457705" y="3761025"/>
            <a:ext cx="321228" cy="361865"/>
            <a:chOff x="457705" y="3476978"/>
            <a:chExt cx="321228" cy="370331"/>
          </a:xfrm>
        </p:grpSpPr>
        <p:sp>
          <p:nvSpPr>
            <p:cNvPr id="23" name="Freeform: Shape 22">
              <a:extLst>
                <a:ext uri="{FF2B5EF4-FFF2-40B4-BE49-F238E27FC236}">
                  <a16:creationId xmlns:a16="http://schemas.microsoft.com/office/drawing/2014/main" id="{30E12EC2-ABAC-42CA-A62E-84B503D0CBA0}"/>
                </a:ext>
              </a:extLst>
            </p:cNvPr>
            <p:cNvSpPr/>
            <p:nvPr/>
          </p:nvSpPr>
          <p:spPr>
            <a:xfrm>
              <a:off x="457705" y="3476978"/>
              <a:ext cx="321228" cy="370331"/>
            </a:xfrm>
            <a:custGeom>
              <a:avLst/>
              <a:gdLst>
                <a:gd name="connsiteX0" fmla="*/ 317430 w 347435"/>
                <a:gd name="connsiteY0" fmla="*/ 326379 h 357964"/>
                <a:gd name="connsiteX1" fmla="*/ 54221 w 347435"/>
                <a:gd name="connsiteY1" fmla="*/ 326379 h 357964"/>
                <a:gd name="connsiteX2" fmla="*/ 54221 w 347435"/>
                <a:gd name="connsiteY2" fmla="*/ 31585 h 357964"/>
                <a:gd name="connsiteX3" fmla="*/ 317430 w 347435"/>
                <a:gd name="connsiteY3" fmla="*/ 31585 h 357964"/>
                <a:gd name="connsiteX4" fmla="*/ 317430 w 347435"/>
                <a:gd name="connsiteY4" fmla="*/ 326379 h 357964"/>
                <a:gd name="connsiteX5" fmla="*/ 22636 w 347435"/>
                <a:gd name="connsiteY5" fmla="*/ 0 h 357964"/>
                <a:gd name="connsiteX6" fmla="*/ 22636 w 347435"/>
                <a:gd name="connsiteY6" fmla="*/ 31585 h 357964"/>
                <a:gd name="connsiteX7" fmla="*/ 15793 w 347435"/>
                <a:gd name="connsiteY7" fmla="*/ 31585 h 357964"/>
                <a:gd name="connsiteX8" fmla="*/ 1579 w 347435"/>
                <a:gd name="connsiteY8" fmla="*/ 47378 h 357964"/>
                <a:gd name="connsiteX9" fmla="*/ 15793 w 347435"/>
                <a:gd name="connsiteY9" fmla="*/ 63170 h 357964"/>
                <a:gd name="connsiteX10" fmla="*/ 22636 w 347435"/>
                <a:gd name="connsiteY10" fmla="*/ 63170 h 357964"/>
                <a:gd name="connsiteX11" fmla="*/ 22636 w 347435"/>
                <a:gd name="connsiteY11" fmla="*/ 84227 h 357964"/>
                <a:gd name="connsiteX12" fmla="*/ 15793 w 347435"/>
                <a:gd name="connsiteY12" fmla="*/ 84227 h 357964"/>
                <a:gd name="connsiteX13" fmla="*/ 0 w 347435"/>
                <a:gd name="connsiteY13" fmla="*/ 100019 h 357964"/>
                <a:gd name="connsiteX14" fmla="*/ 15793 w 347435"/>
                <a:gd name="connsiteY14" fmla="*/ 115812 h 357964"/>
                <a:gd name="connsiteX15" fmla="*/ 22636 w 347435"/>
                <a:gd name="connsiteY15" fmla="*/ 115812 h 357964"/>
                <a:gd name="connsiteX16" fmla="*/ 22636 w 347435"/>
                <a:gd name="connsiteY16" fmla="*/ 136869 h 357964"/>
                <a:gd name="connsiteX17" fmla="*/ 15793 w 347435"/>
                <a:gd name="connsiteY17" fmla="*/ 136869 h 357964"/>
                <a:gd name="connsiteX18" fmla="*/ 0 w 347435"/>
                <a:gd name="connsiteY18" fmla="*/ 152661 h 357964"/>
                <a:gd name="connsiteX19" fmla="*/ 15793 w 347435"/>
                <a:gd name="connsiteY19" fmla="*/ 168454 h 357964"/>
                <a:gd name="connsiteX20" fmla="*/ 22636 w 347435"/>
                <a:gd name="connsiteY20" fmla="*/ 168454 h 357964"/>
                <a:gd name="connsiteX21" fmla="*/ 22636 w 347435"/>
                <a:gd name="connsiteY21" fmla="*/ 189510 h 357964"/>
                <a:gd name="connsiteX22" fmla="*/ 15793 w 347435"/>
                <a:gd name="connsiteY22" fmla="*/ 189510 h 357964"/>
                <a:gd name="connsiteX23" fmla="*/ 0 w 347435"/>
                <a:gd name="connsiteY23" fmla="*/ 205303 h 357964"/>
                <a:gd name="connsiteX24" fmla="*/ 15793 w 347435"/>
                <a:gd name="connsiteY24" fmla="*/ 221095 h 357964"/>
                <a:gd name="connsiteX25" fmla="*/ 22636 w 347435"/>
                <a:gd name="connsiteY25" fmla="*/ 221095 h 357964"/>
                <a:gd name="connsiteX26" fmla="*/ 22636 w 347435"/>
                <a:gd name="connsiteY26" fmla="*/ 242152 h 357964"/>
                <a:gd name="connsiteX27" fmla="*/ 15793 w 347435"/>
                <a:gd name="connsiteY27" fmla="*/ 242152 h 357964"/>
                <a:gd name="connsiteX28" fmla="*/ 0 w 347435"/>
                <a:gd name="connsiteY28" fmla="*/ 257945 h 357964"/>
                <a:gd name="connsiteX29" fmla="*/ 15793 w 347435"/>
                <a:gd name="connsiteY29" fmla="*/ 273737 h 357964"/>
                <a:gd name="connsiteX30" fmla="*/ 22636 w 347435"/>
                <a:gd name="connsiteY30" fmla="*/ 273737 h 357964"/>
                <a:gd name="connsiteX31" fmla="*/ 22636 w 347435"/>
                <a:gd name="connsiteY31" fmla="*/ 294794 h 357964"/>
                <a:gd name="connsiteX32" fmla="*/ 15793 w 347435"/>
                <a:gd name="connsiteY32" fmla="*/ 294794 h 357964"/>
                <a:gd name="connsiteX33" fmla="*/ 0 w 347435"/>
                <a:gd name="connsiteY33" fmla="*/ 310586 h 357964"/>
                <a:gd name="connsiteX34" fmla="*/ 15793 w 347435"/>
                <a:gd name="connsiteY34" fmla="*/ 326379 h 357964"/>
                <a:gd name="connsiteX35" fmla="*/ 22636 w 347435"/>
                <a:gd name="connsiteY35" fmla="*/ 326379 h 357964"/>
                <a:gd name="connsiteX36" fmla="*/ 22636 w 347435"/>
                <a:gd name="connsiteY36" fmla="*/ 357964 h 357964"/>
                <a:gd name="connsiteX37" fmla="*/ 349015 w 347435"/>
                <a:gd name="connsiteY37" fmla="*/ 357964 h 357964"/>
                <a:gd name="connsiteX38" fmla="*/ 349015 w 347435"/>
                <a:gd name="connsiteY38" fmla="*/ 0 h 357964"/>
                <a:gd name="connsiteX39" fmla="*/ 22636 w 347435"/>
                <a:gd name="connsiteY39" fmla="*/ 0 h 35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7435" h="357964">
                  <a:moveTo>
                    <a:pt x="317430" y="326379"/>
                  </a:moveTo>
                  <a:lnTo>
                    <a:pt x="54221" y="326379"/>
                  </a:lnTo>
                  <a:lnTo>
                    <a:pt x="54221" y="31585"/>
                  </a:lnTo>
                  <a:lnTo>
                    <a:pt x="317430" y="31585"/>
                  </a:lnTo>
                  <a:lnTo>
                    <a:pt x="317430" y="326379"/>
                  </a:lnTo>
                  <a:close/>
                  <a:moveTo>
                    <a:pt x="22636" y="0"/>
                  </a:moveTo>
                  <a:lnTo>
                    <a:pt x="22636" y="31585"/>
                  </a:lnTo>
                  <a:lnTo>
                    <a:pt x="15793" y="31585"/>
                  </a:lnTo>
                  <a:cubicBezTo>
                    <a:pt x="7370" y="32111"/>
                    <a:pt x="1579" y="38955"/>
                    <a:pt x="1579" y="47378"/>
                  </a:cubicBezTo>
                  <a:cubicBezTo>
                    <a:pt x="1053" y="55800"/>
                    <a:pt x="7370" y="62644"/>
                    <a:pt x="15793" y="63170"/>
                  </a:cubicBezTo>
                  <a:lnTo>
                    <a:pt x="22636" y="63170"/>
                  </a:lnTo>
                  <a:lnTo>
                    <a:pt x="22636" y="84227"/>
                  </a:lnTo>
                  <a:lnTo>
                    <a:pt x="15793" y="84227"/>
                  </a:lnTo>
                  <a:cubicBezTo>
                    <a:pt x="6843" y="84227"/>
                    <a:pt x="0" y="91070"/>
                    <a:pt x="0" y="100019"/>
                  </a:cubicBezTo>
                  <a:cubicBezTo>
                    <a:pt x="0" y="108968"/>
                    <a:pt x="6843" y="115812"/>
                    <a:pt x="15793" y="115812"/>
                  </a:cubicBezTo>
                  <a:lnTo>
                    <a:pt x="22636" y="115812"/>
                  </a:lnTo>
                  <a:lnTo>
                    <a:pt x="22636" y="136869"/>
                  </a:lnTo>
                  <a:lnTo>
                    <a:pt x="15793" y="136869"/>
                  </a:lnTo>
                  <a:cubicBezTo>
                    <a:pt x="6843" y="136869"/>
                    <a:pt x="0" y="143712"/>
                    <a:pt x="0" y="152661"/>
                  </a:cubicBezTo>
                  <a:cubicBezTo>
                    <a:pt x="0" y="161610"/>
                    <a:pt x="6843" y="168454"/>
                    <a:pt x="15793" y="168454"/>
                  </a:cubicBezTo>
                  <a:lnTo>
                    <a:pt x="22636" y="168454"/>
                  </a:lnTo>
                  <a:lnTo>
                    <a:pt x="22636" y="189510"/>
                  </a:lnTo>
                  <a:lnTo>
                    <a:pt x="15793" y="189510"/>
                  </a:lnTo>
                  <a:cubicBezTo>
                    <a:pt x="6843" y="189510"/>
                    <a:pt x="0" y="196354"/>
                    <a:pt x="0" y="205303"/>
                  </a:cubicBezTo>
                  <a:cubicBezTo>
                    <a:pt x="0" y="214252"/>
                    <a:pt x="6843" y="221095"/>
                    <a:pt x="15793" y="221095"/>
                  </a:cubicBezTo>
                  <a:lnTo>
                    <a:pt x="22636" y="221095"/>
                  </a:lnTo>
                  <a:lnTo>
                    <a:pt x="22636" y="242152"/>
                  </a:lnTo>
                  <a:lnTo>
                    <a:pt x="15793" y="242152"/>
                  </a:lnTo>
                  <a:cubicBezTo>
                    <a:pt x="6843" y="242152"/>
                    <a:pt x="0" y="248996"/>
                    <a:pt x="0" y="257945"/>
                  </a:cubicBezTo>
                  <a:cubicBezTo>
                    <a:pt x="0" y="266894"/>
                    <a:pt x="6843" y="273737"/>
                    <a:pt x="15793" y="273737"/>
                  </a:cubicBezTo>
                  <a:lnTo>
                    <a:pt x="22636" y="273737"/>
                  </a:lnTo>
                  <a:lnTo>
                    <a:pt x="22636" y="294794"/>
                  </a:lnTo>
                  <a:lnTo>
                    <a:pt x="15793" y="294794"/>
                  </a:lnTo>
                  <a:cubicBezTo>
                    <a:pt x="6843" y="294794"/>
                    <a:pt x="0" y="301637"/>
                    <a:pt x="0" y="310586"/>
                  </a:cubicBezTo>
                  <a:cubicBezTo>
                    <a:pt x="0" y="319536"/>
                    <a:pt x="6843" y="326379"/>
                    <a:pt x="15793" y="326379"/>
                  </a:cubicBezTo>
                  <a:lnTo>
                    <a:pt x="22636" y="326379"/>
                  </a:lnTo>
                  <a:lnTo>
                    <a:pt x="22636" y="357964"/>
                  </a:lnTo>
                  <a:lnTo>
                    <a:pt x="349015" y="357964"/>
                  </a:lnTo>
                  <a:lnTo>
                    <a:pt x="349015" y="0"/>
                  </a:lnTo>
                  <a:lnTo>
                    <a:pt x="22636" y="0"/>
                  </a:lnTo>
                  <a:close/>
                </a:path>
              </a:pathLst>
            </a:custGeom>
            <a:noFill/>
            <a:ln w="3175" cap="flat">
              <a:solidFill>
                <a:schemeClr val="bg2">
                  <a:lumMod val="65000"/>
                  <a:lumOff val="35000"/>
                </a:schemeClr>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ECE4478-DB93-453A-9C95-312E6455CE68}"/>
                </a:ext>
              </a:extLst>
            </p:cNvPr>
            <p:cNvSpPr/>
            <p:nvPr/>
          </p:nvSpPr>
          <p:spPr>
            <a:xfrm>
              <a:off x="543703" y="3544514"/>
              <a:ext cx="180083" cy="239626"/>
            </a:xfrm>
            <a:custGeom>
              <a:avLst/>
              <a:gdLst>
                <a:gd name="connsiteX0" fmla="*/ 41921 w 194774"/>
                <a:gd name="connsiteY0" fmla="*/ 168454 h 231623"/>
                <a:gd name="connsiteX1" fmla="*/ 62978 w 194774"/>
                <a:gd name="connsiteY1" fmla="*/ 189510 h 231623"/>
                <a:gd name="connsiteX2" fmla="*/ 41921 w 194774"/>
                <a:gd name="connsiteY2" fmla="*/ 210567 h 231623"/>
                <a:gd name="connsiteX3" fmla="*/ 20864 w 194774"/>
                <a:gd name="connsiteY3" fmla="*/ 189510 h 231623"/>
                <a:gd name="connsiteX4" fmla="*/ 41921 w 194774"/>
                <a:gd name="connsiteY4" fmla="*/ 168454 h 231623"/>
                <a:gd name="connsiteX5" fmla="*/ 41921 w 194774"/>
                <a:gd name="connsiteY5" fmla="*/ 231624 h 231623"/>
                <a:gd name="connsiteX6" fmla="*/ 83508 w 194774"/>
                <a:gd name="connsiteY6" fmla="*/ 194775 h 231623"/>
                <a:gd name="connsiteX7" fmla="*/ 52449 w 194774"/>
                <a:gd name="connsiteY7" fmla="*/ 148976 h 231623"/>
                <a:gd name="connsiteX8" fmla="*/ 52449 w 194774"/>
                <a:gd name="connsiteY8" fmla="*/ 136869 h 231623"/>
                <a:gd name="connsiteX9" fmla="*/ 62978 w 194774"/>
                <a:gd name="connsiteY9" fmla="*/ 126340 h 231623"/>
                <a:gd name="connsiteX10" fmla="*/ 136676 w 194774"/>
                <a:gd name="connsiteY10" fmla="*/ 126340 h 231623"/>
                <a:gd name="connsiteX11" fmla="*/ 168261 w 194774"/>
                <a:gd name="connsiteY11" fmla="*/ 94755 h 231623"/>
                <a:gd name="connsiteX12" fmla="*/ 168261 w 194774"/>
                <a:gd name="connsiteY12" fmla="*/ 35796 h 231623"/>
                <a:gd name="connsiteX13" fmla="*/ 181948 w 194774"/>
                <a:gd name="connsiteY13" fmla="*/ 49483 h 231623"/>
                <a:gd name="connsiteX14" fmla="*/ 196688 w 194774"/>
                <a:gd name="connsiteY14" fmla="*/ 49483 h 231623"/>
                <a:gd name="connsiteX15" fmla="*/ 196688 w 194774"/>
                <a:gd name="connsiteY15" fmla="*/ 34744 h 231623"/>
                <a:gd name="connsiteX16" fmla="*/ 165103 w 194774"/>
                <a:gd name="connsiteY16" fmla="*/ 3159 h 231623"/>
                <a:gd name="connsiteX17" fmla="*/ 157733 w 194774"/>
                <a:gd name="connsiteY17" fmla="*/ 0 h 231623"/>
                <a:gd name="connsiteX18" fmla="*/ 150363 w 194774"/>
                <a:gd name="connsiteY18" fmla="*/ 3159 h 231623"/>
                <a:gd name="connsiteX19" fmla="*/ 118778 w 194774"/>
                <a:gd name="connsiteY19" fmla="*/ 34744 h 231623"/>
                <a:gd name="connsiteX20" fmla="*/ 118778 w 194774"/>
                <a:gd name="connsiteY20" fmla="*/ 49483 h 231623"/>
                <a:gd name="connsiteX21" fmla="*/ 133518 w 194774"/>
                <a:gd name="connsiteY21" fmla="*/ 49483 h 231623"/>
                <a:gd name="connsiteX22" fmla="*/ 147205 w 194774"/>
                <a:gd name="connsiteY22" fmla="*/ 35796 h 231623"/>
                <a:gd name="connsiteX23" fmla="*/ 147205 w 194774"/>
                <a:gd name="connsiteY23" fmla="*/ 94755 h 231623"/>
                <a:gd name="connsiteX24" fmla="*/ 136676 w 194774"/>
                <a:gd name="connsiteY24" fmla="*/ 105284 h 231623"/>
                <a:gd name="connsiteX25" fmla="*/ 62978 w 194774"/>
                <a:gd name="connsiteY25" fmla="*/ 105284 h 231623"/>
                <a:gd name="connsiteX26" fmla="*/ 31393 w 194774"/>
                <a:gd name="connsiteY26" fmla="*/ 136869 h 231623"/>
                <a:gd name="connsiteX27" fmla="*/ 31393 w 194774"/>
                <a:gd name="connsiteY27" fmla="*/ 148976 h 231623"/>
                <a:gd name="connsiteX28" fmla="*/ 334 w 194774"/>
                <a:gd name="connsiteY28" fmla="*/ 194775 h 231623"/>
                <a:gd name="connsiteX29" fmla="*/ 41921 w 194774"/>
                <a:gd name="connsiteY29" fmla="*/ 231624 h 23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4774" h="231623">
                  <a:moveTo>
                    <a:pt x="41921" y="168454"/>
                  </a:moveTo>
                  <a:cubicBezTo>
                    <a:pt x="53502" y="168454"/>
                    <a:pt x="62978" y="177929"/>
                    <a:pt x="62978" y="189510"/>
                  </a:cubicBezTo>
                  <a:cubicBezTo>
                    <a:pt x="62978" y="201092"/>
                    <a:pt x="53502" y="210567"/>
                    <a:pt x="41921" y="210567"/>
                  </a:cubicBezTo>
                  <a:cubicBezTo>
                    <a:pt x="30340" y="210567"/>
                    <a:pt x="20864" y="201092"/>
                    <a:pt x="20864" y="189510"/>
                  </a:cubicBezTo>
                  <a:cubicBezTo>
                    <a:pt x="20864" y="177929"/>
                    <a:pt x="30340" y="168454"/>
                    <a:pt x="41921" y="168454"/>
                  </a:cubicBezTo>
                  <a:close/>
                  <a:moveTo>
                    <a:pt x="41921" y="231624"/>
                  </a:moveTo>
                  <a:cubicBezTo>
                    <a:pt x="62978" y="231624"/>
                    <a:pt x="80876" y="215831"/>
                    <a:pt x="83508" y="194775"/>
                  </a:cubicBezTo>
                  <a:cubicBezTo>
                    <a:pt x="86140" y="173718"/>
                    <a:pt x="72980" y="154240"/>
                    <a:pt x="52449" y="148976"/>
                  </a:cubicBezTo>
                  <a:lnTo>
                    <a:pt x="52449" y="136869"/>
                  </a:lnTo>
                  <a:cubicBezTo>
                    <a:pt x="52449" y="131078"/>
                    <a:pt x="57187" y="126340"/>
                    <a:pt x="62978" y="126340"/>
                  </a:cubicBezTo>
                  <a:lnTo>
                    <a:pt x="136676" y="126340"/>
                  </a:lnTo>
                  <a:cubicBezTo>
                    <a:pt x="154048" y="126340"/>
                    <a:pt x="168261" y="112127"/>
                    <a:pt x="168261" y="94755"/>
                  </a:cubicBezTo>
                  <a:lnTo>
                    <a:pt x="168261" y="35796"/>
                  </a:lnTo>
                  <a:lnTo>
                    <a:pt x="181948" y="49483"/>
                  </a:lnTo>
                  <a:cubicBezTo>
                    <a:pt x="186160" y="53695"/>
                    <a:pt x="192477" y="53695"/>
                    <a:pt x="196688" y="49483"/>
                  </a:cubicBezTo>
                  <a:cubicBezTo>
                    <a:pt x="200899" y="45272"/>
                    <a:pt x="200899" y="38955"/>
                    <a:pt x="196688" y="34744"/>
                  </a:cubicBezTo>
                  <a:lnTo>
                    <a:pt x="165103" y="3159"/>
                  </a:lnTo>
                  <a:cubicBezTo>
                    <a:pt x="162997" y="1053"/>
                    <a:pt x="160365" y="0"/>
                    <a:pt x="157733" y="0"/>
                  </a:cubicBezTo>
                  <a:cubicBezTo>
                    <a:pt x="155101" y="0"/>
                    <a:pt x="152469" y="1053"/>
                    <a:pt x="150363" y="3159"/>
                  </a:cubicBezTo>
                  <a:lnTo>
                    <a:pt x="118778" y="34744"/>
                  </a:lnTo>
                  <a:cubicBezTo>
                    <a:pt x="114567" y="38955"/>
                    <a:pt x="114567" y="45272"/>
                    <a:pt x="118778" y="49483"/>
                  </a:cubicBezTo>
                  <a:cubicBezTo>
                    <a:pt x="122989" y="53695"/>
                    <a:pt x="129306" y="53695"/>
                    <a:pt x="133518" y="49483"/>
                  </a:cubicBezTo>
                  <a:lnTo>
                    <a:pt x="147205" y="35796"/>
                  </a:lnTo>
                  <a:lnTo>
                    <a:pt x="147205" y="94755"/>
                  </a:lnTo>
                  <a:cubicBezTo>
                    <a:pt x="147205" y="100546"/>
                    <a:pt x="142467" y="105284"/>
                    <a:pt x="136676" y="105284"/>
                  </a:cubicBezTo>
                  <a:lnTo>
                    <a:pt x="62978" y="105284"/>
                  </a:lnTo>
                  <a:cubicBezTo>
                    <a:pt x="45606" y="105284"/>
                    <a:pt x="31393" y="119497"/>
                    <a:pt x="31393" y="136869"/>
                  </a:cubicBezTo>
                  <a:lnTo>
                    <a:pt x="31393" y="148976"/>
                  </a:lnTo>
                  <a:cubicBezTo>
                    <a:pt x="10862" y="154240"/>
                    <a:pt x="-2298" y="174244"/>
                    <a:pt x="334" y="194775"/>
                  </a:cubicBezTo>
                  <a:cubicBezTo>
                    <a:pt x="2966" y="215831"/>
                    <a:pt x="20864" y="231624"/>
                    <a:pt x="41921" y="231624"/>
                  </a:cubicBezTo>
                  <a:close/>
                </a:path>
              </a:pathLst>
            </a:custGeom>
            <a:noFill/>
            <a:ln w="3175" cap="flat">
              <a:solidFill>
                <a:schemeClr val="bg2">
                  <a:lumMod val="65000"/>
                  <a:lumOff val="35000"/>
                </a:schemeClr>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3345B31E-E4D3-4581-B02D-A69C24A8459B}"/>
                </a:ext>
              </a:extLst>
            </p:cNvPr>
            <p:cNvSpPr/>
            <p:nvPr/>
          </p:nvSpPr>
          <p:spPr>
            <a:xfrm>
              <a:off x="659323" y="3697185"/>
              <a:ext cx="73007" cy="81691"/>
            </a:xfrm>
            <a:custGeom>
              <a:avLst/>
              <a:gdLst>
                <a:gd name="connsiteX0" fmla="*/ 81068 w 78962"/>
                <a:gd name="connsiteY0" fmla="*/ 3159 h 78962"/>
                <a:gd name="connsiteX1" fmla="*/ 73698 w 78962"/>
                <a:gd name="connsiteY1" fmla="*/ 0 h 78962"/>
                <a:gd name="connsiteX2" fmla="*/ 66329 w 78962"/>
                <a:gd name="connsiteY2" fmla="*/ 3159 h 78962"/>
                <a:gd name="connsiteX3" fmla="*/ 42113 w 78962"/>
                <a:gd name="connsiteY3" fmla="*/ 27374 h 78962"/>
                <a:gd name="connsiteX4" fmla="*/ 17898 w 78962"/>
                <a:gd name="connsiteY4" fmla="*/ 3159 h 78962"/>
                <a:gd name="connsiteX5" fmla="*/ 3159 w 78962"/>
                <a:gd name="connsiteY5" fmla="*/ 3159 h 78962"/>
                <a:gd name="connsiteX6" fmla="*/ 3159 w 78962"/>
                <a:gd name="connsiteY6" fmla="*/ 17898 h 78962"/>
                <a:gd name="connsiteX7" fmla="*/ 27374 w 78962"/>
                <a:gd name="connsiteY7" fmla="*/ 42113 h 78962"/>
                <a:gd name="connsiteX8" fmla="*/ 3159 w 78962"/>
                <a:gd name="connsiteY8" fmla="*/ 66329 h 78962"/>
                <a:gd name="connsiteX9" fmla="*/ 3159 w 78962"/>
                <a:gd name="connsiteY9" fmla="*/ 81068 h 78962"/>
                <a:gd name="connsiteX10" fmla="*/ 17898 w 78962"/>
                <a:gd name="connsiteY10" fmla="*/ 81068 h 78962"/>
                <a:gd name="connsiteX11" fmla="*/ 42113 w 78962"/>
                <a:gd name="connsiteY11" fmla="*/ 56853 h 78962"/>
                <a:gd name="connsiteX12" fmla="*/ 66329 w 78962"/>
                <a:gd name="connsiteY12" fmla="*/ 81068 h 78962"/>
                <a:gd name="connsiteX13" fmla="*/ 81068 w 78962"/>
                <a:gd name="connsiteY13" fmla="*/ 81068 h 78962"/>
                <a:gd name="connsiteX14" fmla="*/ 81068 w 78962"/>
                <a:gd name="connsiteY14" fmla="*/ 66329 h 78962"/>
                <a:gd name="connsiteX15" fmla="*/ 56853 w 78962"/>
                <a:gd name="connsiteY15" fmla="*/ 42113 h 78962"/>
                <a:gd name="connsiteX16" fmla="*/ 81068 w 78962"/>
                <a:gd name="connsiteY16" fmla="*/ 17898 h 78962"/>
                <a:gd name="connsiteX17" fmla="*/ 81068 w 78962"/>
                <a:gd name="connsiteY17" fmla="*/ 3159 h 7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62" h="78962">
                  <a:moveTo>
                    <a:pt x="81068" y="3159"/>
                  </a:moveTo>
                  <a:cubicBezTo>
                    <a:pt x="78963" y="1053"/>
                    <a:pt x="76331" y="0"/>
                    <a:pt x="73698" y="0"/>
                  </a:cubicBezTo>
                  <a:cubicBezTo>
                    <a:pt x="71066" y="0"/>
                    <a:pt x="68434" y="1053"/>
                    <a:pt x="66329" y="3159"/>
                  </a:cubicBezTo>
                  <a:lnTo>
                    <a:pt x="42113" y="27374"/>
                  </a:lnTo>
                  <a:lnTo>
                    <a:pt x="17898" y="3159"/>
                  </a:lnTo>
                  <a:cubicBezTo>
                    <a:pt x="13687" y="-1053"/>
                    <a:pt x="7370" y="-1053"/>
                    <a:pt x="3159" y="3159"/>
                  </a:cubicBezTo>
                  <a:cubicBezTo>
                    <a:pt x="-1053" y="7370"/>
                    <a:pt x="-1053" y="13687"/>
                    <a:pt x="3159" y="17898"/>
                  </a:cubicBezTo>
                  <a:lnTo>
                    <a:pt x="27374" y="42113"/>
                  </a:lnTo>
                  <a:lnTo>
                    <a:pt x="3159" y="66329"/>
                  </a:lnTo>
                  <a:cubicBezTo>
                    <a:pt x="-1053" y="70540"/>
                    <a:pt x="-1053" y="76857"/>
                    <a:pt x="3159" y="81068"/>
                  </a:cubicBezTo>
                  <a:cubicBezTo>
                    <a:pt x="7370" y="85280"/>
                    <a:pt x="13687" y="85280"/>
                    <a:pt x="17898" y="81068"/>
                  </a:cubicBezTo>
                  <a:lnTo>
                    <a:pt x="42113" y="56853"/>
                  </a:lnTo>
                  <a:lnTo>
                    <a:pt x="66329" y="81068"/>
                  </a:lnTo>
                  <a:cubicBezTo>
                    <a:pt x="70540" y="85280"/>
                    <a:pt x="76857" y="85280"/>
                    <a:pt x="81068" y="81068"/>
                  </a:cubicBezTo>
                  <a:cubicBezTo>
                    <a:pt x="85280" y="76857"/>
                    <a:pt x="85280" y="70540"/>
                    <a:pt x="81068" y="66329"/>
                  </a:cubicBezTo>
                  <a:lnTo>
                    <a:pt x="56853" y="42113"/>
                  </a:lnTo>
                  <a:lnTo>
                    <a:pt x="81068" y="17898"/>
                  </a:lnTo>
                  <a:cubicBezTo>
                    <a:pt x="85280" y="13687"/>
                    <a:pt x="85280" y="7370"/>
                    <a:pt x="81068" y="3159"/>
                  </a:cubicBezTo>
                  <a:close/>
                </a:path>
              </a:pathLst>
            </a:custGeom>
            <a:noFill/>
            <a:ln w="3175" cap="flat">
              <a:solidFill>
                <a:schemeClr val="bg2">
                  <a:lumMod val="65000"/>
                  <a:lumOff val="35000"/>
                </a:schemeClr>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18015D4-43CA-4B98-AB69-99C1388FCC0E}"/>
                </a:ext>
              </a:extLst>
            </p:cNvPr>
            <p:cNvSpPr/>
            <p:nvPr/>
          </p:nvSpPr>
          <p:spPr>
            <a:xfrm>
              <a:off x="543512" y="3549606"/>
              <a:ext cx="77874" cy="87137"/>
            </a:xfrm>
            <a:custGeom>
              <a:avLst/>
              <a:gdLst>
                <a:gd name="connsiteX0" fmla="*/ 3159 w 84226"/>
                <a:gd name="connsiteY0" fmla="*/ 81068 h 84226"/>
                <a:gd name="connsiteX1" fmla="*/ 10528 w 84226"/>
                <a:gd name="connsiteY1" fmla="*/ 84227 h 84226"/>
                <a:gd name="connsiteX2" fmla="*/ 17898 w 84226"/>
                <a:gd name="connsiteY2" fmla="*/ 81068 h 84226"/>
                <a:gd name="connsiteX3" fmla="*/ 42113 w 84226"/>
                <a:gd name="connsiteY3" fmla="*/ 56853 h 84226"/>
                <a:gd name="connsiteX4" fmla="*/ 66329 w 84226"/>
                <a:gd name="connsiteY4" fmla="*/ 81068 h 84226"/>
                <a:gd name="connsiteX5" fmla="*/ 81068 w 84226"/>
                <a:gd name="connsiteY5" fmla="*/ 81068 h 84226"/>
                <a:gd name="connsiteX6" fmla="*/ 81068 w 84226"/>
                <a:gd name="connsiteY6" fmla="*/ 66329 h 84226"/>
                <a:gd name="connsiteX7" fmla="*/ 56853 w 84226"/>
                <a:gd name="connsiteY7" fmla="*/ 42113 h 84226"/>
                <a:gd name="connsiteX8" fmla="*/ 81068 w 84226"/>
                <a:gd name="connsiteY8" fmla="*/ 17898 h 84226"/>
                <a:gd name="connsiteX9" fmla="*/ 81068 w 84226"/>
                <a:gd name="connsiteY9" fmla="*/ 3159 h 84226"/>
                <a:gd name="connsiteX10" fmla="*/ 66329 w 84226"/>
                <a:gd name="connsiteY10" fmla="*/ 3159 h 84226"/>
                <a:gd name="connsiteX11" fmla="*/ 42113 w 84226"/>
                <a:gd name="connsiteY11" fmla="*/ 27374 h 84226"/>
                <a:gd name="connsiteX12" fmla="*/ 17898 w 84226"/>
                <a:gd name="connsiteY12" fmla="*/ 3159 h 84226"/>
                <a:gd name="connsiteX13" fmla="*/ 3159 w 84226"/>
                <a:gd name="connsiteY13" fmla="*/ 3159 h 84226"/>
                <a:gd name="connsiteX14" fmla="*/ 3159 w 84226"/>
                <a:gd name="connsiteY14" fmla="*/ 17898 h 84226"/>
                <a:gd name="connsiteX15" fmla="*/ 27374 w 84226"/>
                <a:gd name="connsiteY15" fmla="*/ 42113 h 84226"/>
                <a:gd name="connsiteX16" fmla="*/ 3159 w 84226"/>
                <a:gd name="connsiteY16" fmla="*/ 66329 h 84226"/>
                <a:gd name="connsiteX17" fmla="*/ 3159 w 84226"/>
                <a:gd name="connsiteY17" fmla="*/ 81068 h 8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226" h="84226">
                  <a:moveTo>
                    <a:pt x="3159" y="81068"/>
                  </a:moveTo>
                  <a:cubicBezTo>
                    <a:pt x="5264" y="83174"/>
                    <a:pt x="7896" y="84227"/>
                    <a:pt x="10528" y="84227"/>
                  </a:cubicBezTo>
                  <a:cubicBezTo>
                    <a:pt x="13160" y="84227"/>
                    <a:pt x="15793" y="83174"/>
                    <a:pt x="17898" y="81068"/>
                  </a:cubicBezTo>
                  <a:lnTo>
                    <a:pt x="42113" y="56853"/>
                  </a:lnTo>
                  <a:lnTo>
                    <a:pt x="66329" y="81068"/>
                  </a:lnTo>
                  <a:cubicBezTo>
                    <a:pt x="70540" y="85280"/>
                    <a:pt x="76857" y="85280"/>
                    <a:pt x="81068" y="81068"/>
                  </a:cubicBezTo>
                  <a:cubicBezTo>
                    <a:pt x="85280" y="76857"/>
                    <a:pt x="85280" y="70540"/>
                    <a:pt x="81068" y="66329"/>
                  </a:cubicBezTo>
                  <a:lnTo>
                    <a:pt x="56853" y="42113"/>
                  </a:lnTo>
                  <a:lnTo>
                    <a:pt x="81068" y="17898"/>
                  </a:lnTo>
                  <a:cubicBezTo>
                    <a:pt x="85280" y="13687"/>
                    <a:pt x="85280" y="7370"/>
                    <a:pt x="81068" y="3159"/>
                  </a:cubicBezTo>
                  <a:cubicBezTo>
                    <a:pt x="76857" y="-1053"/>
                    <a:pt x="70540" y="-1053"/>
                    <a:pt x="66329" y="3159"/>
                  </a:cubicBezTo>
                  <a:lnTo>
                    <a:pt x="42113" y="27374"/>
                  </a:lnTo>
                  <a:lnTo>
                    <a:pt x="17898" y="3159"/>
                  </a:lnTo>
                  <a:cubicBezTo>
                    <a:pt x="13687" y="-1053"/>
                    <a:pt x="7370" y="-1053"/>
                    <a:pt x="3159" y="3159"/>
                  </a:cubicBezTo>
                  <a:cubicBezTo>
                    <a:pt x="-1053" y="7370"/>
                    <a:pt x="-1053" y="13687"/>
                    <a:pt x="3159" y="17898"/>
                  </a:cubicBezTo>
                  <a:lnTo>
                    <a:pt x="27374" y="42113"/>
                  </a:lnTo>
                  <a:lnTo>
                    <a:pt x="3159" y="66329"/>
                  </a:lnTo>
                  <a:cubicBezTo>
                    <a:pt x="-1053" y="70540"/>
                    <a:pt x="-1053" y="76857"/>
                    <a:pt x="3159" y="81068"/>
                  </a:cubicBezTo>
                  <a:close/>
                </a:path>
              </a:pathLst>
            </a:custGeom>
            <a:noFill/>
            <a:ln w="3175" cap="flat">
              <a:solidFill>
                <a:schemeClr val="bg2">
                  <a:lumMod val="65000"/>
                  <a:lumOff val="35000"/>
                </a:schemeClr>
              </a:solidFill>
              <a:prstDash val="solid"/>
              <a:miter/>
            </a:ln>
          </p:spPr>
          <p:txBody>
            <a:bodyPr rtlCol="0" anchor="ctr"/>
            <a:lstStyle/>
            <a:p>
              <a:endParaRPr lang="en-US" dirty="0"/>
            </a:p>
          </p:txBody>
        </p:sp>
      </p:grpSp>
    </p:spTree>
    <p:extLst>
      <p:ext uri="{BB962C8B-B14F-4D97-AF65-F5344CB8AC3E}">
        <p14:creationId xmlns:p14="http://schemas.microsoft.com/office/powerpoint/2010/main" val="164970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27391B90-E0EB-46FD-8D12-F19CDBC57B99}"/>
              </a:ext>
            </a:extLst>
          </p:cNvPr>
          <p:cNvCxnSpPr>
            <a:cxnSpLocks/>
          </p:cNvCxnSpPr>
          <p:nvPr/>
        </p:nvCxnSpPr>
        <p:spPr>
          <a:xfrm>
            <a:off x="823865" y="5501919"/>
            <a:ext cx="10463759" cy="0"/>
          </a:xfrm>
          <a:prstGeom prst="line">
            <a:avLst/>
          </a:prstGeom>
          <a:noFill/>
          <a:ln w="9525" cap="flat" cmpd="sng" algn="ctr">
            <a:solidFill>
              <a:srgbClr val="5C9A1B"/>
            </a:solidFill>
            <a:prstDash val="solid"/>
            <a:tailEnd type="none"/>
          </a:ln>
          <a:effectLst/>
        </p:spPr>
      </p:cxnSp>
      <p:cxnSp>
        <p:nvCxnSpPr>
          <p:cNvPr id="65" name="Elbow Connector 50">
            <a:extLst>
              <a:ext uri="{FF2B5EF4-FFF2-40B4-BE49-F238E27FC236}">
                <a16:creationId xmlns:a16="http://schemas.microsoft.com/office/drawing/2014/main" id="{35664683-08D6-4A93-A54C-5F5A5F47D4D7}"/>
              </a:ext>
            </a:extLst>
          </p:cNvPr>
          <p:cNvCxnSpPr>
            <a:cxnSpLocks/>
            <a:stCxn id="153" idx="3"/>
            <a:endCxn id="151" idx="1"/>
          </p:cNvCxnSpPr>
          <p:nvPr/>
        </p:nvCxnSpPr>
        <p:spPr>
          <a:xfrm>
            <a:off x="1341213" y="1278239"/>
            <a:ext cx="836580" cy="3441133"/>
          </a:xfrm>
          <a:prstGeom prst="bentConnector3">
            <a:avLst>
              <a:gd name="adj1" fmla="val 50000"/>
            </a:avLst>
          </a:prstGeom>
          <a:noFill/>
          <a:ln w="9525" cap="flat" cmpd="sng" algn="ctr">
            <a:solidFill>
              <a:srgbClr val="5C9A1B"/>
            </a:solidFill>
            <a:prstDash val="solid"/>
            <a:tailEnd type="none"/>
          </a:ln>
          <a:effectLst/>
        </p:spPr>
      </p:cxnSp>
      <p:cxnSp>
        <p:nvCxnSpPr>
          <p:cNvPr id="68" name="Elbow Connector 47">
            <a:extLst>
              <a:ext uri="{FF2B5EF4-FFF2-40B4-BE49-F238E27FC236}">
                <a16:creationId xmlns:a16="http://schemas.microsoft.com/office/drawing/2014/main" id="{AD60E1CC-2E19-4E0F-BD23-D3DB5F569BBE}"/>
              </a:ext>
            </a:extLst>
          </p:cNvPr>
          <p:cNvCxnSpPr>
            <a:cxnSpLocks/>
            <a:stCxn id="151" idx="3"/>
            <a:endCxn id="228" idx="2"/>
          </p:cNvCxnSpPr>
          <p:nvPr/>
        </p:nvCxnSpPr>
        <p:spPr>
          <a:xfrm flipV="1">
            <a:off x="3092193" y="1328186"/>
            <a:ext cx="819256" cy="3391186"/>
          </a:xfrm>
          <a:prstGeom prst="bentConnector3">
            <a:avLst>
              <a:gd name="adj1" fmla="val 50000"/>
            </a:avLst>
          </a:prstGeom>
          <a:noFill/>
          <a:ln w="9525" cap="flat" cmpd="sng" algn="ctr">
            <a:solidFill>
              <a:srgbClr val="5C9A1B"/>
            </a:solidFill>
            <a:prstDash val="solid"/>
            <a:tailEnd type="none"/>
          </a:ln>
          <a:effectLst/>
        </p:spPr>
      </p:cxnSp>
      <p:cxnSp>
        <p:nvCxnSpPr>
          <p:cNvPr id="57" name="Elbow Connector 47">
            <a:extLst>
              <a:ext uri="{FF2B5EF4-FFF2-40B4-BE49-F238E27FC236}">
                <a16:creationId xmlns:a16="http://schemas.microsoft.com/office/drawing/2014/main" id="{C4817D60-08DA-41F8-A93B-DD3CDBE3AFAB}"/>
              </a:ext>
            </a:extLst>
          </p:cNvPr>
          <p:cNvCxnSpPr>
            <a:cxnSpLocks/>
            <a:stCxn id="159" idx="3"/>
            <a:endCxn id="230" idx="2"/>
          </p:cNvCxnSpPr>
          <p:nvPr/>
        </p:nvCxnSpPr>
        <p:spPr>
          <a:xfrm flipV="1">
            <a:off x="6450858" y="1331732"/>
            <a:ext cx="916554" cy="3400794"/>
          </a:xfrm>
          <a:prstGeom prst="bentConnector3">
            <a:avLst>
              <a:gd name="adj1" fmla="val 50000"/>
            </a:avLst>
          </a:prstGeom>
          <a:noFill/>
          <a:ln w="9525" cap="flat" cmpd="sng" algn="ctr">
            <a:solidFill>
              <a:srgbClr val="5C9A1B"/>
            </a:solidFill>
            <a:prstDash val="solid"/>
            <a:tailEnd type="none"/>
          </a:ln>
          <a:effectLst/>
        </p:spPr>
      </p:cxnSp>
      <p:cxnSp>
        <p:nvCxnSpPr>
          <p:cNvPr id="62" name="Elbow Connector 50">
            <a:extLst>
              <a:ext uri="{FF2B5EF4-FFF2-40B4-BE49-F238E27FC236}">
                <a16:creationId xmlns:a16="http://schemas.microsoft.com/office/drawing/2014/main" id="{A9625FF9-3ECF-425B-9F3B-8F017726715A}"/>
              </a:ext>
            </a:extLst>
          </p:cNvPr>
          <p:cNvCxnSpPr>
            <a:cxnSpLocks/>
            <a:stCxn id="19" idx="3"/>
            <a:endCxn id="159" idx="1"/>
          </p:cNvCxnSpPr>
          <p:nvPr/>
        </p:nvCxnSpPr>
        <p:spPr>
          <a:xfrm>
            <a:off x="4791669" y="1289313"/>
            <a:ext cx="921524" cy="3443213"/>
          </a:xfrm>
          <a:prstGeom prst="bentConnector3">
            <a:avLst>
              <a:gd name="adj1" fmla="val 50000"/>
            </a:avLst>
          </a:prstGeom>
          <a:noFill/>
          <a:ln w="9525" cap="flat" cmpd="sng" algn="ctr">
            <a:solidFill>
              <a:srgbClr val="5C9A1B"/>
            </a:solidFill>
            <a:prstDash val="solid"/>
            <a:tailEnd type="none"/>
          </a:ln>
          <a:effectLst/>
        </p:spPr>
      </p:cxnSp>
      <p:graphicFrame>
        <p:nvGraphicFramePr>
          <p:cNvPr id="6" name="Object 5" hidden="1">
            <a:extLst>
              <a:ext uri="{FF2B5EF4-FFF2-40B4-BE49-F238E27FC236}">
                <a16:creationId xmlns:a16="http://schemas.microsoft.com/office/drawing/2014/main" id="{2D8D2B0C-C8EC-43C7-A183-6DED6E5BEC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2D8D2B0C-C8EC-43C7-A183-6DED6E5BEC7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E11CD4E-E360-48BF-8E10-FBCF16DE5F8B}"/>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a:extLst>
              <a:ext uri="{FF2B5EF4-FFF2-40B4-BE49-F238E27FC236}">
                <a16:creationId xmlns:a16="http://schemas.microsoft.com/office/drawing/2014/main" id="{197BB2EF-A161-4811-86A8-F2EDEEC17AE2}"/>
              </a:ext>
            </a:extLst>
          </p:cNvPr>
          <p:cNvSpPr>
            <a:spLocks noGrp="1"/>
          </p:cNvSpPr>
          <p:nvPr>
            <p:ph type="title"/>
          </p:nvPr>
        </p:nvSpPr>
        <p:spPr>
          <a:xfrm>
            <a:off x="371476" y="447836"/>
            <a:ext cx="7021476" cy="473942"/>
          </a:xfrm>
        </p:spPr>
        <p:txBody>
          <a:bodyPr/>
          <a:lstStyle/>
          <a:p>
            <a:r>
              <a:rPr lang="en-US" sz="1800" dirty="0"/>
              <a:t>Our approach</a:t>
            </a:r>
            <a:endParaRPr lang="en-US" sz="1800" dirty="0">
              <a:solidFill>
                <a:srgbClr val="FF0000"/>
              </a:solidFill>
            </a:endParaRPr>
          </a:p>
        </p:txBody>
      </p:sp>
      <p:sp>
        <p:nvSpPr>
          <p:cNvPr id="3" name="Slide Number Placeholder 2">
            <a:extLst>
              <a:ext uri="{FF2B5EF4-FFF2-40B4-BE49-F238E27FC236}">
                <a16:creationId xmlns:a16="http://schemas.microsoft.com/office/drawing/2014/main" id="{4FFBD0B9-7295-4ED1-A09E-705A8EFC3B99}"/>
              </a:ext>
            </a:extLst>
          </p:cNvPr>
          <p:cNvSpPr>
            <a:spLocks noGrp="1"/>
          </p:cNvSpPr>
          <p:nvPr>
            <p:ph type="sldNum" sz="quarter" idx="4"/>
          </p:nvPr>
        </p:nvSpPr>
        <p:spPr/>
        <p:txBody>
          <a:bodyPr/>
          <a:lstStyle/>
          <a:p>
            <a:fld id="{F1BC30E3-FFE5-4B91-AA19-87A149EBB9EE}" type="slidenum">
              <a:rPr lang="en-US" smtClean="0"/>
              <a:pPr/>
              <a:t>6</a:t>
            </a:fld>
            <a:endParaRPr lang="en-US"/>
          </a:p>
        </p:txBody>
      </p:sp>
      <p:cxnSp>
        <p:nvCxnSpPr>
          <p:cNvPr id="204" name="Elbow Connector 47">
            <a:extLst>
              <a:ext uri="{FF2B5EF4-FFF2-40B4-BE49-F238E27FC236}">
                <a16:creationId xmlns:a16="http://schemas.microsoft.com/office/drawing/2014/main" id="{9C8B3622-1AE3-49DC-8D50-6192908CBA86}"/>
              </a:ext>
            </a:extLst>
          </p:cNvPr>
          <p:cNvCxnSpPr>
            <a:cxnSpLocks/>
            <a:stCxn id="231" idx="6"/>
            <a:endCxn id="310" idx="2"/>
          </p:cNvCxnSpPr>
          <p:nvPr/>
        </p:nvCxnSpPr>
        <p:spPr>
          <a:xfrm flipV="1">
            <a:off x="10013318" y="1331732"/>
            <a:ext cx="817107" cy="3400794"/>
          </a:xfrm>
          <a:prstGeom prst="bentConnector3">
            <a:avLst>
              <a:gd name="adj1" fmla="val 50000"/>
            </a:avLst>
          </a:prstGeom>
          <a:noFill/>
          <a:ln w="9525" cap="flat" cmpd="sng" algn="ctr">
            <a:solidFill>
              <a:srgbClr val="5C9A1B"/>
            </a:solidFill>
            <a:prstDash val="solid"/>
            <a:tailEnd type="none"/>
          </a:ln>
          <a:effectLst/>
        </p:spPr>
      </p:cxnSp>
      <p:cxnSp>
        <p:nvCxnSpPr>
          <p:cNvPr id="205" name="Straight Connector 204">
            <a:extLst>
              <a:ext uri="{FF2B5EF4-FFF2-40B4-BE49-F238E27FC236}">
                <a16:creationId xmlns:a16="http://schemas.microsoft.com/office/drawing/2014/main" id="{55DF71C6-3BC2-403C-B420-2B95B043E999}"/>
              </a:ext>
            </a:extLst>
          </p:cNvPr>
          <p:cNvCxnSpPr>
            <a:cxnSpLocks/>
            <a:stCxn id="310" idx="6"/>
            <a:endCxn id="325" idx="2"/>
          </p:cNvCxnSpPr>
          <p:nvPr/>
        </p:nvCxnSpPr>
        <p:spPr>
          <a:xfrm flipV="1">
            <a:off x="11744825" y="1329584"/>
            <a:ext cx="183462" cy="2148"/>
          </a:xfrm>
          <a:prstGeom prst="line">
            <a:avLst/>
          </a:prstGeom>
          <a:noFill/>
          <a:ln w="9525" cap="flat" cmpd="sng" algn="ctr">
            <a:solidFill>
              <a:srgbClr val="5C9A1B"/>
            </a:solidFill>
            <a:prstDash val="solid"/>
            <a:tailEnd type="none"/>
          </a:ln>
          <a:effectLst/>
        </p:spPr>
      </p:cxnSp>
      <p:cxnSp>
        <p:nvCxnSpPr>
          <p:cNvPr id="207" name="Straight Connector 206">
            <a:extLst>
              <a:ext uri="{FF2B5EF4-FFF2-40B4-BE49-F238E27FC236}">
                <a16:creationId xmlns:a16="http://schemas.microsoft.com/office/drawing/2014/main" id="{CDA00EDF-34E6-4A22-9CFC-1F1509854853}"/>
              </a:ext>
            </a:extLst>
          </p:cNvPr>
          <p:cNvCxnSpPr>
            <a:cxnSpLocks/>
          </p:cNvCxnSpPr>
          <p:nvPr/>
        </p:nvCxnSpPr>
        <p:spPr>
          <a:xfrm>
            <a:off x="302069" y="1331732"/>
            <a:ext cx="146367" cy="0"/>
          </a:xfrm>
          <a:prstGeom prst="line">
            <a:avLst/>
          </a:prstGeom>
          <a:noFill/>
          <a:ln w="9525" cap="flat" cmpd="sng" algn="ctr">
            <a:solidFill>
              <a:srgbClr val="5C9A1B"/>
            </a:solidFill>
            <a:prstDash val="solid"/>
            <a:tailEnd type="none"/>
          </a:ln>
          <a:effectLst/>
        </p:spPr>
      </p:cxnSp>
      <p:sp>
        <p:nvSpPr>
          <p:cNvPr id="226" name="Oval 225">
            <a:extLst>
              <a:ext uri="{FF2B5EF4-FFF2-40B4-BE49-F238E27FC236}">
                <a16:creationId xmlns:a16="http://schemas.microsoft.com/office/drawing/2014/main" id="{375F3D8E-7486-4A0B-A0ED-A941CCF983F7}"/>
              </a:ext>
            </a:extLst>
          </p:cNvPr>
          <p:cNvSpPr/>
          <p:nvPr/>
        </p:nvSpPr>
        <p:spPr>
          <a:xfrm>
            <a:off x="159215" y="1259919"/>
            <a:ext cx="148635" cy="148635"/>
          </a:xfrm>
          <a:prstGeom prst="ellipse">
            <a:avLst/>
          </a:prstGeom>
          <a:solidFill>
            <a:srgbClr val="5C9A1B"/>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2E2E38"/>
              </a:solidFill>
              <a:effectLst/>
              <a:uLnTx/>
              <a:uFillTx/>
              <a:latin typeface="EYInterstate Light"/>
              <a:ea typeface="+mn-ea"/>
              <a:cs typeface="+mn-cs"/>
            </a:endParaRPr>
          </a:p>
        </p:txBody>
      </p:sp>
      <p:cxnSp>
        <p:nvCxnSpPr>
          <p:cNvPr id="233" name="Elbow Connector 50">
            <a:extLst>
              <a:ext uri="{FF2B5EF4-FFF2-40B4-BE49-F238E27FC236}">
                <a16:creationId xmlns:a16="http://schemas.microsoft.com/office/drawing/2014/main" id="{C993C71A-1533-41A5-92AD-E5D264D1BC84}"/>
              </a:ext>
            </a:extLst>
          </p:cNvPr>
          <p:cNvCxnSpPr>
            <a:stCxn id="230" idx="6"/>
            <a:endCxn id="231" idx="2"/>
          </p:cNvCxnSpPr>
          <p:nvPr/>
        </p:nvCxnSpPr>
        <p:spPr>
          <a:xfrm>
            <a:off x="8281812" y="1331732"/>
            <a:ext cx="817106" cy="3400794"/>
          </a:xfrm>
          <a:prstGeom prst="bentConnector3">
            <a:avLst>
              <a:gd name="adj1" fmla="val 50000"/>
            </a:avLst>
          </a:prstGeom>
          <a:noFill/>
          <a:ln w="9525" cap="flat" cmpd="sng" algn="ctr">
            <a:solidFill>
              <a:srgbClr val="5C9A1B"/>
            </a:solidFill>
            <a:prstDash val="solid"/>
            <a:tailEnd type="none"/>
          </a:ln>
          <a:effectLst/>
        </p:spPr>
      </p:cxnSp>
      <p:sp>
        <p:nvSpPr>
          <p:cNvPr id="325" name="Oval 324">
            <a:extLst>
              <a:ext uri="{FF2B5EF4-FFF2-40B4-BE49-F238E27FC236}">
                <a16:creationId xmlns:a16="http://schemas.microsoft.com/office/drawing/2014/main" id="{9070C034-F146-4F41-B9F5-E8EEA3BE471E}"/>
              </a:ext>
            </a:extLst>
          </p:cNvPr>
          <p:cNvSpPr/>
          <p:nvPr/>
        </p:nvSpPr>
        <p:spPr>
          <a:xfrm>
            <a:off x="11928287" y="1255266"/>
            <a:ext cx="148635" cy="148635"/>
          </a:xfrm>
          <a:prstGeom prst="ellipse">
            <a:avLst/>
          </a:prstGeom>
          <a:solidFill>
            <a:srgbClr val="5C9A1B"/>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2E2E38"/>
              </a:solidFill>
              <a:effectLst/>
              <a:uLnTx/>
              <a:uFillTx/>
              <a:latin typeface="EYInterstate Light"/>
              <a:ea typeface="+mn-ea"/>
              <a:cs typeface="+mn-cs"/>
            </a:endParaRPr>
          </a:p>
        </p:txBody>
      </p:sp>
      <p:sp>
        <p:nvSpPr>
          <p:cNvPr id="326" name="Content Placeholder 3">
            <a:extLst>
              <a:ext uri="{FF2B5EF4-FFF2-40B4-BE49-F238E27FC236}">
                <a16:creationId xmlns:a16="http://schemas.microsoft.com/office/drawing/2014/main" id="{1A88F684-BC19-4018-ACAE-A5A2A494A1EB}"/>
              </a:ext>
            </a:extLst>
          </p:cNvPr>
          <p:cNvSpPr txBox="1">
            <a:spLocks/>
          </p:cNvSpPr>
          <p:nvPr/>
        </p:nvSpPr>
        <p:spPr bwMode="auto">
          <a:xfrm>
            <a:off x="266191" y="1973699"/>
            <a:ext cx="1428871" cy="2829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lvl="0">
              <a:spcBef>
                <a:spcPts val="0"/>
              </a:spcBef>
              <a:spcAft>
                <a:spcPts val="1200"/>
              </a:spcAft>
              <a:defRPr/>
            </a:pPr>
            <a:r>
              <a:rPr lang="en-US" sz="1200" b="1" dirty="0"/>
              <a:t>Step 1: Initiate &amp; manage the project</a:t>
            </a:r>
          </a:p>
          <a:p>
            <a:pPr lvl="0">
              <a:spcBef>
                <a:spcPts val="0"/>
              </a:spcBef>
              <a:spcAft>
                <a:spcPts val="200"/>
              </a:spcAft>
              <a:defRPr/>
            </a:pPr>
            <a:r>
              <a:rPr lang="en-US" sz="900" b="1" spc="-20" dirty="0"/>
              <a:t>Perform project initiation activities prior to the project kick off such as </a:t>
            </a:r>
            <a:r>
              <a:rPr lang="en-US" sz="900" spc="-20" dirty="0"/>
              <a:t>project plan and governance with key participants, risk and change management, and quality assurance, data collection requests and key participant identification.  </a:t>
            </a:r>
            <a:r>
              <a:rPr lang="en-US" sz="900" b="1" spc="-20" dirty="0"/>
              <a:t>Perform project management activities</a:t>
            </a:r>
            <a:r>
              <a:rPr lang="en-US" sz="900" spc="-20" dirty="0"/>
              <a:t> throughout the engagement such as, risk and quality assurance, status reporting, executive updates, cross training, and knowledge-transfer.</a:t>
            </a:r>
          </a:p>
        </p:txBody>
      </p:sp>
      <p:sp>
        <p:nvSpPr>
          <p:cNvPr id="333" name="Content Placeholder 3">
            <a:extLst>
              <a:ext uri="{FF2B5EF4-FFF2-40B4-BE49-F238E27FC236}">
                <a16:creationId xmlns:a16="http://schemas.microsoft.com/office/drawing/2014/main" id="{F181BEAA-937E-4D4A-BC4A-2EB6FABDCFE9}"/>
              </a:ext>
            </a:extLst>
          </p:cNvPr>
          <p:cNvSpPr txBox="1">
            <a:spLocks/>
          </p:cNvSpPr>
          <p:nvPr/>
        </p:nvSpPr>
        <p:spPr bwMode="auto">
          <a:xfrm>
            <a:off x="1830317" y="1342627"/>
            <a:ext cx="1607722" cy="3460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a:spcBef>
                <a:spcPts val="0"/>
              </a:spcBef>
              <a:spcAft>
                <a:spcPts val="1200"/>
              </a:spcAft>
              <a:defRPr/>
            </a:pPr>
            <a:r>
              <a:rPr lang="en-US" sz="1200" b="1" dirty="0"/>
              <a:t>Step 2: Communicate with key business, IT and Procurement partners</a:t>
            </a:r>
          </a:p>
          <a:p>
            <a:pPr lvl="0">
              <a:spcBef>
                <a:spcPts val="0"/>
              </a:spcBef>
              <a:spcAft>
                <a:spcPts val="200"/>
              </a:spcAft>
              <a:defRPr/>
            </a:pPr>
            <a:r>
              <a:rPr lang="en-US" sz="900" b="1" spc="-20" dirty="0"/>
              <a:t>Communicate with business owners</a:t>
            </a:r>
            <a:r>
              <a:rPr lang="en-US" sz="900" spc="-20" dirty="0"/>
              <a:t> to interview as part of the 2018/2019 BIA review, BIA-Lite and complete BIA.</a:t>
            </a:r>
          </a:p>
          <a:p>
            <a:pPr lvl="0">
              <a:spcBef>
                <a:spcPts val="0"/>
              </a:spcBef>
              <a:spcAft>
                <a:spcPts val="200"/>
              </a:spcAft>
              <a:defRPr/>
            </a:pPr>
            <a:r>
              <a:rPr lang="en-US" sz="900" b="1" spc="-20" dirty="0"/>
              <a:t>Plan for executive business leaders communication ahead </a:t>
            </a:r>
            <a:r>
              <a:rPr lang="en-US" sz="900" spc="-20" dirty="0"/>
              <a:t>of the BIA validation sessions.</a:t>
            </a:r>
          </a:p>
          <a:p>
            <a:pPr lvl="0">
              <a:spcBef>
                <a:spcPts val="0"/>
              </a:spcBef>
              <a:spcAft>
                <a:spcPts val="200"/>
              </a:spcAft>
              <a:defRPr/>
            </a:pPr>
            <a:r>
              <a:rPr lang="en-US" sz="900" b="1" spc="-20" dirty="0"/>
              <a:t>Establish the IT and Procurement stakeholders</a:t>
            </a:r>
            <a:r>
              <a:rPr lang="en-US" sz="900" spc="-20" dirty="0"/>
              <a:t> communication to collect IT infrastructure dependencies and IT cost data prior to gap analysis.</a:t>
            </a:r>
          </a:p>
        </p:txBody>
      </p:sp>
      <p:sp>
        <p:nvSpPr>
          <p:cNvPr id="334" name="Content Placeholder 3">
            <a:extLst>
              <a:ext uri="{FF2B5EF4-FFF2-40B4-BE49-F238E27FC236}">
                <a16:creationId xmlns:a16="http://schemas.microsoft.com/office/drawing/2014/main" id="{957E7CF5-46F5-4BBE-A1D2-EB1DB6C0D369}"/>
              </a:ext>
            </a:extLst>
          </p:cNvPr>
          <p:cNvSpPr txBox="1">
            <a:spLocks/>
          </p:cNvSpPr>
          <p:nvPr/>
        </p:nvSpPr>
        <p:spPr bwMode="auto">
          <a:xfrm>
            <a:off x="3593061" y="1944086"/>
            <a:ext cx="1607722" cy="27752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lvl="0">
              <a:spcBef>
                <a:spcPts val="0"/>
              </a:spcBef>
              <a:spcAft>
                <a:spcPts val="1200"/>
              </a:spcAft>
              <a:defRPr/>
            </a:pPr>
            <a:r>
              <a:rPr lang="en-US" sz="1200" b="1" dirty="0"/>
              <a:t>Step 3: Validate tiering, terminology, &amp; framework</a:t>
            </a:r>
          </a:p>
          <a:p>
            <a:pPr lvl="0">
              <a:spcBef>
                <a:spcPts val="0"/>
              </a:spcBef>
              <a:spcAft>
                <a:spcPts val="200"/>
              </a:spcAft>
              <a:defRPr/>
            </a:pPr>
            <a:r>
              <a:rPr lang="en-US" sz="900" b="1" dirty="0"/>
              <a:t>Establish and enhance resiliency tiering definitions </a:t>
            </a:r>
            <a:r>
              <a:rPr lang="en-US" sz="900" dirty="0"/>
              <a:t>across the business and IT through stakeholder interviews and documentation reviews. </a:t>
            </a:r>
          </a:p>
          <a:p>
            <a:pPr lvl="0">
              <a:spcBef>
                <a:spcPts val="0"/>
              </a:spcBef>
              <a:spcAft>
                <a:spcPts val="200"/>
              </a:spcAft>
              <a:defRPr/>
            </a:pPr>
            <a:r>
              <a:rPr lang="en-US" sz="900" b="1" dirty="0"/>
              <a:t>Review and improve the current BIA framework and methodology </a:t>
            </a:r>
            <a:r>
              <a:rPr lang="en-US" sz="900" dirty="0"/>
              <a:t>to align with leading practices, ensuring impact over time and supporting application criticalities are included.</a:t>
            </a:r>
            <a:endParaRPr lang="en-US" sz="900" b="1" dirty="0"/>
          </a:p>
        </p:txBody>
      </p:sp>
      <p:sp>
        <p:nvSpPr>
          <p:cNvPr id="335" name="Content Placeholder 3">
            <a:extLst>
              <a:ext uri="{FF2B5EF4-FFF2-40B4-BE49-F238E27FC236}">
                <a16:creationId xmlns:a16="http://schemas.microsoft.com/office/drawing/2014/main" id="{5869A8D3-96F0-4A05-AACD-AC549347D160}"/>
              </a:ext>
            </a:extLst>
          </p:cNvPr>
          <p:cNvSpPr txBox="1">
            <a:spLocks/>
          </p:cNvSpPr>
          <p:nvPr/>
        </p:nvSpPr>
        <p:spPr bwMode="auto">
          <a:xfrm>
            <a:off x="5328537" y="1342627"/>
            <a:ext cx="1526465" cy="35706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lvl="0">
              <a:spcBef>
                <a:spcPts val="0"/>
              </a:spcBef>
              <a:spcAft>
                <a:spcPts val="1200"/>
              </a:spcAft>
              <a:defRPr/>
            </a:pPr>
            <a:r>
              <a:rPr lang="en-US" sz="1200" b="1" dirty="0"/>
              <a:t>Step 4: Facilitate BIA &amp; BIA-Lite</a:t>
            </a:r>
          </a:p>
          <a:p>
            <a:pPr lvl="0">
              <a:spcBef>
                <a:spcPts val="0"/>
              </a:spcBef>
              <a:spcAft>
                <a:spcPts val="200"/>
              </a:spcAft>
              <a:defRPr/>
            </a:pPr>
            <a:r>
              <a:rPr lang="en-US" sz="900" b="1" spc="-20" dirty="0"/>
              <a:t>Review and calibrate the 2018/2019 BIA results </a:t>
            </a:r>
            <a:r>
              <a:rPr lang="en-US" sz="900" spc="-20" dirty="0"/>
              <a:t>for the 351 business processes through interviews/workshops.</a:t>
            </a:r>
          </a:p>
          <a:p>
            <a:pPr lvl="0">
              <a:spcBef>
                <a:spcPts val="0"/>
              </a:spcBef>
              <a:spcAft>
                <a:spcPts val="200"/>
              </a:spcAft>
              <a:defRPr/>
            </a:pPr>
            <a:r>
              <a:rPr lang="en-US" sz="900" b="1" spc="-20" dirty="0"/>
              <a:t>Conduct a BIA-Lite </a:t>
            </a:r>
            <a:r>
              <a:rPr lang="en-US" sz="900" spc="-20" dirty="0"/>
              <a:t>for the 635 departments that were excluded from the prior BIAs.</a:t>
            </a:r>
          </a:p>
          <a:p>
            <a:pPr lvl="0">
              <a:spcBef>
                <a:spcPts val="0"/>
              </a:spcBef>
              <a:spcAft>
                <a:spcPts val="200"/>
              </a:spcAft>
              <a:defRPr/>
            </a:pPr>
            <a:r>
              <a:rPr lang="en-US" sz="900" b="1" spc="-20" dirty="0"/>
              <a:t>Conduct complete BIAs </a:t>
            </a:r>
            <a:r>
              <a:rPr lang="en-US" sz="900" spc="-20" dirty="0"/>
              <a:t>for the most critical business processes identified during the BIA-Lite (up to 200).</a:t>
            </a:r>
          </a:p>
          <a:p>
            <a:pPr lvl="0">
              <a:spcBef>
                <a:spcPts val="0"/>
              </a:spcBef>
              <a:spcAft>
                <a:spcPts val="200"/>
              </a:spcAft>
              <a:defRPr/>
            </a:pPr>
            <a:r>
              <a:rPr lang="en-US" sz="900" spc="-20" dirty="0"/>
              <a:t>Establish the </a:t>
            </a:r>
            <a:r>
              <a:rPr lang="en-US" sz="900" b="1" spc="-20" dirty="0"/>
              <a:t>enterprise critical path </a:t>
            </a:r>
            <a:r>
              <a:rPr lang="en-US" sz="900" spc="-20" dirty="0"/>
              <a:t>illustrating the re-calibrated business process and application tiers.</a:t>
            </a:r>
          </a:p>
        </p:txBody>
      </p:sp>
      <p:sp>
        <p:nvSpPr>
          <p:cNvPr id="336" name="Content Placeholder 3">
            <a:extLst>
              <a:ext uri="{FF2B5EF4-FFF2-40B4-BE49-F238E27FC236}">
                <a16:creationId xmlns:a16="http://schemas.microsoft.com/office/drawing/2014/main" id="{EB29EAA8-F2E7-48EA-BDFD-B13776F3FA3C}"/>
              </a:ext>
            </a:extLst>
          </p:cNvPr>
          <p:cNvSpPr txBox="1">
            <a:spLocks/>
          </p:cNvSpPr>
          <p:nvPr/>
        </p:nvSpPr>
        <p:spPr bwMode="auto">
          <a:xfrm>
            <a:off x="6994003" y="1936684"/>
            <a:ext cx="1615341" cy="27826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lvl="0">
              <a:spcBef>
                <a:spcPts val="0"/>
              </a:spcBef>
              <a:spcAft>
                <a:spcPts val="1200"/>
              </a:spcAft>
              <a:defRPr/>
            </a:pPr>
            <a:r>
              <a:rPr lang="en-US" sz="1200" b="1" dirty="0"/>
              <a:t>Step 5: Validate BIA results, priorities, &amp; objectives</a:t>
            </a:r>
          </a:p>
          <a:p>
            <a:pPr lvl="0">
              <a:spcBef>
                <a:spcPts val="0"/>
              </a:spcBef>
              <a:spcAft>
                <a:spcPts val="200"/>
              </a:spcAft>
              <a:defRPr/>
            </a:pPr>
            <a:r>
              <a:rPr lang="en-US" sz="900" spc="-20" dirty="0"/>
              <a:t>Conduct interviews with executive business leaders and their directs to </a:t>
            </a:r>
            <a:r>
              <a:rPr lang="en-US" sz="900" b="1" spc="-20" dirty="0"/>
              <a:t>calibrate the BIA responses </a:t>
            </a:r>
            <a:r>
              <a:rPr lang="en-US" sz="900" spc="-20" dirty="0"/>
              <a:t>as they are completed.</a:t>
            </a:r>
          </a:p>
          <a:p>
            <a:pPr lvl="0">
              <a:spcBef>
                <a:spcPts val="0"/>
              </a:spcBef>
              <a:spcAft>
                <a:spcPts val="200"/>
              </a:spcAft>
              <a:defRPr/>
            </a:pPr>
            <a:r>
              <a:rPr lang="en-US" sz="900" b="1" spc="-20" dirty="0"/>
              <a:t>Confirm the criticality of the business processes to optimize DR costs</a:t>
            </a:r>
            <a:r>
              <a:rPr lang="en-US" sz="900" spc="-20" dirty="0"/>
              <a:t> by reducing the number of mission- and business- critical processes and the applications that support them.</a:t>
            </a:r>
          </a:p>
        </p:txBody>
      </p:sp>
      <p:sp>
        <p:nvSpPr>
          <p:cNvPr id="337" name="Content Placeholder 3">
            <a:extLst>
              <a:ext uri="{FF2B5EF4-FFF2-40B4-BE49-F238E27FC236}">
                <a16:creationId xmlns:a16="http://schemas.microsoft.com/office/drawing/2014/main" id="{A5B50B8A-DF26-497A-BD57-FB5EBDD89003}"/>
              </a:ext>
            </a:extLst>
          </p:cNvPr>
          <p:cNvSpPr txBox="1">
            <a:spLocks/>
          </p:cNvSpPr>
          <p:nvPr/>
        </p:nvSpPr>
        <p:spPr bwMode="auto">
          <a:xfrm>
            <a:off x="8766822" y="1342627"/>
            <a:ext cx="1601212" cy="337674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lvl="0">
              <a:spcBef>
                <a:spcPts val="0"/>
              </a:spcBef>
              <a:spcAft>
                <a:spcPts val="1200"/>
              </a:spcAft>
              <a:defRPr/>
            </a:pPr>
            <a:r>
              <a:rPr lang="en-US" sz="1200" b="1" dirty="0"/>
              <a:t>Step 6: Analyze DR gaps and estimate costs and timeline for remediation</a:t>
            </a:r>
          </a:p>
          <a:p>
            <a:pPr lvl="0">
              <a:spcBef>
                <a:spcPts val="0"/>
              </a:spcBef>
              <a:spcAft>
                <a:spcPts val="200"/>
              </a:spcAft>
              <a:defRPr/>
            </a:pPr>
            <a:r>
              <a:rPr lang="en-US" sz="900" spc="-20" dirty="0"/>
              <a:t>Work with IT to </a:t>
            </a:r>
            <a:r>
              <a:rPr lang="en-US" sz="900" b="1" spc="-20" dirty="0"/>
              <a:t>perform a DR Gap Analysis </a:t>
            </a:r>
            <a:r>
              <a:rPr lang="en-US" sz="900" spc="-20" dirty="0"/>
              <a:t>by comparing applications reported in the BIAs and their assigned recovery tiers against current DR capabilities.</a:t>
            </a:r>
          </a:p>
          <a:p>
            <a:pPr lvl="0">
              <a:spcBef>
                <a:spcPts val="0"/>
              </a:spcBef>
              <a:spcAft>
                <a:spcPts val="200"/>
              </a:spcAft>
              <a:defRPr/>
            </a:pPr>
            <a:r>
              <a:rPr lang="en-US" sz="900" spc="-20" dirty="0"/>
              <a:t>Work with IT and Procurement to </a:t>
            </a:r>
            <a:r>
              <a:rPr lang="en-US" sz="900" b="1" spc="-20" dirty="0"/>
              <a:t>establish cost estimates and timeline for remediation, </a:t>
            </a:r>
            <a:r>
              <a:rPr lang="en-US" sz="900" spc="-20" dirty="0"/>
              <a:t>and present the summary report to executive leaders.</a:t>
            </a:r>
          </a:p>
        </p:txBody>
      </p:sp>
      <p:sp>
        <p:nvSpPr>
          <p:cNvPr id="338" name="Content Placeholder 3">
            <a:extLst>
              <a:ext uri="{FF2B5EF4-FFF2-40B4-BE49-F238E27FC236}">
                <a16:creationId xmlns:a16="http://schemas.microsoft.com/office/drawing/2014/main" id="{51C64D37-3A99-4892-86D9-522496CA917E}"/>
              </a:ext>
            </a:extLst>
          </p:cNvPr>
          <p:cNvSpPr txBox="1">
            <a:spLocks/>
          </p:cNvSpPr>
          <p:nvPr/>
        </p:nvSpPr>
        <p:spPr bwMode="auto">
          <a:xfrm>
            <a:off x="10502892" y="1953320"/>
            <a:ext cx="1492950" cy="27749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spcBef>
                <a:spcPts val="25"/>
              </a:spcBef>
              <a:spcAft>
                <a:spcPct val="0"/>
              </a:spcAft>
              <a:buFontTx/>
              <a:buNone/>
              <a:defRPr lang="en-US" sz="1800">
                <a:solidFill>
                  <a:schemeClr val="bg1"/>
                </a:solidFill>
                <a:latin typeface="+mn-lt"/>
                <a:ea typeface="ＭＳ Ｐゴシック" charset="0"/>
                <a:cs typeface="Arial" pitchFamily="34" charset="0"/>
              </a:defRPr>
            </a:lvl1pPr>
            <a:lvl2pPr marL="457200"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2pPr>
            <a:lvl3pPr marL="684213" indent="-227013" algn="l" rtl="0" eaLnBrk="1" fontAlgn="base" hangingPunct="1">
              <a:spcBef>
                <a:spcPts val="25"/>
              </a:spcBef>
              <a:spcAft>
                <a:spcPct val="0"/>
              </a:spcAft>
              <a:buChar char="•"/>
              <a:defRPr lang="en-US" sz="1600">
                <a:solidFill>
                  <a:schemeClr val="bg1"/>
                </a:solidFill>
                <a:latin typeface="+mn-lt"/>
                <a:ea typeface="ＭＳ Ｐゴシック" charset="0"/>
                <a:cs typeface="Arial" pitchFamily="34" charset="0"/>
              </a:defRPr>
            </a:lvl3pPr>
            <a:lvl4pPr marL="912813" indent="-228600" algn="l" rtl="0" eaLnBrk="1" fontAlgn="base" hangingPunct="1">
              <a:spcBef>
                <a:spcPts val="25"/>
              </a:spcBef>
              <a:spcAft>
                <a:spcPct val="0"/>
              </a:spcAft>
              <a:buFont typeface="Lucida Grande" charset="0"/>
              <a:buChar char="-"/>
              <a:defRPr lang="en-US" sz="1600">
                <a:solidFill>
                  <a:schemeClr val="bg1"/>
                </a:solidFill>
                <a:latin typeface="+mn-lt"/>
                <a:ea typeface="ＭＳ Ｐゴシック" charset="0"/>
                <a:cs typeface="Arial" pitchFamily="34" charset="0"/>
              </a:defRPr>
            </a:lvl4pPr>
            <a:lvl5pPr marL="1141413" indent="-228600" algn="l" rtl="0" eaLnBrk="1" fontAlgn="base" hangingPunct="1">
              <a:spcBef>
                <a:spcPts val="25"/>
              </a:spcBef>
              <a:spcAft>
                <a:spcPct val="0"/>
              </a:spcAft>
              <a:buFont typeface="Arial" pitchFamily="34" charset="0"/>
              <a:buChar char="•"/>
              <a:defRPr lang="en-US" sz="1600">
                <a:solidFill>
                  <a:schemeClr val="bg1"/>
                </a:solidFill>
                <a:latin typeface="+mn-lt"/>
                <a:ea typeface="ＭＳ Ｐゴシック" charset="0"/>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0"/>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0"/>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0"/>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0"/>
              </a:defRPr>
            </a:lvl9pPr>
          </a:lstStyle>
          <a:p>
            <a:pPr>
              <a:spcBef>
                <a:spcPts val="0"/>
              </a:spcBef>
              <a:spcAft>
                <a:spcPts val="1200"/>
              </a:spcAft>
              <a:defRPr/>
            </a:pPr>
            <a:r>
              <a:rPr lang="en-US" sz="1200" b="1" dirty="0"/>
              <a:t>Step 7: Final read-out to executives</a:t>
            </a:r>
          </a:p>
          <a:p>
            <a:pPr lvl="0">
              <a:spcBef>
                <a:spcPts val="0"/>
              </a:spcBef>
              <a:spcAft>
                <a:spcPts val="200"/>
              </a:spcAft>
              <a:defRPr/>
            </a:pPr>
            <a:r>
              <a:rPr lang="en-US" sz="900" b="1" spc="-20" dirty="0"/>
              <a:t>Conduct an executive presentation </a:t>
            </a:r>
            <a:r>
              <a:rPr lang="en-US" sz="900" spc="-20" dirty="0"/>
              <a:t>summarizing the project activities, observations (pre versus post-calibration), enterprise critical path, DR gaps, and the remediation roadmap with estimated costs and timing.</a:t>
            </a:r>
          </a:p>
        </p:txBody>
      </p:sp>
      <p:grpSp>
        <p:nvGrpSpPr>
          <p:cNvPr id="29" name="Group 28">
            <a:extLst>
              <a:ext uri="{FF2B5EF4-FFF2-40B4-BE49-F238E27FC236}">
                <a16:creationId xmlns:a16="http://schemas.microsoft.com/office/drawing/2014/main" id="{EC45BA32-8D5D-4C63-B132-A89162F956F5}"/>
              </a:ext>
            </a:extLst>
          </p:cNvPr>
          <p:cNvGrpSpPr>
            <a:grpSpLocks noChangeAspect="1"/>
          </p:cNvGrpSpPr>
          <p:nvPr/>
        </p:nvGrpSpPr>
        <p:grpSpPr>
          <a:xfrm>
            <a:off x="3911449" y="867460"/>
            <a:ext cx="907350" cy="914400"/>
            <a:chOff x="4160871" y="1123537"/>
            <a:chExt cx="910102" cy="917174"/>
          </a:xfrm>
        </p:grpSpPr>
        <p:sp>
          <p:nvSpPr>
            <p:cNvPr id="228" name="Oval 227">
              <a:extLst>
                <a:ext uri="{FF2B5EF4-FFF2-40B4-BE49-F238E27FC236}">
                  <a16:creationId xmlns:a16="http://schemas.microsoft.com/office/drawing/2014/main" id="{EB9064CA-3D31-4655-97C1-4405D9FDA201}"/>
                </a:ext>
              </a:extLst>
            </p:cNvPr>
            <p:cNvSpPr/>
            <p:nvPr/>
          </p:nvSpPr>
          <p:spPr>
            <a:xfrm>
              <a:off x="4160871" y="1130609"/>
              <a:ext cx="910102" cy="910102"/>
            </a:xfrm>
            <a:prstGeom prst="ellipse">
              <a:avLst/>
            </a:prstGeom>
            <a:solidFill>
              <a:srgbClr val="54606B"/>
            </a:solidFill>
            <a:ln w="9525" cap="flat" cmpd="sng" algn="ctr">
              <a:no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2E2E38"/>
                </a:solidFill>
                <a:effectLst/>
                <a:uLnTx/>
                <a:uFillTx/>
                <a:latin typeface="EYInterstate Light"/>
                <a:ea typeface="+mn-ea"/>
                <a:cs typeface="+mn-cs"/>
              </a:endParaRPr>
            </a:p>
          </p:txBody>
        </p:sp>
        <p:pic>
          <p:nvPicPr>
            <p:cNvPr id="19" name="Graphic 18" descr="Group brainstorm">
              <a:extLst>
                <a:ext uri="{FF2B5EF4-FFF2-40B4-BE49-F238E27FC236}">
                  <a16:creationId xmlns:a16="http://schemas.microsoft.com/office/drawing/2014/main" id="{15F6AD8E-8490-48B2-91C2-BFCBA9D08C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97495" y="1123537"/>
              <a:ext cx="846266" cy="846266"/>
            </a:xfrm>
            <a:prstGeom prst="rect">
              <a:avLst/>
            </a:prstGeom>
          </p:spPr>
        </p:pic>
      </p:grpSp>
      <p:grpSp>
        <p:nvGrpSpPr>
          <p:cNvPr id="4" name="Group 3">
            <a:extLst>
              <a:ext uri="{FF2B5EF4-FFF2-40B4-BE49-F238E27FC236}">
                <a16:creationId xmlns:a16="http://schemas.microsoft.com/office/drawing/2014/main" id="{F2BB3074-CCBC-4830-A56C-0F0F4B6070AD}"/>
              </a:ext>
            </a:extLst>
          </p:cNvPr>
          <p:cNvGrpSpPr/>
          <p:nvPr/>
        </p:nvGrpSpPr>
        <p:grpSpPr>
          <a:xfrm>
            <a:off x="2177793" y="4262172"/>
            <a:ext cx="918699" cy="927554"/>
            <a:chOff x="2344077" y="4316490"/>
            <a:chExt cx="918699" cy="927554"/>
          </a:xfrm>
        </p:grpSpPr>
        <p:sp>
          <p:nvSpPr>
            <p:cNvPr id="143" name="Oval 142">
              <a:extLst>
                <a:ext uri="{FF2B5EF4-FFF2-40B4-BE49-F238E27FC236}">
                  <a16:creationId xmlns:a16="http://schemas.microsoft.com/office/drawing/2014/main" id="{7F823E67-2C36-4B3E-94ED-176F41988DDA}"/>
                </a:ext>
              </a:extLst>
            </p:cNvPr>
            <p:cNvSpPr/>
            <p:nvPr/>
          </p:nvSpPr>
          <p:spPr>
            <a:xfrm>
              <a:off x="2348376" y="4329644"/>
              <a:ext cx="914400" cy="914400"/>
            </a:xfrm>
            <a:prstGeom prst="ellipse">
              <a:avLst/>
            </a:prstGeom>
            <a:solidFill>
              <a:srgbClr val="54606B"/>
            </a:solidFill>
            <a:ln w="9525">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151" name="Graphic 150" descr="Target Audience">
              <a:extLst>
                <a:ext uri="{FF2B5EF4-FFF2-40B4-BE49-F238E27FC236}">
                  <a16:creationId xmlns:a16="http://schemas.microsoft.com/office/drawing/2014/main" id="{D97AA8CA-62F0-4601-B33F-C0E532B1B8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44077" y="4316490"/>
              <a:ext cx="914400" cy="914400"/>
            </a:xfrm>
            <a:prstGeom prst="rect">
              <a:avLst/>
            </a:prstGeom>
          </p:spPr>
        </p:pic>
      </p:grpSp>
      <p:grpSp>
        <p:nvGrpSpPr>
          <p:cNvPr id="28" name="Group 27">
            <a:extLst>
              <a:ext uri="{FF2B5EF4-FFF2-40B4-BE49-F238E27FC236}">
                <a16:creationId xmlns:a16="http://schemas.microsoft.com/office/drawing/2014/main" id="{80D8659A-A746-4931-B9CB-FCD7573CFCE2}"/>
              </a:ext>
            </a:extLst>
          </p:cNvPr>
          <p:cNvGrpSpPr>
            <a:grpSpLocks noChangeAspect="1"/>
          </p:cNvGrpSpPr>
          <p:nvPr/>
        </p:nvGrpSpPr>
        <p:grpSpPr>
          <a:xfrm>
            <a:off x="448436" y="874532"/>
            <a:ext cx="914400" cy="914400"/>
            <a:chOff x="466542" y="1130609"/>
            <a:chExt cx="914400" cy="914400"/>
          </a:xfrm>
        </p:grpSpPr>
        <p:sp>
          <p:nvSpPr>
            <p:cNvPr id="13" name="Oval 12">
              <a:extLst>
                <a:ext uri="{FF2B5EF4-FFF2-40B4-BE49-F238E27FC236}">
                  <a16:creationId xmlns:a16="http://schemas.microsoft.com/office/drawing/2014/main" id="{5BF51E3A-824B-4865-A0DA-425062CC8612}"/>
                </a:ext>
              </a:extLst>
            </p:cNvPr>
            <p:cNvSpPr/>
            <p:nvPr/>
          </p:nvSpPr>
          <p:spPr>
            <a:xfrm>
              <a:off x="466542" y="1130609"/>
              <a:ext cx="914400" cy="914400"/>
            </a:xfrm>
            <a:prstGeom prst="ellipse">
              <a:avLst/>
            </a:prstGeom>
            <a:solidFill>
              <a:srgbClr val="54606B"/>
            </a:solidFill>
            <a:ln w="9525">
              <a:solidFill>
                <a:srgbClr val="5C9A1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153" name="Graphic 152" descr="Hierarchy">
              <a:extLst>
                <a:ext uri="{FF2B5EF4-FFF2-40B4-BE49-F238E27FC236}">
                  <a16:creationId xmlns:a16="http://schemas.microsoft.com/office/drawing/2014/main" id="{BE6E59AD-E42B-4AEF-8D4B-BB56E252BA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9482" y="1130609"/>
              <a:ext cx="839837" cy="807413"/>
            </a:xfrm>
            <a:prstGeom prst="rect">
              <a:avLst/>
            </a:prstGeom>
          </p:spPr>
        </p:pic>
      </p:grpSp>
      <p:grpSp>
        <p:nvGrpSpPr>
          <p:cNvPr id="30" name="Group 29">
            <a:extLst>
              <a:ext uri="{FF2B5EF4-FFF2-40B4-BE49-F238E27FC236}">
                <a16:creationId xmlns:a16="http://schemas.microsoft.com/office/drawing/2014/main" id="{F332B2F3-C28B-413E-9B88-197760125482}"/>
              </a:ext>
            </a:extLst>
          </p:cNvPr>
          <p:cNvGrpSpPr>
            <a:grpSpLocks noChangeAspect="1"/>
          </p:cNvGrpSpPr>
          <p:nvPr/>
        </p:nvGrpSpPr>
        <p:grpSpPr>
          <a:xfrm>
            <a:off x="5640505" y="4275326"/>
            <a:ext cx="914400" cy="914400"/>
            <a:chOff x="5816655" y="4531403"/>
            <a:chExt cx="910102" cy="910102"/>
          </a:xfrm>
        </p:grpSpPr>
        <p:sp>
          <p:nvSpPr>
            <p:cNvPr id="229" name="Oval 228">
              <a:extLst>
                <a:ext uri="{FF2B5EF4-FFF2-40B4-BE49-F238E27FC236}">
                  <a16:creationId xmlns:a16="http://schemas.microsoft.com/office/drawing/2014/main" id="{88C079D9-8A50-484F-94DF-1B4FFD118990}"/>
                </a:ext>
              </a:extLst>
            </p:cNvPr>
            <p:cNvSpPr/>
            <p:nvPr/>
          </p:nvSpPr>
          <p:spPr>
            <a:xfrm>
              <a:off x="5816655" y="4531403"/>
              <a:ext cx="910102" cy="910102"/>
            </a:xfrm>
            <a:prstGeom prst="ellipse">
              <a:avLst/>
            </a:prstGeom>
            <a:solidFill>
              <a:srgbClr val="54606B"/>
            </a:solidFill>
            <a:ln w="9525" cap="flat" cmpd="sng" algn="ctr">
              <a:noFill/>
              <a:prstDash val="solid"/>
            </a:ln>
            <a:effectLst/>
          </p:spPr>
          <p:txBody>
            <a:bodyPr rtlCol="0" anchor="t" anchorCtr="0"/>
            <a:lstStyle/>
            <a:p>
              <a:pPr algn="ctr" defTabSz="913943"/>
              <a:endParaRPr lang="en-IN" sz="1199" kern="0">
                <a:solidFill>
                  <a:srgbClr val="2E2E38"/>
                </a:solidFill>
                <a:latin typeface="EYInterstate Light"/>
              </a:endParaRPr>
            </a:p>
          </p:txBody>
        </p:sp>
        <p:pic>
          <p:nvPicPr>
            <p:cNvPr id="159" name="Graphic 158" descr="Classroom">
              <a:extLst>
                <a:ext uri="{FF2B5EF4-FFF2-40B4-BE49-F238E27FC236}">
                  <a16:creationId xmlns:a16="http://schemas.microsoft.com/office/drawing/2014/main" id="{BBBABE7A-48BC-413F-BBCB-895149D968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89001" y="4619355"/>
              <a:ext cx="734198" cy="734198"/>
            </a:xfrm>
            <a:prstGeom prst="rect">
              <a:avLst/>
            </a:prstGeom>
          </p:spPr>
        </p:pic>
      </p:grpSp>
      <p:grpSp>
        <p:nvGrpSpPr>
          <p:cNvPr id="225" name="Group 224">
            <a:extLst>
              <a:ext uri="{FF2B5EF4-FFF2-40B4-BE49-F238E27FC236}">
                <a16:creationId xmlns:a16="http://schemas.microsoft.com/office/drawing/2014/main" id="{9E58AFCA-309B-434E-A506-CC9A88374644}"/>
              </a:ext>
            </a:extLst>
          </p:cNvPr>
          <p:cNvGrpSpPr>
            <a:grpSpLocks noChangeAspect="1"/>
          </p:cNvGrpSpPr>
          <p:nvPr/>
        </p:nvGrpSpPr>
        <p:grpSpPr>
          <a:xfrm>
            <a:off x="7367412" y="874532"/>
            <a:ext cx="914400" cy="914400"/>
            <a:chOff x="7521323" y="1130609"/>
            <a:chExt cx="910102" cy="910102"/>
          </a:xfrm>
        </p:grpSpPr>
        <p:sp>
          <p:nvSpPr>
            <p:cNvPr id="230" name="Oval 229">
              <a:extLst>
                <a:ext uri="{FF2B5EF4-FFF2-40B4-BE49-F238E27FC236}">
                  <a16:creationId xmlns:a16="http://schemas.microsoft.com/office/drawing/2014/main" id="{B0B9CEA9-BAAD-4EAD-A82B-E107F8BEBA0D}"/>
                </a:ext>
              </a:extLst>
            </p:cNvPr>
            <p:cNvSpPr/>
            <p:nvPr/>
          </p:nvSpPr>
          <p:spPr>
            <a:xfrm>
              <a:off x="7521323" y="1130609"/>
              <a:ext cx="910102" cy="910102"/>
            </a:xfrm>
            <a:prstGeom prst="ellipse">
              <a:avLst/>
            </a:prstGeom>
            <a:solidFill>
              <a:srgbClr val="54606B"/>
            </a:solidFill>
            <a:ln w="9525" cap="flat" cmpd="sng" algn="ctr">
              <a:noFill/>
              <a:prstDash val="solid"/>
            </a:ln>
            <a:effectLst/>
          </p:spPr>
          <p:txBody>
            <a:bodyPr rtlCol="0" anchor="t" anchorCtr="0"/>
            <a:lstStyle/>
            <a:p>
              <a:pPr algn="ctr" defTabSz="913943"/>
              <a:endParaRPr lang="en-IN" sz="1199" kern="0">
                <a:solidFill>
                  <a:srgbClr val="2E2E38"/>
                </a:solidFill>
                <a:latin typeface="EYInterstate Light"/>
              </a:endParaRPr>
            </a:p>
          </p:txBody>
        </p:sp>
        <p:pic>
          <p:nvPicPr>
            <p:cNvPr id="354" name="Graphic 353" descr="Bar chart RTL">
              <a:extLst>
                <a:ext uri="{FF2B5EF4-FFF2-40B4-BE49-F238E27FC236}">
                  <a16:creationId xmlns:a16="http://schemas.microsoft.com/office/drawing/2014/main" id="{00C08BDA-5C8F-4518-8544-C559C26867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58258" y="1179231"/>
              <a:ext cx="790572" cy="790572"/>
            </a:xfrm>
            <a:prstGeom prst="rect">
              <a:avLst/>
            </a:prstGeom>
          </p:spPr>
        </p:pic>
      </p:grpSp>
      <p:grpSp>
        <p:nvGrpSpPr>
          <p:cNvPr id="31" name="Group 30">
            <a:extLst>
              <a:ext uri="{FF2B5EF4-FFF2-40B4-BE49-F238E27FC236}">
                <a16:creationId xmlns:a16="http://schemas.microsoft.com/office/drawing/2014/main" id="{E8D18719-4586-49C5-83BF-7A2056EBACD1}"/>
              </a:ext>
            </a:extLst>
          </p:cNvPr>
          <p:cNvGrpSpPr>
            <a:grpSpLocks noChangeAspect="1"/>
          </p:cNvGrpSpPr>
          <p:nvPr/>
        </p:nvGrpSpPr>
        <p:grpSpPr>
          <a:xfrm>
            <a:off x="9098918" y="4275326"/>
            <a:ext cx="914400" cy="914400"/>
            <a:chOff x="9166384" y="4531403"/>
            <a:chExt cx="910102" cy="910102"/>
          </a:xfrm>
        </p:grpSpPr>
        <p:sp>
          <p:nvSpPr>
            <p:cNvPr id="231" name="Oval 230">
              <a:extLst>
                <a:ext uri="{FF2B5EF4-FFF2-40B4-BE49-F238E27FC236}">
                  <a16:creationId xmlns:a16="http://schemas.microsoft.com/office/drawing/2014/main" id="{40643F0F-2259-4A16-90FA-3B8448B9C027}"/>
                </a:ext>
              </a:extLst>
            </p:cNvPr>
            <p:cNvSpPr/>
            <p:nvPr/>
          </p:nvSpPr>
          <p:spPr>
            <a:xfrm>
              <a:off x="9166384" y="4531403"/>
              <a:ext cx="910102" cy="910102"/>
            </a:xfrm>
            <a:prstGeom prst="ellipse">
              <a:avLst/>
            </a:prstGeom>
            <a:solidFill>
              <a:srgbClr val="54606B"/>
            </a:solidFill>
            <a:ln w="9525" cap="flat" cmpd="sng" algn="ctr">
              <a:noFill/>
              <a:prstDash val="solid"/>
            </a:ln>
            <a:effectLst/>
          </p:spPr>
          <p:txBody>
            <a:bodyPr rtlCol="0" anchor="t" anchorCtr="0"/>
            <a:lstStyle/>
            <a:p>
              <a:pPr algn="ctr" defTabSz="913943"/>
              <a:endParaRPr lang="en-IN" sz="1199" kern="0">
                <a:solidFill>
                  <a:srgbClr val="2E2E38"/>
                </a:solidFill>
                <a:latin typeface="EYInterstate Light"/>
              </a:endParaRPr>
            </a:p>
          </p:txBody>
        </p:sp>
        <p:pic>
          <p:nvPicPr>
            <p:cNvPr id="356" name="Graphic 355" descr="Cloud Computing">
              <a:extLst>
                <a:ext uri="{FF2B5EF4-FFF2-40B4-BE49-F238E27FC236}">
                  <a16:creationId xmlns:a16="http://schemas.microsoft.com/office/drawing/2014/main" id="{9AED521F-F392-4A51-8E8A-3BC9FDF6C2C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62530" y="4597346"/>
              <a:ext cx="737977" cy="737977"/>
            </a:xfrm>
            <a:prstGeom prst="rect">
              <a:avLst/>
            </a:prstGeom>
          </p:spPr>
        </p:pic>
      </p:grpSp>
      <p:grpSp>
        <p:nvGrpSpPr>
          <p:cNvPr id="224" name="Group 223">
            <a:extLst>
              <a:ext uri="{FF2B5EF4-FFF2-40B4-BE49-F238E27FC236}">
                <a16:creationId xmlns:a16="http://schemas.microsoft.com/office/drawing/2014/main" id="{83D674B8-3AA4-4F6F-BBB0-F454D0DA4AF6}"/>
              </a:ext>
            </a:extLst>
          </p:cNvPr>
          <p:cNvGrpSpPr>
            <a:grpSpLocks noChangeAspect="1"/>
          </p:cNvGrpSpPr>
          <p:nvPr/>
        </p:nvGrpSpPr>
        <p:grpSpPr>
          <a:xfrm>
            <a:off x="10830425" y="874532"/>
            <a:ext cx="914400" cy="914400"/>
            <a:chOff x="10848531" y="1130609"/>
            <a:chExt cx="910102" cy="910102"/>
          </a:xfrm>
        </p:grpSpPr>
        <p:sp>
          <p:nvSpPr>
            <p:cNvPr id="310" name="Oval 309">
              <a:extLst>
                <a:ext uri="{FF2B5EF4-FFF2-40B4-BE49-F238E27FC236}">
                  <a16:creationId xmlns:a16="http://schemas.microsoft.com/office/drawing/2014/main" id="{AAADBF6A-CA02-4D61-8F98-E77CE2EA18D4}"/>
                </a:ext>
              </a:extLst>
            </p:cNvPr>
            <p:cNvSpPr/>
            <p:nvPr/>
          </p:nvSpPr>
          <p:spPr>
            <a:xfrm>
              <a:off x="10848531" y="1130609"/>
              <a:ext cx="910102" cy="910102"/>
            </a:xfrm>
            <a:prstGeom prst="ellipse">
              <a:avLst/>
            </a:prstGeom>
            <a:solidFill>
              <a:srgbClr val="54606B"/>
            </a:solidFill>
            <a:ln w="9525" cap="flat" cmpd="sng" algn="ctr">
              <a:noFill/>
              <a:prstDash val="solid"/>
            </a:ln>
            <a:effectLst/>
          </p:spPr>
          <p:txBody>
            <a:bodyPr rtlCol="0" anchor="t" anchorCtr="0"/>
            <a:lstStyle/>
            <a:p>
              <a:pPr algn="ctr" defTabSz="913943"/>
              <a:endParaRPr lang="en-IN" sz="1199" kern="0">
                <a:solidFill>
                  <a:srgbClr val="2E2E38"/>
                </a:solidFill>
                <a:latin typeface="EYInterstate Light"/>
              </a:endParaRPr>
            </a:p>
          </p:txBody>
        </p:sp>
        <p:pic>
          <p:nvPicPr>
            <p:cNvPr id="361" name="Graphic 360" descr="Checklist RTL">
              <a:extLst>
                <a:ext uri="{FF2B5EF4-FFF2-40B4-BE49-F238E27FC236}">
                  <a16:creationId xmlns:a16="http://schemas.microsoft.com/office/drawing/2014/main" id="{5BE2AF81-89C7-4610-AE5A-5B256CA1EF9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23675" y="1268927"/>
              <a:ext cx="759813" cy="759813"/>
            </a:xfrm>
            <a:prstGeom prst="rect">
              <a:avLst/>
            </a:prstGeom>
          </p:spPr>
        </p:pic>
      </p:grpSp>
      <p:sp>
        <p:nvSpPr>
          <p:cNvPr id="77" name="Rectangle 76">
            <a:extLst>
              <a:ext uri="{FF2B5EF4-FFF2-40B4-BE49-F238E27FC236}">
                <a16:creationId xmlns:a16="http://schemas.microsoft.com/office/drawing/2014/main" id="{9EA5BAEC-DF07-4480-9238-3C9483A025E7}"/>
              </a:ext>
            </a:extLst>
          </p:cNvPr>
          <p:cNvSpPr/>
          <p:nvPr/>
        </p:nvSpPr>
        <p:spPr>
          <a:xfrm>
            <a:off x="5560406" y="5363420"/>
            <a:ext cx="1077539" cy="276999"/>
          </a:xfrm>
          <a:prstGeom prst="rect">
            <a:avLst/>
          </a:prstGeom>
          <a:solidFill>
            <a:schemeClr val="tx1"/>
          </a:solidFill>
        </p:spPr>
        <p:txBody>
          <a:bodyPr wrap="none">
            <a:spAutoFit/>
          </a:bodyPr>
          <a:lstStyle/>
          <a:p>
            <a:pPr marL="0" marR="0" lvl="0" indent="0" algn="ctr" defTabSz="913943" eaLnBrk="1" fontAlgn="auto" latinLnBrk="0" hangingPunct="1">
              <a:lnSpc>
                <a:spcPct val="100000"/>
              </a:lnSpc>
              <a:spcBef>
                <a:spcPts val="0"/>
              </a:spcBef>
              <a:spcAft>
                <a:spcPts val="0"/>
              </a:spcAft>
              <a:buClrTx/>
              <a:buSzTx/>
              <a:buFontTx/>
              <a:buNone/>
              <a:tabLst/>
              <a:defRPr/>
            </a:pPr>
            <a:r>
              <a:rPr lang="en-IN" sz="1200" b="1" kern="0" dirty="0">
                <a:solidFill>
                  <a:schemeClr val="bg1"/>
                </a:solidFill>
              </a:rPr>
              <a:t>Key Outputs</a:t>
            </a:r>
            <a:endParaRPr kumimoji="0" lang="en-IN" sz="1200" b="1" i="0" u="none" strike="noStrike" kern="0" cap="none" spc="0" normalizeH="0" baseline="0" noProof="0" dirty="0">
              <a:ln>
                <a:noFill/>
              </a:ln>
              <a:solidFill>
                <a:schemeClr val="bg1"/>
              </a:solidFill>
              <a:effectLst/>
              <a:uLnTx/>
              <a:uFillTx/>
            </a:endParaRPr>
          </a:p>
        </p:txBody>
      </p:sp>
      <p:sp>
        <p:nvSpPr>
          <p:cNvPr id="51" name="Rectangle 14">
            <a:extLst>
              <a:ext uri="{FF2B5EF4-FFF2-40B4-BE49-F238E27FC236}">
                <a16:creationId xmlns:a16="http://schemas.microsoft.com/office/drawing/2014/main" id="{D50A30B8-88F8-4434-A442-F85DA22BE07D}"/>
              </a:ext>
            </a:extLst>
          </p:cNvPr>
          <p:cNvSpPr/>
          <p:nvPr/>
        </p:nvSpPr>
        <p:spPr>
          <a:xfrm>
            <a:off x="829688" y="5612271"/>
            <a:ext cx="3383280" cy="751838"/>
          </a:xfrm>
          <a:prstGeom prst="rect">
            <a:avLst/>
          </a:prstGeom>
        </p:spPr>
        <p:txBody>
          <a:bodyPr wrap="square" anchor="t" anchorCtr="0">
            <a:noAutofit/>
          </a:bodyPr>
          <a:lstStyle/>
          <a:p>
            <a:pPr marL="228600" indent="-228600" defTabSz="1218530">
              <a:buFont typeface="Arial" panose="020B0604020202020204" pitchFamily="34" charset="0"/>
              <a:buChar char="•"/>
            </a:pPr>
            <a:r>
              <a:rPr lang="en-US" sz="900" b="1" dirty="0">
                <a:solidFill>
                  <a:schemeClr val="bg2"/>
                </a:solidFill>
              </a:rPr>
              <a:t>Project governance, status reports, quality assurance and initial data collect requests </a:t>
            </a:r>
          </a:p>
          <a:p>
            <a:pPr marL="228600" indent="-228600" defTabSz="1218530">
              <a:buFont typeface="Arial" panose="020B0604020202020204" pitchFamily="34" charset="0"/>
              <a:buChar char="•"/>
            </a:pPr>
            <a:r>
              <a:rPr lang="en-US" sz="900" b="1" dirty="0">
                <a:solidFill>
                  <a:schemeClr val="bg2"/>
                </a:solidFill>
              </a:rPr>
              <a:t>Standardized resiliency definitions </a:t>
            </a:r>
            <a:r>
              <a:rPr lang="en-US" sz="900" dirty="0">
                <a:solidFill>
                  <a:schemeClr val="bg2"/>
                </a:solidFill>
              </a:rPr>
              <a:t>and tiers with additional depth, clarity, and alignment between the business and IT</a:t>
            </a:r>
          </a:p>
          <a:p>
            <a:pPr marL="228600" indent="-228600" defTabSz="1218530">
              <a:buFont typeface="Arial" panose="020B0604020202020204" pitchFamily="34" charset="0"/>
              <a:buChar char="•"/>
            </a:pPr>
            <a:r>
              <a:rPr lang="en-US" sz="900" b="1" dirty="0">
                <a:solidFill>
                  <a:schemeClr val="bg2"/>
                </a:solidFill>
              </a:rPr>
              <a:t>Participant pre-read and communication </a:t>
            </a:r>
            <a:r>
              <a:rPr lang="en-US" sz="900" dirty="0">
                <a:solidFill>
                  <a:schemeClr val="bg2"/>
                </a:solidFill>
              </a:rPr>
              <a:t>for interviews, BIAs, validation and read-out sessions</a:t>
            </a:r>
          </a:p>
          <a:p>
            <a:pPr marL="228600" indent="-228600" defTabSz="1218530">
              <a:buFont typeface="Arial" panose="020B0604020202020204" pitchFamily="34" charset="0"/>
              <a:buChar char="•"/>
            </a:pPr>
            <a:endParaRPr lang="en-US" sz="900" dirty="0">
              <a:solidFill>
                <a:schemeClr val="bg2"/>
              </a:solidFill>
            </a:endParaRPr>
          </a:p>
          <a:p>
            <a:pPr marL="228600" indent="-228600" defTabSz="1218530">
              <a:buFont typeface="Arial" panose="020B0604020202020204" pitchFamily="34" charset="0"/>
              <a:buChar char="•"/>
            </a:pPr>
            <a:endParaRPr lang="en-US" sz="900" dirty="0">
              <a:solidFill>
                <a:schemeClr val="bg2"/>
              </a:solidFill>
            </a:endParaRPr>
          </a:p>
        </p:txBody>
      </p:sp>
      <p:sp>
        <p:nvSpPr>
          <p:cNvPr id="52" name="Rectangle 14">
            <a:extLst>
              <a:ext uri="{FF2B5EF4-FFF2-40B4-BE49-F238E27FC236}">
                <a16:creationId xmlns:a16="http://schemas.microsoft.com/office/drawing/2014/main" id="{386AFCAD-C93E-46DA-B6DB-4A3F74EB6EC0}"/>
              </a:ext>
            </a:extLst>
          </p:cNvPr>
          <p:cNvSpPr/>
          <p:nvPr/>
        </p:nvSpPr>
        <p:spPr>
          <a:xfrm>
            <a:off x="4364104" y="5612271"/>
            <a:ext cx="3383280" cy="1200329"/>
          </a:xfrm>
          <a:prstGeom prst="rect">
            <a:avLst/>
          </a:prstGeom>
        </p:spPr>
        <p:txBody>
          <a:bodyPr wrap="square" anchor="t">
            <a:spAutoFit/>
          </a:bodyPr>
          <a:lstStyle/>
          <a:p>
            <a:pPr marL="228600" indent="-228600" defTabSz="1218530">
              <a:buFont typeface="Arial" panose="020B0604020202020204" pitchFamily="34" charset="0"/>
              <a:buChar char="•"/>
            </a:pPr>
            <a:r>
              <a:rPr lang="en-US" sz="900" b="1" dirty="0">
                <a:solidFill>
                  <a:schemeClr val="bg2"/>
                </a:solidFill>
              </a:rPr>
              <a:t>Enhanced BIA framework and methodology </a:t>
            </a:r>
            <a:r>
              <a:rPr lang="en-US" sz="900" dirty="0">
                <a:solidFill>
                  <a:schemeClr val="bg2"/>
                </a:solidFill>
              </a:rPr>
              <a:t>to drive more consistent data collection</a:t>
            </a:r>
          </a:p>
          <a:p>
            <a:pPr marL="228600" indent="-228600" defTabSz="1218530">
              <a:buFont typeface="Arial" panose="020B0604020202020204" pitchFamily="34" charset="0"/>
              <a:buChar char="•"/>
            </a:pPr>
            <a:r>
              <a:rPr lang="en-US" sz="900" b="1" dirty="0">
                <a:solidFill>
                  <a:schemeClr val="bg2"/>
                </a:solidFill>
              </a:rPr>
              <a:t>Calibrated 2018/2019 BIAs </a:t>
            </a:r>
            <a:r>
              <a:rPr lang="en-US" sz="900" dirty="0">
                <a:solidFill>
                  <a:schemeClr val="bg2"/>
                </a:solidFill>
              </a:rPr>
              <a:t>for 351 business processes</a:t>
            </a:r>
          </a:p>
          <a:p>
            <a:pPr marL="228600" indent="-228600" defTabSz="1218530">
              <a:buFont typeface="Arial" panose="020B0604020202020204" pitchFamily="34" charset="0"/>
              <a:buChar char="•"/>
            </a:pPr>
            <a:r>
              <a:rPr lang="en-US" sz="900" b="1" dirty="0">
                <a:solidFill>
                  <a:schemeClr val="bg2"/>
                </a:solidFill>
              </a:rPr>
              <a:t>Validated business process inventory </a:t>
            </a:r>
            <a:r>
              <a:rPr lang="en-US" sz="900" dirty="0">
                <a:solidFill>
                  <a:schemeClr val="bg2"/>
                </a:solidFill>
              </a:rPr>
              <a:t>for the 635 departments in-scope for the BIA-Lite</a:t>
            </a:r>
          </a:p>
          <a:p>
            <a:pPr marL="228600" indent="-228600" defTabSz="1218530">
              <a:buFont typeface="Arial" panose="020B0604020202020204" pitchFamily="34" charset="0"/>
              <a:buChar char="•"/>
            </a:pPr>
            <a:r>
              <a:rPr lang="en-US" sz="900" b="1" dirty="0">
                <a:solidFill>
                  <a:schemeClr val="bg2"/>
                </a:solidFill>
              </a:rPr>
              <a:t>Completed and validated BIAs </a:t>
            </a:r>
            <a:r>
              <a:rPr lang="en-US" sz="900" dirty="0">
                <a:solidFill>
                  <a:schemeClr val="bg2"/>
                </a:solidFill>
              </a:rPr>
              <a:t>for up to 200 critical business processes</a:t>
            </a:r>
          </a:p>
          <a:p>
            <a:pPr marL="228600" indent="-228600" defTabSz="1218530">
              <a:buFont typeface="Arial" panose="020B0604020202020204" pitchFamily="34" charset="0"/>
              <a:buChar char="•"/>
            </a:pPr>
            <a:endParaRPr lang="en-US" sz="900" dirty="0">
              <a:solidFill>
                <a:schemeClr val="bg2"/>
              </a:solidFill>
            </a:endParaRPr>
          </a:p>
        </p:txBody>
      </p:sp>
      <p:sp>
        <p:nvSpPr>
          <p:cNvPr id="55" name="Rectangle 14">
            <a:extLst>
              <a:ext uri="{FF2B5EF4-FFF2-40B4-BE49-F238E27FC236}">
                <a16:creationId xmlns:a16="http://schemas.microsoft.com/office/drawing/2014/main" id="{545C8DBA-0A87-44E1-8A60-D688305F24DB}"/>
              </a:ext>
            </a:extLst>
          </p:cNvPr>
          <p:cNvSpPr/>
          <p:nvPr/>
        </p:nvSpPr>
        <p:spPr>
          <a:xfrm>
            <a:off x="7898521" y="5612271"/>
            <a:ext cx="3383280" cy="1061829"/>
          </a:xfrm>
          <a:prstGeom prst="rect">
            <a:avLst/>
          </a:prstGeom>
        </p:spPr>
        <p:txBody>
          <a:bodyPr wrap="square" anchor="t">
            <a:spAutoFit/>
          </a:bodyPr>
          <a:lstStyle/>
          <a:p>
            <a:pPr marL="228600" indent="-228600" defTabSz="1218530">
              <a:buFont typeface="Arial" panose="020B0604020202020204" pitchFamily="34" charset="0"/>
              <a:buChar char="•"/>
            </a:pPr>
            <a:r>
              <a:rPr lang="en-US" sz="900" b="1" dirty="0">
                <a:solidFill>
                  <a:schemeClr val="bg2"/>
                </a:solidFill>
              </a:rPr>
              <a:t>Enterprise critical path </a:t>
            </a:r>
            <a:r>
              <a:rPr lang="en-US" sz="900" dirty="0">
                <a:solidFill>
                  <a:schemeClr val="bg2"/>
                </a:solidFill>
              </a:rPr>
              <a:t>with business process and application tiers, and DR gaps highlighted</a:t>
            </a:r>
          </a:p>
          <a:p>
            <a:pPr marL="228600" indent="-228600" defTabSz="1218530">
              <a:buFont typeface="Arial" panose="020B0604020202020204" pitchFamily="34" charset="0"/>
              <a:buChar char="•"/>
            </a:pPr>
            <a:r>
              <a:rPr lang="en-US" sz="900" b="1" dirty="0">
                <a:solidFill>
                  <a:schemeClr val="bg2"/>
                </a:solidFill>
              </a:rPr>
              <a:t>Gap analysis report </a:t>
            </a:r>
            <a:r>
              <a:rPr lang="en-US" sz="900" dirty="0">
                <a:solidFill>
                  <a:schemeClr val="bg2"/>
                </a:solidFill>
              </a:rPr>
              <a:t>with cost estimates and timeline for remediation </a:t>
            </a:r>
          </a:p>
          <a:p>
            <a:pPr marL="228600" indent="-228600" defTabSz="1218530">
              <a:buFont typeface="Arial" panose="020B0604020202020204" pitchFamily="34" charset="0"/>
              <a:buChar char="•"/>
            </a:pPr>
            <a:r>
              <a:rPr lang="en-US" sz="900" b="1" dirty="0">
                <a:solidFill>
                  <a:schemeClr val="bg2"/>
                </a:solidFill>
                <a:latin typeface="EYInterstate Light" panose="02000506000000020004" pitchFamily="2" charset="0"/>
              </a:rPr>
              <a:t>Final report and read-out </a:t>
            </a:r>
            <a:r>
              <a:rPr lang="en-US" sz="900" dirty="0">
                <a:solidFill>
                  <a:schemeClr val="bg2"/>
                </a:solidFill>
                <a:latin typeface="EYInterstate Light" panose="02000506000000020004" pitchFamily="2" charset="0"/>
              </a:rPr>
              <a:t>including executive summary, detailed findings, recommendations, and next steps roadmap</a:t>
            </a:r>
            <a:endParaRPr lang="en-US" sz="900" dirty="0">
              <a:solidFill>
                <a:schemeClr val="bg2"/>
              </a:solidFill>
            </a:endParaRPr>
          </a:p>
        </p:txBody>
      </p:sp>
    </p:spTree>
    <p:extLst>
      <p:ext uri="{BB962C8B-B14F-4D97-AF65-F5344CB8AC3E}">
        <p14:creationId xmlns:p14="http://schemas.microsoft.com/office/powerpoint/2010/main" val="276168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5">
            <a:extLst>
              <a:ext uri="{FF2B5EF4-FFF2-40B4-BE49-F238E27FC236}">
                <a16:creationId xmlns:a16="http://schemas.microsoft.com/office/drawing/2014/main" id="{2581249B-B094-4830-BF0B-0A1343F0D48E}"/>
              </a:ext>
            </a:extLst>
          </p:cNvPr>
          <p:cNvGraphicFramePr>
            <a:graphicFrameLocks noGrp="1"/>
          </p:cNvGraphicFramePr>
          <p:nvPr>
            <p:extLst>
              <p:ext uri="{D42A27DB-BD31-4B8C-83A1-F6EECF244321}">
                <p14:modId xmlns:p14="http://schemas.microsoft.com/office/powerpoint/2010/main" val="2865089049"/>
              </p:ext>
            </p:extLst>
          </p:nvPr>
        </p:nvGraphicFramePr>
        <p:xfrm>
          <a:off x="298603" y="1376287"/>
          <a:ext cx="11533784" cy="3992880"/>
        </p:xfrm>
        <a:graphic>
          <a:graphicData uri="http://schemas.openxmlformats.org/drawingml/2006/table">
            <a:tbl>
              <a:tblPr firstRow="1" bandRow="1">
                <a:tableStyleId>{073A0DAA-6AF3-43AB-8588-CEC1D06C72B9}</a:tableStyleId>
              </a:tblPr>
              <a:tblGrid>
                <a:gridCol w="1195711">
                  <a:extLst>
                    <a:ext uri="{9D8B030D-6E8A-4147-A177-3AD203B41FA5}">
                      <a16:colId xmlns:a16="http://schemas.microsoft.com/office/drawing/2014/main" val="1568086691"/>
                    </a:ext>
                  </a:extLst>
                </a:gridCol>
                <a:gridCol w="505122">
                  <a:extLst>
                    <a:ext uri="{9D8B030D-6E8A-4147-A177-3AD203B41FA5}">
                      <a16:colId xmlns:a16="http://schemas.microsoft.com/office/drawing/2014/main" val="271311674"/>
                    </a:ext>
                  </a:extLst>
                </a:gridCol>
                <a:gridCol w="438855">
                  <a:extLst>
                    <a:ext uri="{9D8B030D-6E8A-4147-A177-3AD203B41FA5}">
                      <a16:colId xmlns:a16="http://schemas.microsoft.com/office/drawing/2014/main" val="3407759410"/>
                    </a:ext>
                  </a:extLst>
                </a:gridCol>
                <a:gridCol w="438855">
                  <a:extLst>
                    <a:ext uri="{9D8B030D-6E8A-4147-A177-3AD203B41FA5}">
                      <a16:colId xmlns:a16="http://schemas.microsoft.com/office/drawing/2014/main" val="3128828491"/>
                    </a:ext>
                  </a:extLst>
                </a:gridCol>
                <a:gridCol w="438855">
                  <a:extLst>
                    <a:ext uri="{9D8B030D-6E8A-4147-A177-3AD203B41FA5}">
                      <a16:colId xmlns:a16="http://schemas.microsoft.com/office/drawing/2014/main" val="763480345"/>
                    </a:ext>
                  </a:extLst>
                </a:gridCol>
                <a:gridCol w="438855">
                  <a:extLst>
                    <a:ext uri="{9D8B030D-6E8A-4147-A177-3AD203B41FA5}">
                      <a16:colId xmlns:a16="http://schemas.microsoft.com/office/drawing/2014/main" val="1735722572"/>
                    </a:ext>
                  </a:extLst>
                </a:gridCol>
                <a:gridCol w="555283">
                  <a:extLst>
                    <a:ext uri="{9D8B030D-6E8A-4147-A177-3AD203B41FA5}">
                      <a16:colId xmlns:a16="http://schemas.microsoft.com/office/drawing/2014/main" val="1406584859"/>
                    </a:ext>
                  </a:extLst>
                </a:gridCol>
                <a:gridCol w="438855">
                  <a:extLst>
                    <a:ext uri="{9D8B030D-6E8A-4147-A177-3AD203B41FA5}">
                      <a16:colId xmlns:a16="http://schemas.microsoft.com/office/drawing/2014/main" val="2344812369"/>
                    </a:ext>
                  </a:extLst>
                </a:gridCol>
                <a:gridCol w="438855">
                  <a:extLst>
                    <a:ext uri="{9D8B030D-6E8A-4147-A177-3AD203B41FA5}">
                      <a16:colId xmlns:a16="http://schemas.microsoft.com/office/drawing/2014/main" val="2849020105"/>
                    </a:ext>
                  </a:extLst>
                </a:gridCol>
                <a:gridCol w="438855">
                  <a:extLst>
                    <a:ext uri="{9D8B030D-6E8A-4147-A177-3AD203B41FA5}">
                      <a16:colId xmlns:a16="http://schemas.microsoft.com/office/drawing/2014/main" val="2539665532"/>
                    </a:ext>
                  </a:extLst>
                </a:gridCol>
                <a:gridCol w="438855">
                  <a:extLst>
                    <a:ext uri="{9D8B030D-6E8A-4147-A177-3AD203B41FA5}">
                      <a16:colId xmlns:a16="http://schemas.microsoft.com/office/drawing/2014/main" val="1488616806"/>
                    </a:ext>
                  </a:extLst>
                </a:gridCol>
                <a:gridCol w="438855">
                  <a:extLst>
                    <a:ext uri="{9D8B030D-6E8A-4147-A177-3AD203B41FA5}">
                      <a16:colId xmlns:a16="http://schemas.microsoft.com/office/drawing/2014/main" val="3478127822"/>
                    </a:ext>
                  </a:extLst>
                </a:gridCol>
                <a:gridCol w="438855">
                  <a:extLst>
                    <a:ext uri="{9D8B030D-6E8A-4147-A177-3AD203B41FA5}">
                      <a16:colId xmlns:a16="http://schemas.microsoft.com/office/drawing/2014/main" val="1975657771"/>
                    </a:ext>
                  </a:extLst>
                </a:gridCol>
                <a:gridCol w="438855">
                  <a:extLst>
                    <a:ext uri="{9D8B030D-6E8A-4147-A177-3AD203B41FA5}">
                      <a16:colId xmlns:a16="http://schemas.microsoft.com/office/drawing/2014/main" val="4275008407"/>
                    </a:ext>
                  </a:extLst>
                </a:gridCol>
                <a:gridCol w="438855">
                  <a:extLst>
                    <a:ext uri="{9D8B030D-6E8A-4147-A177-3AD203B41FA5}">
                      <a16:colId xmlns:a16="http://schemas.microsoft.com/office/drawing/2014/main" val="3507850210"/>
                    </a:ext>
                  </a:extLst>
                </a:gridCol>
                <a:gridCol w="500283">
                  <a:extLst>
                    <a:ext uri="{9D8B030D-6E8A-4147-A177-3AD203B41FA5}">
                      <a16:colId xmlns:a16="http://schemas.microsoft.com/office/drawing/2014/main" val="895060547"/>
                    </a:ext>
                  </a:extLst>
                </a:gridCol>
                <a:gridCol w="438855">
                  <a:extLst>
                    <a:ext uri="{9D8B030D-6E8A-4147-A177-3AD203B41FA5}">
                      <a16:colId xmlns:a16="http://schemas.microsoft.com/office/drawing/2014/main" val="2641857722"/>
                    </a:ext>
                  </a:extLst>
                </a:gridCol>
                <a:gridCol w="438855">
                  <a:extLst>
                    <a:ext uri="{9D8B030D-6E8A-4147-A177-3AD203B41FA5}">
                      <a16:colId xmlns:a16="http://schemas.microsoft.com/office/drawing/2014/main" val="1156140371"/>
                    </a:ext>
                  </a:extLst>
                </a:gridCol>
                <a:gridCol w="438855">
                  <a:extLst>
                    <a:ext uri="{9D8B030D-6E8A-4147-A177-3AD203B41FA5}">
                      <a16:colId xmlns:a16="http://schemas.microsoft.com/office/drawing/2014/main" val="2808799125"/>
                    </a:ext>
                  </a:extLst>
                </a:gridCol>
                <a:gridCol w="1005840">
                  <a:extLst>
                    <a:ext uri="{9D8B030D-6E8A-4147-A177-3AD203B41FA5}">
                      <a16:colId xmlns:a16="http://schemas.microsoft.com/office/drawing/2014/main" val="3667697393"/>
                    </a:ext>
                  </a:extLst>
                </a:gridCol>
                <a:gridCol w="1188720">
                  <a:extLst>
                    <a:ext uri="{9D8B030D-6E8A-4147-A177-3AD203B41FA5}">
                      <a16:colId xmlns:a16="http://schemas.microsoft.com/office/drawing/2014/main" val="3866263711"/>
                    </a:ext>
                  </a:extLst>
                </a:gridCol>
              </a:tblGrid>
              <a:tr h="0">
                <a:tc>
                  <a:txBody>
                    <a:bodyPr/>
                    <a:lstStyle/>
                    <a:p>
                      <a:pPr algn="ctr"/>
                      <a:r>
                        <a:rPr lang="en-US" sz="1200" dirty="0">
                          <a:solidFill>
                            <a:schemeClr val="tx1"/>
                          </a:solidFill>
                        </a:rPr>
                        <a:t>Apr</a:t>
                      </a:r>
                    </a:p>
                  </a:txBody>
                  <a:tcPr>
                    <a:lnL w="12700" cap="flat" cmpd="sng" algn="ctr">
                      <a:solidFill>
                        <a:schemeClr val="bg1">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5C9A1B"/>
                    </a:solidFill>
                  </a:tcPr>
                </a:tc>
                <a:tc gridSpan="4">
                  <a:txBody>
                    <a:bodyPr/>
                    <a:lstStyle/>
                    <a:p>
                      <a:pPr algn="ctr"/>
                      <a:r>
                        <a:rPr lang="en-US" sz="1200" dirty="0">
                          <a:solidFill>
                            <a:schemeClr val="tx1"/>
                          </a:solidFill>
                        </a:rPr>
                        <a:t>May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pPr algn="ct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endParaRPr lang="en-US"/>
                    </a:p>
                  </a:txBody>
                  <a:tcPr/>
                </a:tc>
                <a:tc hMerge="1">
                  <a:txBody>
                    <a:bodyPr/>
                    <a:lstStyle/>
                    <a:p>
                      <a:endParaRPr lang="en-US"/>
                    </a:p>
                  </a:txBody>
                  <a:tcPr/>
                </a:tc>
                <a:tc gridSpan="4">
                  <a:txBody>
                    <a:bodyPr/>
                    <a:lstStyle/>
                    <a:p>
                      <a:pPr algn="ctr"/>
                      <a:r>
                        <a:rPr lang="en-US" sz="1200" dirty="0">
                          <a:solidFill>
                            <a:schemeClr val="tx1"/>
                          </a:solidFill>
                        </a:rPr>
                        <a:t>Jun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pPr algn="ctr"/>
                      <a:endParaRPr lang="en-US" sz="12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pPr algn="ctr"/>
                      <a:endParaRPr lang="en-US" sz="12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pPr algn="ctr"/>
                      <a:endParaRPr lang="en-US" sz="12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9A1B"/>
                    </a:solidFill>
                  </a:tcPr>
                </a:tc>
                <a:tc gridSpan="5">
                  <a:txBody>
                    <a:bodyPr/>
                    <a:lstStyle/>
                    <a:p>
                      <a:pPr algn="ctr"/>
                      <a:r>
                        <a:rPr lang="en-US" sz="1200" dirty="0">
                          <a:solidFill>
                            <a:schemeClr val="tx1"/>
                          </a:solidFill>
                        </a:rPr>
                        <a:t>Jul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pPr algn="ctr"/>
                      <a:endParaRPr lang="en-US" sz="12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US" sz="1200" dirty="0">
                          <a:solidFill>
                            <a:schemeClr val="tx1"/>
                          </a:solidFill>
                        </a:rPr>
                        <a:t>Aug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tc>
                  <a:txBody>
                    <a:bodyPr/>
                    <a:lstStyle/>
                    <a:p>
                      <a:pPr algn="ctr"/>
                      <a:r>
                        <a:rPr lang="en-US" sz="1200" dirty="0">
                          <a:solidFill>
                            <a:schemeClr val="tx1"/>
                          </a:solidFill>
                        </a:rPr>
                        <a:t>Sep- Dec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5C9A1B"/>
                    </a:solidFill>
                  </a:tcPr>
                </a:tc>
                <a:tc>
                  <a:txBody>
                    <a:bodyPr/>
                    <a:lstStyle/>
                    <a:p>
                      <a:pPr algn="ctr"/>
                      <a:r>
                        <a:rPr lang="en-US" sz="1200" dirty="0">
                          <a:solidFill>
                            <a:schemeClr val="tx1"/>
                          </a:solidFill>
                        </a:rPr>
                        <a:t>Jan 2021</a:t>
                      </a:r>
                    </a:p>
                  </a:txBody>
                  <a:tcPr>
                    <a:lnL w="12700" cap="flat" cmpd="sng" algn="ctr">
                      <a:no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5C9A1B"/>
                    </a:solidFill>
                  </a:tcPr>
                </a:tc>
                <a:extLst>
                  <a:ext uri="{0D108BD9-81ED-4DB2-BD59-A6C34878D82A}">
                    <a16:rowId xmlns:a16="http://schemas.microsoft.com/office/drawing/2014/main" val="1506075922"/>
                  </a:ext>
                </a:extLst>
              </a:tr>
              <a:tr h="0">
                <a:tc rowSpan="2" gridSpan="2">
                  <a:txBody>
                    <a:bodyPr/>
                    <a:lstStyle/>
                    <a:p>
                      <a:pPr algn="ctr"/>
                      <a:r>
                        <a:rPr lang="en-US" sz="1000" kern="1200">
                          <a:solidFill>
                            <a:schemeClr val="bg1"/>
                          </a:solidFill>
                          <a:latin typeface="+mn-lt"/>
                          <a:ea typeface="+mn-ea"/>
                          <a:cs typeface="+mn-cs"/>
                        </a:rPr>
                        <a:t>Pre-engagement phase</a:t>
                      </a:r>
                    </a:p>
                    <a:p>
                      <a:pPr algn="ctr"/>
                      <a:r>
                        <a:rPr lang="en-US" sz="1000" kern="1200">
                          <a:solidFill>
                            <a:schemeClr val="bg1"/>
                          </a:solidFill>
                          <a:latin typeface="+mn-lt"/>
                          <a:ea typeface="+mn-ea"/>
                          <a:cs typeface="+mn-cs"/>
                        </a:rPr>
                        <a:t>(investment from EY)</a:t>
                      </a:r>
                      <a:endParaRPr lang="en-US" sz="1000" kern="1200" dirty="0">
                        <a:solidFill>
                          <a:schemeClr val="bg1"/>
                        </a:solidFill>
                        <a:latin typeface="+mn-lt"/>
                        <a:ea typeface="+mn-ea"/>
                        <a:cs typeface="+mn-cs"/>
                      </a:endParaRPr>
                    </a:p>
                  </a:txBody>
                  <a:tcP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algn="ct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9A1B"/>
                    </a:solidFill>
                  </a:tcPr>
                </a:tc>
                <a:tc gridSpan="17">
                  <a:txBody>
                    <a:bodyPr/>
                    <a:lstStyle/>
                    <a:p>
                      <a:pPr algn="ctr"/>
                      <a:r>
                        <a:rPr lang="en-US" sz="1000" kern="1200">
                          <a:solidFill>
                            <a:schemeClr val="bg1"/>
                          </a:solidFill>
                          <a:latin typeface="+mn-lt"/>
                          <a:ea typeface="+mn-ea"/>
                          <a:cs typeface="+mn-cs"/>
                        </a:rPr>
                        <a:t>Weeks</a:t>
                      </a:r>
                      <a:endParaRPr lang="en-US" sz="1000" kern="1200" dirty="0">
                        <a:solidFill>
                          <a:schemeClr val="bg1"/>
                        </a:solidFill>
                        <a:latin typeface="+mn-lt"/>
                        <a:ea typeface="+mn-ea"/>
                        <a:cs typeface="+mn-cs"/>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endParaRPr lang="en-US"/>
                    </a:p>
                  </a:txBody>
                  <a:tcPr/>
                </a:tc>
                <a:tc hMerge="1">
                  <a:txBody>
                    <a:bodyPr/>
                    <a:lstStyle/>
                    <a:p>
                      <a:endParaRPr lang="en-US"/>
                    </a:p>
                  </a:txBody>
                  <a:tcPr>
                    <a:lnL w="12700" cap="flat" cmpd="sng" algn="ctr">
                      <a:solidFill>
                        <a:schemeClr val="bg1">
                          <a:lumMod val="20000"/>
                          <a:lumOff val="80000"/>
                        </a:schemeClr>
                      </a:solidFill>
                      <a:prstDash val="solid"/>
                      <a:round/>
                      <a:headEnd type="none" w="med" len="med"/>
                      <a:tailEnd type="none" w="med" len="med"/>
                    </a:lnL>
                    <a:lnT w="38100" cmpd="sng">
                      <a:noFill/>
                    </a:lnT>
                  </a:tcPr>
                </a:tc>
                <a:tc hMerge="1">
                  <a:txBody>
                    <a:bodyPr/>
                    <a:lstStyle/>
                    <a:p>
                      <a:endParaRPr lang="en-US"/>
                    </a:p>
                  </a:txBody>
                  <a:tcPr/>
                </a:tc>
                <a:tc hMerge="1">
                  <a:txBody>
                    <a:bodyPr/>
                    <a:lstStyle/>
                    <a:p>
                      <a:pPr algn="ct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C9A1B"/>
                    </a:solidFill>
                  </a:tcPr>
                </a:tc>
                <a:tc hMerge="1">
                  <a:txBody>
                    <a:bodyPr/>
                    <a:lstStyle/>
                    <a:p>
                      <a:endParaRPr lang="en-US"/>
                    </a:p>
                  </a:txBody>
                  <a:tcPr/>
                </a:tc>
                <a:tc hMerge="1">
                  <a:txBody>
                    <a:bodyPr/>
                    <a:lstStyle/>
                    <a:p>
                      <a:endParaRPr lang="en-US"/>
                    </a:p>
                  </a:txBody>
                  <a:tcPr>
                    <a:lnL w="12700" cap="flat" cmpd="sng" algn="ctr">
                      <a:solidFill>
                        <a:schemeClr val="bg1">
                          <a:lumMod val="20000"/>
                          <a:lumOff val="80000"/>
                        </a:schemeClr>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a:txBody>
                    <a:bodyPr/>
                    <a:lstStyle/>
                    <a:p>
                      <a:pPr algn="ctr"/>
                      <a:endParaRPr lang="en-US" sz="1200" dirty="0">
                        <a:solidFill>
                          <a:schemeClr val="tx1"/>
                        </a:solidFill>
                      </a:endParaRPr>
                    </a:p>
                  </a:txBody>
                  <a:tcPr marL="0" marR="0" marT="0" marB="0">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0" marR="0" marT="0" marB="0">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1648328"/>
                  </a:ext>
                </a:extLst>
              </a:tr>
              <a:tr h="0">
                <a:tc gridSpan="2" vMerge="1">
                  <a:txBody>
                    <a:bodyPr/>
                    <a:lstStyle/>
                    <a:p>
                      <a:pPr marL="0" algn="ctr" defTabSz="914400" rtl="0" eaLnBrk="1" latinLnBrk="0" hangingPunct="1"/>
                      <a:endParaRPr lang="en-US" sz="900" kern="1200" dirty="0">
                        <a:solidFill>
                          <a:schemeClr val="bg1"/>
                        </a:solidFill>
                        <a:latin typeface="+mn-lt"/>
                        <a:ea typeface="+mn-ea"/>
                        <a:cs typeface="+mn-cs"/>
                      </a:endParaRPr>
                    </a:p>
                  </a:txBody>
                  <a:tcP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vMerge="1">
                  <a:txBody>
                    <a:bodyPr/>
                    <a:lstStyle/>
                    <a:p>
                      <a:pPr marL="0" algn="ctr" defTabSz="914400" rtl="0" eaLnBrk="1" latinLnBrk="0" hangingPunct="1"/>
                      <a:endParaRPr lang="en-US" sz="1000"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a:solidFill>
                            <a:schemeClr val="bg1"/>
                          </a:solidFill>
                        </a:rPr>
                        <a:t>1</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2</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3</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4</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5</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6</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7</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8</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9</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10</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11</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12</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13</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14</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15</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16</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kern="1200" dirty="0">
                          <a:solidFill>
                            <a:schemeClr val="bg1"/>
                          </a:solidFill>
                          <a:latin typeface="+mn-lt"/>
                          <a:ea typeface="+mn-ea"/>
                          <a:cs typeface="+mn-cs"/>
                        </a:rPr>
                        <a:t>17</a:t>
                      </a: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bg1"/>
                        </a:solidFill>
                      </a:endParaRPr>
                    </a:p>
                  </a:txBody>
                  <a:tcP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bg1"/>
                        </a:solidFill>
                      </a:endParaRPr>
                    </a:p>
                  </a:txBody>
                  <a:tcPr marL="0" marR="0" marT="0" marB="0">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449335"/>
                  </a:ext>
                </a:extLst>
              </a:tr>
              <a:tr h="3291840">
                <a:tc gridSpan="21">
                  <a:txBody>
                    <a:bodyPr/>
                    <a:lstStyle/>
                    <a:p>
                      <a:pPr algn="ctr"/>
                      <a:endParaRPr lang="en-US" sz="1000" kern="1200" dirty="0">
                        <a:solidFill>
                          <a:schemeClr val="bg1"/>
                        </a:solidFill>
                        <a:latin typeface="+mn-lt"/>
                        <a:ea typeface="+mn-ea"/>
                        <a:cs typeface="+mn-cs"/>
                      </a:endParaRPr>
                    </a:p>
                  </a:txBody>
                  <a:tcP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kern="1200" dirty="0">
                        <a:solidFill>
                          <a:schemeClr val="bg1"/>
                        </a:solidFill>
                        <a:latin typeface="+mn-lt"/>
                        <a:ea typeface="+mn-ea"/>
                        <a:cs typeface="+mn-cs"/>
                      </a:endParaRPr>
                    </a:p>
                  </a:txBody>
                  <a:tcPr marL="0" marR="0" marT="0" marB="0" anchor="ct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dirty="0">
                        <a:solidFill>
                          <a:schemeClr val="bg1"/>
                        </a:solidFill>
                      </a:endParaRPr>
                    </a:p>
                  </a:txBody>
                  <a:tcPr marL="0" marR="0" marT="0" marB="0">
                    <a:lnL w="12700" cap="flat" cmpd="sng" algn="ctr">
                      <a:solidFill>
                        <a:schemeClr val="bg1">
                          <a:lumMod val="20000"/>
                          <a:lumOff val="8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1515281"/>
                  </a:ext>
                </a:extLst>
              </a:tr>
            </a:tbl>
          </a:graphicData>
        </a:graphic>
      </p:graphicFrame>
      <p:graphicFrame>
        <p:nvGraphicFramePr>
          <p:cNvPr id="14" name="Table 14">
            <a:extLst>
              <a:ext uri="{FF2B5EF4-FFF2-40B4-BE49-F238E27FC236}">
                <a16:creationId xmlns:a16="http://schemas.microsoft.com/office/drawing/2014/main" id="{D75561C3-182D-49C7-A305-416FDF868B27}"/>
              </a:ext>
            </a:extLst>
          </p:cNvPr>
          <p:cNvGraphicFramePr>
            <a:graphicFrameLocks noGrp="1"/>
          </p:cNvGraphicFramePr>
          <p:nvPr>
            <p:extLst>
              <p:ext uri="{D42A27DB-BD31-4B8C-83A1-F6EECF244321}">
                <p14:modId xmlns:p14="http://schemas.microsoft.com/office/powerpoint/2010/main" val="2789188832"/>
              </p:ext>
            </p:extLst>
          </p:nvPr>
        </p:nvGraphicFramePr>
        <p:xfrm>
          <a:off x="10647352" y="5465781"/>
          <a:ext cx="1212073" cy="1175194"/>
        </p:xfrm>
        <a:graphic>
          <a:graphicData uri="http://schemas.openxmlformats.org/drawingml/2006/table">
            <a:tbl>
              <a:tblPr firstRow="1" bandRow="1">
                <a:tableStyleId>{7E9639D4-E3E2-4D34-9284-5A2195B3D0D7}</a:tableStyleId>
              </a:tblPr>
              <a:tblGrid>
                <a:gridCol w="1212073">
                  <a:extLst>
                    <a:ext uri="{9D8B030D-6E8A-4147-A177-3AD203B41FA5}">
                      <a16:colId xmlns:a16="http://schemas.microsoft.com/office/drawing/2014/main" val="3476556000"/>
                    </a:ext>
                  </a:extLst>
                </a:gridCol>
              </a:tblGrid>
              <a:tr h="277249">
                <a:tc>
                  <a:txBody>
                    <a:bodyPr/>
                    <a:lstStyle/>
                    <a:p>
                      <a:pPr algn="ctr"/>
                      <a:r>
                        <a:rPr lang="en-US" sz="1000"/>
                        <a:t>Legend</a:t>
                      </a:r>
                      <a:endParaRPr lang="en-US" sz="1000" b="0" dirty="0"/>
                    </a:p>
                  </a:txBody>
                  <a:tcPr anchor="ctr">
                    <a:solidFill>
                      <a:schemeClr val="tx1">
                        <a:lumMod val="65000"/>
                      </a:schemeClr>
                    </a:solidFill>
                  </a:tcPr>
                </a:tc>
                <a:extLst>
                  <a:ext uri="{0D108BD9-81ED-4DB2-BD59-A6C34878D82A}">
                    <a16:rowId xmlns:a16="http://schemas.microsoft.com/office/drawing/2014/main" val="512592145"/>
                  </a:ext>
                </a:extLst>
              </a:tr>
              <a:tr h="2583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0">
                          <a:solidFill>
                            <a:schemeClr val="bg1"/>
                          </a:solidFill>
                          <a:sym typeface="Arial" panose="020B0604020202020204" pitchFamily="34" charset="0"/>
                        </a:rPr>
                        <a:t>Project Activities</a:t>
                      </a:r>
                      <a:endParaRPr kumimoji="0" lang="en-US" sz="800" b="0" i="0" u="none" strike="noStrike" kern="0" cap="none" spc="0" normalizeH="0" baseline="0" noProof="0" dirty="0">
                        <a:ln>
                          <a:noFill/>
                        </a:ln>
                        <a:solidFill>
                          <a:schemeClr val="bg1"/>
                        </a:solidFill>
                        <a:effectLst/>
                        <a:uLnTx/>
                        <a:uFillTx/>
                        <a:sym typeface="Arial" panose="020B0604020202020204" pitchFamily="34" charset="0"/>
                      </a:endParaRPr>
                    </a:p>
                  </a:txBody>
                  <a:tcPr marL="274320" anchor="ctr">
                    <a:solidFill>
                      <a:schemeClr val="tx1">
                        <a:lumMod val="85000"/>
                      </a:schemeClr>
                    </a:solidFill>
                  </a:tcPr>
                </a:tc>
                <a:extLst>
                  <a:ext uri="{0D108BD9-81ED-4DB2-BD59-A6C34878D82A}">
                    <a16:rowId xmlns:a16="http://schemas.microsoft.com/office/drawing/2014/main" val="3615017182"/>
                  </a:ext>
                </a:extLst>
              </a:tr>
              <a:tr h="2583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0">
                          <a:solidFill>
                            <a:schemeClr val="bg1"/>
                          </a:solidFill>
                          <a:sym typeface="Arial" panose="020B0604020202020204" pitchFamily="34" charset="0"/>
                        </a:rPr>
                        <a:t>Key Outputs</a:t>
                      </a:r>
                      <a:endParaRPr kumimoji="0" lang="en-US" sz="800" b="0" i="0" u="none" strike="noStrike" kern="0" cap="none" spc="0" normalizeH="0" baseline="0" noProof="0" dirty="0">
                        <a:ln>
                          <a:noFill/>
                        </a:ln>
                        <a:solidFill>
                          <a:schemeClr val="bg1"/>
                        </a:solidFill>
                        <a:effectLst/>
                        <a:uLnTx/>
                        <a:uFillTx/>
                        <a:sym typeface="Arial" panose="020B0604020202020204" pitchFamily="34" charset="0"/>
                      </a:endParaRPr>
                    </a:p>
                  </a:txBody>
                  <a:tcPr marL="274320" anchor="ctr">
                    <a:solidFill>
                      <a:schemeClr val="tx1">
                        <a:lumMod val="85000"/>
                      </a:schemeClr>
                    </a:solidFill>
                  </a:tcPr>
                </a:tc>
                <a:extLst>
                  <a:ext uri="{0D108BD9-81ED-4DB2-BD59-A6C34878D82A}">
                    <a16:rowId xmlns:a16="http://schemas.microsoft.com/office/drawing/2014/main" val="2139730996"/>
                  </a:ext>
                </a:extLst>
              </a:tr>
              <a:tr h="381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sym typeface="Arial" panose="020B0604020202020204" pitchFamily="34" charset="0"/>
                        </a:rPr>
                        <a:t>Executive Read-Out Preparation</a:t>
                      </a:r>
                    </a:p>
                  </a:txBody>
                  <a:tcPr marL="274320" anchor="ctr">
                    <a:solidFill>
                      <a:schemeClr val="tx1">
                        <a:lumMod val="85000"/>
                      </a:schemeClr>
                    </a:solidFill>
                  </a:tcPr>
                </a:tc>
                <a:extLst>
                  <a:ext uri="{0D108BD9-81ED-4DB2-BD59-A6C34878D82A}">
                    <a16:rowId xmlns:a16="http://schemas.microsoft.com/office/drawing/2014/main" val="766699455"/>
                  </a:ext>
                </a:extLst>
              </a:tr>
            </a:tbl>
          </a:graphicData>
        </a:graphic>
      </p:graphicFrame>
      <p:grpSp>
        <p:nvGrpSpPr>
          <p:cNvPr id="2" name="Group 1">
            <a:extLst>
              <a:ext uri="{FF2B5EF4-FFF2-40B4-BE49-F238E27FC236}">
                <a16:creationId xmlns:a16="http://schemas.microsoft.com/office/drawing/2014/main" id="{6DAE5CB2-9B97-413C-A582-B22CEE5A30F3}"/>
              </a:ext>
            </a:extLst>
          </p:cNvPr>
          <p:cNvGrpSpPr/>
          <p:nvPr/>
        </p:nvGrpSpPr>
        <p:grpSpPr>
          <a:xfrm>
            <a:off x="10668832" y="5791236"/>
            <a:ext cx="194038" cy="750971"/>
            <a:chOff x="10776248" y="5306652"/>
            <a:chExt cx="190087" cy="750971"/>
          </a:xfrm>
        </p:grpSpPr>
        <p:sp>
          <p:nvSpPr>
            <p:cNvPr id="52" name="Star: 5 Points 51">
              <a:extLst>
                <a:ext uri="{FF2B5EF4-FFF2-40B4-BE49-F238E27FC236}">
                  <a16:creationId xmlns:a16="http://schemas.microsoft.com/office/drawing/2014/main" id="{3ADEBCD6-4E25-475F-BD75-4F5BB6709106}"/>
                </a:ext>
              </a:extLst>
            </p:cNvPr>
            <p:cNvSpPr/>
            <p:nvPr/>
          </p:nvSpPr>
          <p:spPr>
            <a:xfrm>
              <a:off x="10776248" y="5555175"/>
              <a:ext cx="186259" cy="181431"/>
            </a:xfrm>
            <a:prstGeom prst="star5">
              <a:avLst/>
            </a:prstGeom>
            <a:solidFill>
              <a:srgbClr val="5460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dirty="0">
                <a:solidFill>
                  <a:schemeClr val="tx1"/>
                </a:solidFill>
              </a:endParaRPr>
            </a:p>
          </p:txBody>
        </p:sp>
        <p:sp>
          <p:nvSpPr>
            <p:cNvPr id="82" name="Pentagon 91">
              <a:extLst>
                <a:ext uri="{FF2B5EF4-FFF2-40B4-BE49-F238E27FC236}">
                  <a16:creationId xmlns:a16="http://schemas.microsoft.com/office/drawing/2014/main" id="{92626F7A-8D97-4001-AA1B-F00557952159}"/>
                </a:ext>
              </a:extLst>
            </p:cNvPr>
            <p:cNvSpPr/>
            <p:nvPr/>
          </p:nvSpPr>
          <p:spPr>
            <a:xfrm>
              <a:off x="10782728" y="5306652"/>
              <a:ext cx="180190" cy="157900"/>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1828343">
                <a:lnSpc>
                  <a:spcPts val="1100"/>
                </a:lnSpc>
              </a:pPr>
              <a:endParaRPr lang="en-US" sz="900" kern="0" dirty="0">
                <a:solidFill>
                  <a:schemeClr val="bg1"/>
                </a:solidFill>
              </a:endParaRPr>
            </a:p>
          </p:txBody>
        </p:sp>
        <p:sp>
          <p:nvSpPr>
            <p:cNvPr id="85" name="Rectangle 84">
              <a:extLst>
                <a:ext uri="{FF2B5EF4-FFF2-40B4-BE49-F238E27FC236}">
                  <a16:creationId xmlns:a16="http://schemas.microsoft.com/office/drawing/2014/main" id="{46321DBA-C2E5-4279-AC91-7330F9FEC24D}"/>
                </a:ext>
              </a:extLst>
            </p:cNvPr>
            <p:cNvSpPr/>
            <p:nvPr/>
          </p:nvSpPr>
          <p:spPr>
            <a:xfrm>
              <a:off x="10780076" y="5876192"/>
              <a:ext cx="186259" cy="181431"/>
            </a:xfrm>
            <a:prstGeom prst="rect">
              <a:avLst/>
            </a:prstGeom>
            <a:pattFill prst="ltUpDiag">
              <a:fgClr>
                <a:srgbClr val="797991"/>
              </a:fgClr>
              <a:bgClr>
                <a:schemeClr val="tx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dirty="0">
                <a:solidFill>
                  <a:schemeClr val="tx1"/>
                </a:solidFill>
              </a:endParaRPr>
            </a:p>
          </p:txBody>
        </p:sp>
      </p:grpSp>
      <p:sp>
        <p:nvSpPr>
          <p:cNvPr id="3" name="Rectangle 2">
            <a:extLst>
              <a:ext uri="{FF2B5EF4-FFF2-40B4-BE49-F238E27FC236}">
                <a16:creationId xmlns:a16="http://schemas.microsoft.com/office/drawing/2014/main" id="{97B004AE-664D-4EEC-A2F2-05B46A10562D}"/>
              </a:ext>
            </a:extLst>
          </p:cNvPr>
          <p:cNvSpPr/>
          <p:nvPr/>
        </p:nvSpPr>
        <p:spPr>
          <a:xfrm>
            <a:off x="9642764" y="1656700"/>
            <a:ext cx="993748" cy="3712467"/>
          </a:xfrm>
          <a:prstGeom prst="rect">
            <a:avLst/>
          </a:prstGeom>
          <a:pattFill prst="ltUpDiag">
            <a:fgClr>
              <a:srgbClr val="797991"/>
            </a:fgClr>
            <a:bgClr>
              <a:schemeClr val="tx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dirty="0">
              <a:solidFill>
                <a:schemeClr val="tx1"/>
              </a:solidFill>
            </a:endParaRPr>
          </a:p>
        </p:txBody>
      </p:sp>
      <p:cxnSp>
        <p:nvCxnSpPr>
          <p:cNvPr id="90" name="Straight Connector 89">
            <a:extLst>
              <a:ext uri="{FF2B5EF4-FFF2-40B4-BE49-F238E27FC236}">
                <a16:creationId xmlns:a16="http://schemas.microsoft.com/office/drawing/2014/main" id="{D46EDF74-0B00-4BD7-A28F-5C5C6BEC7C82}"/>
              </a:ext>
            </a:extLst>
          </p:cNvPr>
          <p:cNvCxnSpPr>
            <a:cxnSpLocks/>
          </p:cNvCxnSpPr>
          <p:nvPr/>
        </p:nvCxnSpPr>
        <p:spPr>
          <a:xfrm>
            <a:off x="7263826" y="1641503"/>
            <a:ext cx="0" cy="3518138"/>
          </a:xfrm>
          <a:prstGeom prst="line">
            <a:avLst/>
          </a:prstGeom>
          <a:ln w="3175">
            <a:solidFill>
              <a:srgbClr val="D9D9D9"/>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57FDE04-36B2-475A-BB71-D3FD8409E348}"/>
              </a:ext>
            </a:extLst>
          </p:cNvPr>
          <p:cNvCxnSpPr>
            <a:cxnSpLocks/>
          </p:cNvCxnSpPr>
          <p:nvPr/>
        </p:nvCxnSpPr>
        <p:spPr>
          <a:xfrm>
            <a:off x="5068378" y="1640004"/>
            <a:ext cx="0" cy="3635685"/>
          </a:xfrm>
          <a:prstGeom prst="line">
            <a:avLst/>
          </a:prstGeom>
          <a:ln w="3175">
            <a:solidFill>
              <a:srgbClr val="D9D9D9"/>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5A86237-DFBC-4D2C-80A6-97298EAE6F6B}"/>
              </a:ext>
            </a:extLst>
          </p:cNvPr>
          <p:cNvCxnSpPr>
            <a:cxnSpLocks/>
          </p:cNvCxnSpPr>
          <p:nvPr/>
        </p:nvCxnSpPr>
        <p:spPr>
          <a:xfrm>
            <a:off x="3311368" y="1641503"/>
            <a:ext cx="0" cy="3519637"/>
          </a:xfrm>
          <a:prstGeom prst="line">
            <a:avLst/>
          </a:prstGeom>
          <a:ln w="3175">
            <a:solidFill>
              <a:srgbClr val="D9D9D9"/>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9ED7513-70AF-43F0-AB55-31B0ACA3F565}"/>
              </a:ext>
            </a:extLst>
          </p:cNvPr>
          <p:cNvCxnSpPr>
            <a:cxnSpLocks/>
          </p:cNvCxnSpPr>
          <p:nvPr/>
        </p:nvCxnSpPr>
        <p:spPr>
          <a:xfrm>
            <a:off x="1999164" y="1640004"/>
            <a:ext cx="0" cy="3635685"/>
          </a:xfrm>
          <a:prstGeom prst="line">
            <a:avLst/>
          </a:prstGeom>
          <a:ln w="3175">
            <a:solidFill>
              <a:srgbClr val="D9D9D9"/>
            </a:solidFill>
            <a:prstDash val="dash"/>
            <a:tailEnd type="none"/>
          </a:ln>
        </p:spPr>
        <p:style>
          <a:lnRef idx="1">
            <a:schemeClr val="accent1"/>
          </a:lnRef>
          <a:fillRef idx="0">
            <a:schemeClr val="accent1"/>
          </a:fillRef>
          <a:effectRef idx="0">
            <a:schemeClr val="accent1"/>
          </a:effectRef>
          <a:fontRef idx="minor">
            <a:schemeClr val="tx1"/>
          </a:fontRef>
        </p:style>
      </p:cxnSp>
      <p:graphicFrame>
        <p:nvGraphicFramePr>
          <p:cNvPr id="9" name="Object 8" hidden="1">
            <a:extLst>
              <a:ext uri="{FF2B5EF4-FFF2-40B4-BE49-F238E27FC236}">
                <a16:creationId xmlns:a16="http://schemas.microsoft.com/office/drawing/2014/main" id="{34E2F4E3-F9BD-41D4-B32A-1E30675E0F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9" name="Object 8" hidden="1">
                        <a:extLst>
                          <a:ext uri="{FF2B5EF4-FFF2-40B4-BE49-F238E27FC236}">
                            <a16:creationId xmlns:a16="http://schemas.microsoft.com/office/drawing/2014/main" id="{34E2F4E3-F9BD-41D4-B32A-1E30675E0FF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2AD6876-962F-40DB-BBD5-CC1855CE91FD}"/>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7" name="Text Placeholder 16">
            <a:extLst>
              <a:ext uri="{FF2B5EF4-FFF2-40B4-BE49-F238E27FC236}">
                <a16:creationId xmlns:a16="http://schemas.microsoft.com/office/drawing/2014/main" id="{F012A779-024D-4287-BF90-E46F3E686015}"/>
              </a:ext>
            </a:extLst>
          </p:cNvPr>
          <p:cNvSpPr>
            <a:spLocks noGrp="1"/>
          </p:cNvSpPr>
          <p:nvPr>
            <p:ph type="body" sz="quarter" idx="10"/>
          </p:nvPr>
        </p:nvSpPr>
        <p:spPr>
          <a:xfrm>
            <a:off x="371475" y="855802"/>
            <a:ext cx="11700157" cy="511737"/>
          </a:xfrm>
        </p:spPr>
        <p:txBody>
          <a:bodyPr/>
          <a:lstStyle/>
          <a:p>
            <a:pPr marL="0" indent="0" defTabSz="913943">
              <a:spcAft>
                <a:spcPts val="400"/>
              </a:spcAft>
              <a:buClr>
                <a:srgbClr val="808080"/>
              </a:buClr>
              <a:buSzPct val="100000"/>
              <a:buNone/>
              <a:defRPr/>
            </a:pPr>
            <a:r>
              <a:rPr lang="en-US" sz="1050" dirty="0">
                <a:latin typeface="+mn-lt"/>
              </a:rPr>
              <a:t>The following timeline represents the estimated effort to bring all project activities to completion. Several activities will run in parallel as illustrated below. Our proposed timeline is flexible to adjust around holidays and vacations.</a:t>
            </a:r>
          </a:p>
        </p:txBody>
      </p:sp>
      <p:sp>
        <p:nvSpPr>
          <p:cNvPr id="56" name="Title 1">
            <a:extLst>
              <a:ext uri="{FF2B5EF4-FFF2-40B4-BE49-F238E27FC236}">
                <a16:creationId xmlns:a16="http://schemas.microsoft.com/office/drawing/2014/main" id="{BFB0AA9F-7392-469A-9BF8-756DD5862CD4}"/>
              </a:ext>
            </a:extLst>
          </p:cNvPr>
          <p:cNvSpPr>
            <a:spLocks noGrp="1"/>
          </p:cNvSpPr>
          <p:nvPr>
            <p:ph type="title"/>
          </p:nvPr>
        </p:nvSpPr>
        <p:spPr/>
        <p:txBody>
          <a:bodyPr/>
          <a:lstStyle/>
          <a:p>
            <a:pPr>
              <a:lnSpc>
                <a:spcPct val="100000"/>
              </a:lnSpc>
            </a:pPr>
            <a:r>
              <a:rPr lang="en-US" sz="1800"/>
              <a:t>Estimated timeline and fees</a:t>
            </a:r>
            <a:endParaRPr lang="en-US" sz="2400"/>
          </a:p>
        </p:txBody>
      </p:sp>
      <p:sp>
        <p:nvSpPr>
          <p:cNvPr id="167" name="Slide Number Placeholder 2">
            <a:extLst>
              <a:ext uri="{FF2B5EF4-FFF2-40B4-BE49-F238E27FC236}">
                <a16:creationId xmlns:a16="http://schemas.microsoft.com/office/drawing/2014/main" id="{40287D5B-AF01-4F15-B4AA-B9A224A5B7B5}"/>
              </a:ext>
            </a:extLst>
          </p:cNvPr>
          <p:cNvSpPr>
            <a:spLocks noGrp="1"/>
          </p:cNvSpPr>
          <p:nvPr>
            <p:ph type="sldNum" sz="quarter" idx="4"/>
          </p:nvPr>
        </p:nvSpPr>
        <p:spPr/>
        <p:txBody>
          <a:bodyPr/>
          <a:lstStyle/>
          <a:p>
            <a:fld id="{F1BC30E3-FFE5-4B91-AA19-87A149EBB9EE}" type="slidenum">
              <a:rPr lang="en-US" smtClean="0"/>
              <a:pPr/>
              <a:t>7</a:t>
            </a:fld>
            <a:endParaRPr lang="en-US"/>
          </a:p>
        </p:txBody>
      </p:sp>
      <p:sp>
        <p:nvSpPr>
          <p:cNvPr id="87" name="Rectangle 86">
            <a:extLst>
              <a:ext uri="{FF2B5EF4-FFF2-40B4-BE49-F238E27FC236}">
                <a16:creationId xmlns:a16="http://schemas.microsoft.com/office/drawing/2014/main" id="{66895279-A263-45ED-80D3-C5424CCC8212}"/>
              </a:ext>
            </a:extLst>
          </p:cNvPr>
          <p:cNvSpPr/>
          <p:nvPr/>
        </p:nvSpPr>
        <p:spPr>
          <a:xfrm>
            <a:off x="787085" y="5465780"/>
            <a:ext cx="9784080" cy="1175194"/>
          </a:xfrm>
          <a:prstGeom prst="rect">
            <a:avLst/>
          </a:prstGeom>
          <a:solidFill>
            <a:srgbClr val="E6E6E6"/>
          </a:solidFill>
        </p:spPr>
        <p:txBody>
          <a:bodyPr wrap="square" lIns="91440" tIns="91440" rIns="91440" bIns="91440" anchor="t">
            <a:spAutoFit/>
          </a:bodyPr>
          <a:lstStyle/>
          <a:p>
            <a:pPr defTabSz="913943">
              <a:spcAft>
                <a:spcPts val="400"/>
              </a:spcAft>
              <a:buClr>
                <a:srgbClr val="808080"/>
              </a:buClr>
              <a:buSzPct val="100000"/>
              <a:defRPr/>
            </a:pPr>
            <a:r>
              <a:rPr lang="en-US" sz="1100" b="1" dirty="0">
                <a:solidFill>
                  <a:schemeClr val="bg1"/>
                </a:solidFill>
                <a:ea typeface="EYInterstate" charset="0"/>
                <a:cs typeface="EYInterstate" charset="0"/>
              </a:rPr>
              <a:t>Professional fees &amp; expenses</a:t>
            </a:r>
          </a:p>
          <a:p>
            <a:pPr lvl="0" defTabSz="913943">
              <a:spcBef>
                <a:spcPct val="20000"/>
              </a:spcBef>
              <a:spcAft>
                <a:spcPts val="400"/>
              </a:spcAft>
              <a:buClr>
                <a:srgbClr val="808080"/>
              </a:buClr>
              <a:buSzPct val="100000"/>
              <a:defRPr/>
            </a:pPr>
            <a:r>
              <a:rPr lang="en-US" sz="1050" dirty="0">
                <a:solidFill>
                  <a:schemeClr val="bg1"/>
                </a:solidFill>
              </a:rPr>
              <a:t>EY has developed our fees based on the key resources required to successfully deliver this work with consideration given to continuing EY’s longstanding relationship with [CLIENT]. Our proposed fees are $XXX - $XXX exclusive of expenses</a:t>
            </a:r>
            <a:r>
              <a:rPr lang="en-US" sz="1050" dirty="0">
                <a:solidFill>
                  <a:schemeClr val="bg1"/>
                </a:solidFill>
                <a:ea typeface="EYInterstate Light" charset="0"/>
                <a:cs typeface="EYInterstate Light" charset="0"/>
              </a:rPr>
              <a:t>, which EY will invoice [CLIENT] for at actual costs, up to XXX%.</a:t>
            </a:r>
          </a:p>
          <a:p>
            <a:pPr lvl="0" defTabSz="913943">
              <a:spcBef>
                <a:spcPct val="20000"/>
              </a:spcBef>
              <a:spcAft>
                <a:spcPts val="400"/>
              </a:spcAft>
              <a:buClr>
                <a:srgbClr val="808080"/>
              </a:buClr>
              <a:buSzPct val="100000"/>
              <a:defRPr/>
            </a:pPr>
            <a:r>
              <a:rPr lang="en-US" sz="1050" dirty="0">
                <a:solidFill>
                  <a:schemeClr val="bg1"/>
                </a:solidFill>
              </a:rPr>
              <a:t>Our approach includes a pre-engagement phase before commencing the project is an EY investment, which will be two to three weeks prior to the official kick-off of each project at </a:t>
            </a:r>
            <a:r>
              <a:rPr lang="en-US" sz="1050" b="1" dirty="0">
                <a:solidFill>
                  <a:schemeClr val="bg1"/>
                </a:solidFill>
              </a:rPr>
              <a:t>no cost to [CLIENT]</a:t>
            </a:r>
            <a:r>
              <a:rPr lang="en-US" sz="1050" dirty="0">
                <a:solidFill>
                  <a:schemeClr val="bg1"/>
                </a:solidFill>
              </a:rPr>
              <a:t>. </a:t>
            </a:r>
            <a:endParaRPr lang="en-US" sz="1050" dirty="0">
              <a:solidFill>
                <a:schemeClr val="bg1"/>
              </a:solidFill>
              <a:ea typeface="EYInterstate Light" charset="0"/>
              <a:cs typeface="EYInterstate Light" charset="0"/>
            </a:endParaRPr>
          </a:p>
        </p:txBody>
      </p:sp>
      <p:sp>
        <p:nvSpPr>
          <p:cNvPr id="54" name="Pentagon 91">
            <a:extLst>
              <a:ext uri="{FF2B5EF4-FFF2-40B4-BE49-F238E27FC236}">
                <a16:creationId xmlns:a16="http://schemas.microsoft.com/office/drawing/2014/main" id="{34FAAFD5-4385-4983-9E21-98A0A0B02DE9}"/>
              </a:ext>
            </a:extLst>
          </p:cNvPr>
          <p:cNvSpPr/>
          <p:nvPr/>
        </p:nvSpPr>
        <p:spPr>
          <a:xfrm>
            <a:off x="1999165" y="2945553"/>
            <a:ext cx="1005840"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1828343">
              <a:lnSpc>
                <a:spcPts val="1100"/>
              </a:lnSpc>
            </a:pPr>
            <a:r>
              <a:rPr lang="en-US" sz="900" kern="0" dirty="0">
                <a:solidFill>
                  <a:schemeClr val="bg1"/>
                </a:solidFill>
              </a:rPr>
              <a:t>3: Validate definitions</a:t>
            </a:r>
          </a:p>
        </p:txBody>
      </p:sp>
      <p:sp>
        <p:nvSpPr>
          <p:cNvPr id="55" name="Pentagon 100">
            <a:extLst>
              <a:ext uri="{FF2B5EF4-FFF2-40B4-BE49-F238E27FC236}">
                <a16:creationId xmlns:a16="http://schemas.microsoft.com/office/drawing/2014/main" id="{87CF27B9-B22A-4D19-9507-DB79EBB04823}"/>
              </a:ext>
            </a:extLst>
          </p:cNvPr>
          <p:cNvSpPr/>
          <p:nvPr/>
        </p:nvSpPr>
        <p:spPr>
          <a:xfrm>
            <a:off x="1999163" y="2147875"/>
            <a:ext cx="7651727"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defTabSz="1828343">
              <a:lnSpc>
                <a:spcPts val="1100"/>
              </a:lnSpc>
              <a:defRPr/>
            </a:pPr>
            <a:r>
              <a:rPr lang="en-US" sz="900" kern="0" dirty="0">
                <a:solidFill>
                  <a:schemeClr val="bg1"/>
                </a:solidFill>
              </a:rPr>
              <a:t>1: Manage the project (administration, governance, etc.)</a:t>
            </a:r>
          </a:p>
        </p:txBody>
      </p:sp>
      <p:sp>
        <p:nvSpPr>
          <p:cNvPr id="57" name="Pentagon 100">
            <a:extLst>
              <a:ext uri="{FF2B5EF4-FFF2-40B4-BE49-F238E27FC236}">
                <a16:creationId xmlns:a16="http://schemas.microsoft.com/office/drawing/2014/main" id="{3425187A-2604-4F63-837F-0002B883BEA3}"/>
              </a:ext>
            </a:extLst>
          </p:cNvPr>
          <p:cNvSpPr/>
          <p:nvPr/>
        </p:nvSpPr>
        <p:spPr>
          <a:xfrm>
            <a:off x="10635619" y="4934294"/>
            <a:ext cx="876546"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1828343">
              <a:lnSpc>
                <a:spcPts val="1100"/>
              </a:lnSpc>
            </a:pPr>
            <a:r>
              <a:rPr lang="en-US" sz="900" kern="0">
                <a:solidFill>
                  <a:schemeClr val="bg1"/>
                </a:solidFill>
              </a:rPr>
              <a:t>7: Exec read-out</a:t>
            </a:r>
          </a:p>
        </p:txBody>
      </p:sp>
      <p:sp>
        <p:nvSpPr>
          <p:cNvPr id="59" name="Pentagon 91">
            <a:extLst>
              <a:ext uri="{FF2B5EF4-FFF2-40B4-BE49-F238E27FC236}">
                <a16:creationId xmlns:a16="http://schemas.microsoft.com/office/drawing/2014/main" id="{2A5A0E34-AD78-4D40-8519-424D4B3C5A37}"/>
              </a:ext>
            </a:extLst>
          </p:cNvPr>
          <p:cNvSpPr/>
          <p:nvPr/>
        </p:nvSpPr>
        <p:spPr>
          <a:xfrm>
            <a:off x="1999163" y="2546714"/>
            <a:ext cx="1005840"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1828343">
              <a:lnSpc>
                <a:spcPts val="1100"/>
              </a:lnSpc>
            </a:pPr>
            <a:endParaRPr lang="en-US" sz="900" kern="0" dirty="0">
              <a:solidFill>
                <a:schemeClr val="bg1"/>
              </a:solidFill>
            </a:endParaRPr>
          </a:p>
        </p:txBody>
      </p:sp>
      <p:sp>
        <p:nvSpPr>
          <p:cNvPr id="60" name="Pentagon 100">
            <a:extLst>
              <a:ext uri="{FF2B5EF4-FFF2-40B4-BE49-F238E27FC236}">
                <a16:creationId xmlns:a16="http://schemas.microsoft.com/office/drawing/2014/main" id="{25C8C37E-5275-4EA5-ACC4-FE8A347D5A06}"/>
              </a:ext>
            </a:extLst>
          </p:cNvPr>
          <p:cNvSpPr/>
          <p:nvPr/>
        </p:nvSpPr>
        <p:spPr>
          <a:xfrm>
            <a:off x="2844268" y="3743231"/>
            <a:ext cx="2636828"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defTabSz="1828343">
              <a:lnSpc>
                <a:spcPts val="1100"/>
              </a:lnSpc>
              <a:defRPr/>
            </a:pPr>
            <a:r>
              <a:rPr lang="en-US" sz="900" kern="0">
                <a:solidFill>
                  <a:schemeClr val="bg1"/>
                </a:solidFill>
              </a:rPr>
              <a:t>4: Perform a BIA-Lite</a:t>
            </a:r>
          </a:p>
        </p:txBody>
      </p:sp>
      <p:sp>
        <p:nvSpPr>
          <p:cNvPr id="61" name="Pentagon 100">
            <a:extLst>
              <a:ext uri="{FF2B5EF4-FFF2-40B4-BE49-F238E27FC236}">
                <a16:creationId xmlns:a16="http://schemas.microsoft.com/office/drawing/2014/main" id="{D46FBED6-C96B-4420-936A-6FA5A0A37E0E}"/>
              </a:ext>
            </a:extLst>
          </p:cNvPr>
          <p:cNvSpPr/>
          <p:nvPr/>
        </p:nvSpPr>
        <p:spPr>
          <a:xfrm>
            <a:off x="4378102" y="4540909"/>
            <a:ext cx="4699629"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defTabSz="1828343">
              <a:lnSpc>
                <a:spcPts val="1100"/>
              </a:lnSpc>
              <a:defRPr/>
            </a:pPr>
            <a:r>
              <a:rPr lang="en-US" sz="900" kern="0">
                <a:solidFill>
                  <a:schemeClr val="bg1"/>
                </a:solidFill>
              </a:rPr>
              <a:t>5: Validate results, priorities </a:t>
            </a:r>
            <a:r>
              <a:rPr lang="en-US" sz="900" kern="0" dirty="0">
                <a:solidFill>
                  <a:schemeClr val="bg1"/>
                </a:solidFill>
              </a:rPr>
              <a:t>&amp;</a:t>
            </a:r>
            <a:r>
              <a:rPr lang="en-US" sz="900" kern="0">
                <a:solidFill>
                  <a:schemeClr val="bg1"/>
                </a:solidFill>
              </a:rPr>
              <a:t> objectives</a:t>
            </a:r>
          </a:p>
        </p:txBody>
      </p:sp>
      <p:sp>
        <p:nvSpPr>
          <p:cNvPr id="62" name="Pentagon 100">
            <a:extLst>
              <a:ext uri="{FF2B5EF4-FFF2-40B4-BE49-F238E27FC236}">
                <a16:creationId xmlns:a16="http://schemas.microsoft.com/office/drawing/2014/main" id="{F7406187-32D6-496E-8B70-9ACB9A35ACBF}"/>
              </a:ext>
            </a:extLst>
          </p:cNvPr>
          <p:cNvSpPr/>
          <p:nvPr/>
        </p:nvSpPr>
        <p:spPr>
          <a:xfrm>
            <a:off x="5272063" y="4939746"/>
            <a:ext cx="4172118"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defTabSz="1828343">
              <a:lnSpc>
                <a:spcPts val="1100"/>
              </a:lnSpc>
              <a:defRPr/>
            </a:pPr>
            <a:r>
              <a:rPr lang="en-US" sz="900" kern="0" dirty="0">
                <a:solidFill>
                  <a:schemeClr val="bg1"/>
                </a:solidFill>
              </a:rPr>
              <a:t>6: Assess DR gaps and estimate costs and timeline for mitigation</a:t>
            </a:r>
          </a:p>
        </p:txBody>
      </p:sp>
      <p:sp>
        <p:nvSpPr>
          <p:cNvPr id="63" name="Pentagon 100">
            <a:extLst>
              <a:ext uri="{FF2B5EF4-FFF2-40B4-BE49-F238E27FC236}">
                <a16:creationId xmlns:a16="http://schemas.microsoft.com/office/drawing/2014/main" id="{E09F675E-D1C2-4537-B07A-E2A4FDD1EAC8}"/>
              </a:ext>
            </a:extLst>
          </p:cNvPr>
          <p:cNvSpPr/>
          <p:nvPr/>
        </p:nvSpPr>
        <p:spPr>
          <a:xfrm>
            <a:off x="2840515" y="3344392"/>
            <a:ext cx="2227862"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defTabSz="1828343">
              <a:lnSpc>
                <a:spcPts val="1100"/>
              </a:lnSpc>
              <a:defRPr/>
            </a:pPr>
            <a:r>
              <a:rPr lang="en-US" sz="900" kern="0" dirty="0">
                <a:solidFill>
                  <a:schemeClr val="bg1"/>
                </a:solidFill>
              </a:rPr>
              <a:t>4: Review &amp; calibrate 2018/2019 BIAs</a:t>
            </a:r>
          </a:p>
        </p:txBody>
      </p:sp>
      <p:sp>
        <p:nvSpPr>
          <p:cNvPr id="64" name="Pentagon 91">
            <a:extLst>
              <a:ext uri="{FF2B5EF4-FFF2-40B4-BE49-F238E27FC236}">
                <a16:creationId xmlns:a16="http://schemas.microsoft.com/office/drawing/2014/main" id="{C9DF0E7D-FF7E-4840-87B7-7CE792E31160}"/>
              </a:ext>
            </a:extLst>
          </p:cNvPr>
          <p:cNvSpPr/>
          <p:nvPr/>
        </p:nvSpPr>
        <p:spPr>
          <a:xfrm>
            <a:off x="2840516" y="4939746"/>
            <a:ext cx="2413080"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1828343">
              <a:lnSpc>
                <a:spcPts val="1100"/>
              </a:lnSpc>
            </a:pPr>
            <a:r>
              <a:rPr lang="en-US" sz="900" kern="0" dirty="0">
                <a:solidFill>
                  <a:schemeClr val="bg1"/>
                </a:solidFill>
              </a:rPr>
              <a:t>6: Collect IT application &amp; costing data</a:t>
            </a:r>
          </a:p>
        </p:txBody>
      </p:sp>
      <p:sp>
        <p:nvSpPr>
          <p:cNvPr id="66" name="Pentagon 100">
            <a:extLst>
              <a:ext uri="{FF2B5EF4-FFF2-40B4-BE49-F238E27FC236}">
                <a16:creationId xmlns:a16="http://schemas.microsoft.com/office/drawing/2014/main" id="{02926C27-BCAC-4961-A749-A006B4BDB880}"/>
              </a:ext>
            </a:extLst>
          </p:cNvPr>
          <p:cNvSpPr/>
          <p:nvPr/>
        </p:nvSpPr>
        <p:spPr>
          <a:xfrm>
            <a:off x="4383157" y="4142070"/>
            <a:ext cx="4302687"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defTabSz="1828343">
              <a:lnSpc>
                <a:spcPts val="1100"/>
              </a:lnSpc>
              <a:defRPr/>
            </a:pPr>
            <a:r>
              <a:rPr lang="en-US" sz="900" kern="0" dirty="0">
                <a:solidFill>
                  <a:schemeClr val="bg1"/>
                </a:solidFill>
              </a:rPr>
              <a:t>4: Perform a complete BIA</a:t>
            </a:r>
          </a:p>
        </p:txBody>
      </p:sp>
      <p:sp>
        <p:nvSpPr>
          <p:cNvPr id="70" name="Star: 5 Points 69">
            <a:extLst>
              <a:ext uri="{FF2B5EF4-FFF2-40B4-BE49-F238E27FC236}">
                <a16:creationId xmlns:a16="http://schemas.microsoft.com/office/drawing/2014/main" id="{F1B08492-4CAE-40F2-8A04-66CE8C29636E}"/>
              </a:ext>
            </a:extLst>
          </p:cNvPr>
          <p:cNvSpPr/>
          <p:nvPr/>
        </p:nvSpPr>
        <p:spPr>
          <a:xfrm>
            <a:off x="11519101" y="5018902"/>
            <a:ext cx="182880" cy="181431"/>
          </a:xfrm>
          <a:prstGeom prst="star5">
            <a:avLst/>
          </a:prstGeom>
          <a:solidFill>
            <a:srgbClr val="5460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a:solidFill>
                <a:schemeClr val="tx1"/>
              </a:solidFill>
            </a:endParaRPr>
          </a:p>
        </p:txBody>
      </p:sp>
      <p:grpSp>
        <p:nvGrpSpPr>
          <p:cNvPr id="7" name="Group 6">
            <a:extLst>
              <a:ext uri="{FF2B5EF4-FFF2-40B4-BE49-F238E27FC236}">
                <a16:creationId xmlns:a16="http://schemas.microsoft.com/office/drawing/2014/main" id="{350092E0-D7CC-4DDC-BE63-265052A28F14}"/>
              </a:ext>
            </a:extLst>
          </p:cNvPr>
          <p:cNvGrpSpPr/>
          <p:nvPr/>
        </p:nvGrpSpPr>
        <p:grpSpPr>
          <a:xfrm>
            <a:off x="3004035" y="2992961"/>
            <a:ext cx="1883634" cy="235449"/>
            <a:chOff x="2827111" y="3003583"/>
            <a:chExt cx="1883634" cy="235449"/>
          </a:xfrm>
        </p:grpSpPr>
        <p:sp>
          <p:nvSpPr>
            <p:cNvPr id="67" name="Star: 5 Points 66">
              <a:extLst>
                <a:ext uri="{FF2B5EF4-FFF2-40B4-BE49-F238E27FC236}">
                  <a16:creationId xmlns:a16="http://schemas.microsoft.com/office/drawing/2014/main" id="{C40DD847-315F-4ECC-ADF4-01603D5369F8}"/>
                </a:ext>
              </a:extLst>
            </p:cNvPr>
            <p:cNvSpPr/>
            <p:nvPr/>
          </p:nvSpPr>
          <p:spPr>
            <a:xfrm>
              <a:off x="2827111" y="3019725"/>
              <a:ext cx="186259" cy="181431"/>
            </a:xfrm>
            <a:prstGeom prst="star5">
              <a:avLst/>
            </a:prstGeom>
            <a:solidFill>
              <a:srgbClr val="5460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a:solidFill>
                  <a:schemeClr val="tx1"/>
                </a:solidFill>
              </a:endParaRPr>
            </a:p>
          </p:txBody>
        </p:sp>
        <p:sp>
          <p:nvSpPr>
            <p:cNvPr id="74" name="TextBox 73">
              <a:extLst>
                <a:ext uri="{FF2B5EF4-FFF2-40B4-BE49-F238E27FC236}">
                  <a16:creationId xmlns:a16="http://schemas.microsoft.com/office/drawing/2014/main" id="{3FFA9B58-FF10-4720-A1EB-136C5BEE0EB3}"/>
                </a:ext>
              </a:extLst>
            </p:cNvPr>
            <p:cNvSpPr txBox="1"/>
            <p:nvPr/>
          </p:nvSpPr>
          <p:spPr>
            <a:xfrm>
              <a:off x="3054392" y="3003583"/>
              <a:ext cx="1656353" cy="235449"/>
            </a:xfrm>
            <a:prstGeom prst="rect">
              <a:avLst/>
            </a:prstGeom>
            <a:noFill/>
          </p:spPr>
          <p:txBody>
            <a:bodyPr wrap="square" lIns="0" tIns="0" rIns="0" bIns="0" rtlCol="0">
              <a:spAutoFit/>
            </a:bodyPr>
            <a:lstStyle/>
            <a:p>
              <a:pPr>
                <a:lnSpc>
                  <a:spcPct val="85000"/>
                </a:lnSpc>
                <a:spcAft>
                  <a:spcPts val="600"/>
                </a:spcAft>
                <a:buClr>
                  <a:schemeClr val="accent2"/>
                </a:buClr>
                <a:buSzPct val="70000"/>
              </a:pPr>
              <a:r>
                <a:rPr lang="en-US" sz="900" dirty="0">
                  <a:solidFill>
                    <a:schemeClr val="bg1"/>
                  </a:solidFill>
                </a:rPr>
                <a:t>Revised BIA framework, definitions &amp; tiering</a:t>
              </a:r>
            </a:p>
          </p:txBody>
        </p:sp>
      </p:grpSp>
      <p:grpSp>
        <p:nvGrpSpPr>
          <p:cNvPr id="8" name="Group 7">
            <a:extLst>
              <a:ext uri="{FF2B5EF4-FFF2-40B4-BE49-F238E27FC236}">
                <a16:creationId xmlns:a16="http://schemas.microsoft.com/office/drawing/2014/main" id="{1C7779D1-70D9-4AE9-838F-1C79924223AC}"/>
              </a:ext>
            </a:extLst>
          </p:cNvPr>
          <p:cNvGrpSpPr/>
          <p:nvPr/>
        </p:nvGrpSpPr>
        <p:grpSpPr>
          <a:xfrm>
            <a:off x="5056558" y="3418573"/>
            <a:ext cx="1944604" cy="181431"/>
            <a:chOff x="5100670" y="3408626"/>
            <a:chExt cx="1944604" cy="181431"/>
          </a:xfrm>
        </p:grpSpPr>
        <p:sp>
          <p:nvSpPr>
            <p:cNvPr id="73" name="Star: 5 Points 72">
              <a:extLst>
                <a:ext uri="{FF2B5EF4-FFF2-40B4-BE49-F238E27FC236}">
                  <a16:creationId xmlns:a16="http://schemas.microsoft.com/office/drawing/2014/main" id="{8D851A3B-D7DA-4063-A75E-3475D50FCA3D}"/>
                </a:ext>
              </a:extLst>
            </p:cNvPr>
            <p:cNvSpPr/>
            <p:nvPr/>
          </p:nvSpPr>
          <p:spPr>
            <a:xfrm>
              <a:off x="5100670" y="3408626"/>
              <a:ext cx="186259" cy="181431"/>
            </a:xfrm>
            <a:prstGeom prst="star5">
              <a:avLst/>
            </a:prstGeom>
            <a:solidFill>
              <a:srgbClr val="5460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a:solidFill>
                  <a:schemeClr val="tx1"/>
                </a:solidFill>
              </a:endParaRPr>
            </a:p>
          </p:txBody>
        </p:sp>
        <p:sp>
          <p:nvSpPr>
            <p:cNvPr id="76" name="TextBox 75">
              <a:extLst>
                <a:ext uri="{FF2B5EF4-FFF2-40B4-BE49-F238E27FC236}">
                  <a16:creationId xmlns:a16="http://schemas.microsoft.com/office/drawing/2014/main" id="{C748C030-D90C-4C7D-9D3B-9B62CDD431AD}"/>
                </a:ext>
              </a:extLst>
            </p:cNvPr>
            <p:cNvSpPr txBox="1"/>
            <p:nvPr/>
          </p:nvSpPr>
          <p:spPr>
            <a:xfrm>
              <a:off x="5311588" y="3440479"/>
              <a:ext cx="1733686" cy="117725"/>
            </a:xfrm>
            <a:prstGeom prst="rect">
              <a:avLst/>
            </a:prstGeom>
            <a:noFill/>
          </p:spPr>
          <p:txBody>
            <a:bodyPr wrap="square" lIns="0" tIns="0" rIns="0" bIns="0" rtlCol="0">
              <a:spAutoFit/>
            </a:bodyPr>
            <a:lstStyle/>
            <a:p>
              <a:pPr>
                <a:lnSpc>
                  <a:spcPct val="85000"/>
                </a:lnSpc>
                <a:spcAft>
                  <a:spcPts val="600"/>
                </a:spcAft>
                <a:buClr>
                  <a:schemeClr val="accent2"/>
                </a:buClr>
                <a:buSzPct val="70000"/>
              </a:pPr>
              <a:r>
                <a:rPr lang="en-US" sz="900">
                  <a:solidFill>
                    <a:schemeClr val="bg1"/>
                  </a:solidFill>
                </a:rPr>
                <a:t>Calibrated </a:t>
              </a:r>
              <a:r>
                <a:rPr lang="en-US" sz="900" dirty="0">
                  <a:solidFill>
                    <a:schemeClr val="bg1"/>
                  </a:solidFill>
                </a:rPr>
                <a:t>2018/2019</a:t>
              </a:r>
              <a:r>
                <a:rPr lang="en-US" sz="900">
                  <a:solidFill>
                    <a:schemeClr val="bg1"/>
                  </a:solidFill>
                </a:rPr>
                <a:t> BIAs</a:t>
              </a:r>
            </a:p>
          </p:txBody>
        </p:sp>
      </p:grpSp>
      <p:grpSp>
        <p:nvGrpSpPr>
          <p:cNvPr id="10" name="Group 9">
            <a:extLst>
              <a:ext uri="{FF2B5EF4-FFF2-40B4-BE49-F238E27FC236}">
                <a16:creationId xmlns:a16="http://schemas.microsoft.com/office/drawing/2014/main" id="{12A94E1C-E0EE-4F21-82E7-BDBAAC02B4B5}"/>
              </a:ext>
            </a:extLst>
          </p:cNvPr>
          <p:cNvGrpSpPr/>
          <p:nvPr/>
        </p:nvGrpSpPr>
        <p:grpSpPr>
          <a:xfrm>
            <a:off x="5475566" y="3794488"/>
            <a:ext cx="1431202" cy="235449"/>
            <a:chOff x="5569960" y="3829679"/>
            <a:chExt cx="1431202" cy="235449"/>
          </a:xfrm>
        </p:grpSpPr>
        <p:sp>
          <p:nvSpPr>
            <p:cNvPr id="68" name="Star: 5 Points 67">
              <a:extLst>
                <a:ext uri="{FF2B5EF4-FFF2-40B4-BE49-F238E27FC236}">
                  <a16:creationId xmlns:a16="http://schemas.microsoft.com/office/drawing/2014/main" id="{D2B75E4D-8931-4DF3-9D54-CCCAEF7063CA}"/>
                </a:ext>
              </a:extLst>
            </p:cNvPr>
            <p:cNvSpPr/>
            <p:nvPr/>
          </p:nvSpPr>
          <p:spPr>
            <a:xfrm>
              <a:off x="5569960" y="3856688"/>
              <a:ext cx="186259" cy="181431"/>
            </a:xfrm>
            <a:prstGeom prst="star5">
              <a:avLst/>
            </a:prstGeom>
            <a:solidFill>
              <a:srgbClr val="5460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a:solidFill>
                  <a:schemeClr val="tx1"/>
                </a:solidFill>
              </a:endParaRPr>
            </a:p>
          </p:txBody>
        </p:sp>
        <p:sp>
          <p:nvSpPr>
            <p:cNvPr id="77" name="TextBox 76">
              <a:extLst>
                <a:ext uri="{FF2B5EF4-FFF2-40B4-BE49-F238E27FC236}">
                  <a16:creationId xmlns:a16="http://schemas.microsoft.com/office/drawing/2014/main" id="{27341894-DD6B-41FD-B6A2-5A7703007269}"/>
                </a:ext>
              </a:extLst>
            </p:cNvPr>
            <p:cNvSpPr txBox="1"/>
            <p:nvPr/>
          </p:nvSpPr>
          <p:spPr>
            <a:xfrm>
              <a:off x="5778959" y="3829679"/>
              <a:ext cx="1222203" cy="235449"/>
            </a:xfrm>
            <a:prstGeom prst="rect">
              <a:avLst/>
            </a:prstGeom>
            <a:noFill/>
          </p:spPr>
          <p:txBody>
            <a:bodyPr wrap="square" lIns="0" tIns="0" rIns="0" bIns="0" rtlCol="0">
              <a:spAutoFit/>
            </a:bodyPr>
            <a:lstStyle/>
            <a:p>
              <a:pPr>
                <a:lnSpc>
                  <a:spcPct val="85000"/>
                </a:lnSpc>
                <a:spcAft>
                  <a:spcPts val="600"/>
                </a:spcAft>
                <a:buClr>
                  <a:schemeClr val="accent2"/>
                </a:buClr>
                <a:buSzPct val="70000"/>
              </a:pPr>
              <a:r>
                <a:rPr lang="en-US" sz="900" dirty="0">
                  <a:solidFill>
                    <a:schemeClr val="bg1"/>
                  </a:solidFill>
                </a:rPr>
                <a:t>Sub-set of processes for complete BIA scope</a:t>
              </a:r>
            </a:p>
          </p:txBody>
        </p:sp>
      </p:grpSp>
      <p:grpSp>
        <p:nvGrpSpPr>
          <p:cNvPr id="11" name="Group 10">
            <a:extLst>
              <a:ext uri="{FF2B5EF4-FFF2-40B4-BE49-F238E27FC236}">
                <a16:creationId xmlns:a16="http://schemas.microsoft.com/office/drawing/2014/main" id="{2D933A79-3169-49D8-913F-4963132359E6}"/>
              </a:ext>
            </a:extLst>
          </p:cNvPr>
          <p:cNvGrpSpPr/>
          <p:nvPr/>
        </p:nvGrpSpPr>
        <p:grpSpPr>
          <a:xfrm>
            <a:off x="9063377" y="4567395"/>
            <a:ext cx="1365073" cy="281616"/>
            <a:chOff x="9063377" y="4567395"/>
            <a:chExt cx="1365073" cy="281616"/>
          </a:xfrm>
        </p:grpSpPr>
        <p:sp>
          <p:nvSpPr>
            <p:cNvPr id="69" name="Star: 5 Points 68">
              <a:extLst>
                <a:ext uri="{FF2B5EF4-FFF2-40B4-BE49-F238E27FC236}">
                  <a16:creationId xmlns:a16="http://schemas.microsoft.com/office/drawing/2014/main" id="{5E082B4E-456F-48BD-A7CF-2F5AA8E56841}"/>
                </a:ext>
              </a:extLst>
            </p:cNvPr>
            <p:cNvSpPr/>
            <p:nvPr/>
          </p:nvSpPr>
          <p:spPr>
            <a:xfrm>
              <a:off x="9063377" y="4605126"/>
              <a:ext cx="186259" cy="181431"/>
            </a:xfrm>
            <a:prstGeom prst="star5">
              <a:avLst/>
            </a:prstGeom>
            <a:solidFill>
              <a:srgbClr val="5460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a:solidFill>
                  <a:schemeClr val="tx1"/>
                </a:solidFill>
              </a:endParaRPr>
            </a:p>
          </p:txBody>
        </p:sp>
        <p:sp>
          <p:nvSpPr>
            <p:cNvPr id="78" name="TextBox 77">
              <a:extLst>
                <a:ext uri="{FF2B5EF4-FFF2-40B4-BE49-F238E27FC236}">
                  <a16:creationId xmlns:a16="http://schemas.microsoft.com/office/drawing/2014/main" id="{7CA3E3BE-48E8-4CA0-B45E-9DC0C98C0694}"/>
                </a:ext>
              </a:extLst>
            </p:cNvPr>
            <p:cNvSpPr txBox="1"/>
            <p:nvPr/>
          </p:nvSpPr>
          <p:spPr>
            <a:xfrm>
              <a:off x="9289392" y="4567395"/>
              <a:ext cx="1139058" cy="281616"/>
            </a:xfrm>
            <a:prstGeom prst="rect">
              <a:avLst/>
            </a:prstGeom>
            <a:solidFill>
              <a:schemeClr val="tx1"/>
            </a:solidFill>
          </p:spPr>
          <p:txBody>
            <a:bodyPr wrap="square" lIns="0" tIns="45720" rIns="45720" bIns="0" rtlCol="0">
              <a:spAutoFit/>
            </a:bodyPr>
            <a:lstStyle/>
            <a:p>
              <a:pPr>
                <a:lnSpc>
                  <a:spcPct val="85000"/>
                </a:lnSpc>
                <a:spcAft>
                  <a:spcPts val="600"/>
                </a:spcAft>
                <a:buClr>
                  <a:schemeClr val="accent2"/>
                </a:buClr>
                <a:buSzPct val="70000"/>
              </a:pPr>
              <a:r>
                <a:rPr lang="en-US" sz="900" dirty="0">
                  <a:solidFill>
                    <a:schemeClr val="bg1"/>
                  </a:solidFill>
                </a:rPr>
                <a:t>Validated process &amp; application tiers</a:t>
              </a:r>
            </a:p>
          </p:txBody>
        </p:sp>
      </p:grpSp>
      <p:grpSp>
        <p:nvGrpSpPr>
          <p:cNvPr id="6" name="Group 5">
            <a:extLst>
              <a:ext uri="{FF2B5EF4-FFF2-40B4-BE49-F238E27FC236}">
                <a16:creationId xmlns:a16="http://schemas.microsoft.com/office/drawing/2014/main" id="{030A7B3D-4B2E-4201-8EFE-AF0A3A1012D0}"/>
              </a:ext>
            </a:extLst>
          </p:cNvPr>
          <p:cNvGrpSpPr/>
          <p:nvPr/>
        </p:nvGrpSpPr>
        <p:grpSpPr>
          <a:xfrm>
            <a:off x="9425858" y="4903119"/>
            <a:ext cx="1002592" cy="399340"/>
            <a:chOff x="9415064" y="4892533"/>
            <a:chExt cx="1002592" cy="399340"/>
          </a:xfrm>
        </p:grpSpPr>
        <p:sp>
          <p:nvSpPr>
            <p:cNvPr id="58" name="Star: 5 Points 57">
              <a:extLst>
                <a:ext uri="{FF2B5EF4-FFF2-40B4-BE49-F238E27FC236}">
                  <a16:creationId xmlns:a16="http://schemas.microsoft.com/office/drawing/2014/main" id="{F7F6DA63-EFEC-42AA-87E3-AE71489BC490}"/>
                </a:ext>
              </a:extLst>
            </p:cNvPr>
            <p:cNvSpPr/>
            <p:nvPr/>
          </p:nvSpPr>
          <p:spPr>
            <a:xfrm>
              <a:off x="9415064" y="4994733"/>
              <a:ext cx="186259" cy="181431"/>
            </a:xfrm>
            <a:prstGeom prst="star5">
              <a:avLst/>
            </a:prstGeom>
            <a:solidFill>
              <a:srgbClr val="5460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a:solidFill>
                  <a:schemeClr val="tx1"/>
                </a:solidFill>
              </a:endParaRPr>
            </a:p>
          </p:txBody>
        </p:sp>
        <p:sp>
          <p:nvSpPr>
            <p:cNvPr id="79" name="TextBox 78">
              <a:extLst>
                <a:ext uri="{FF2B5EF4-FFF2-40B4-BE49-F238E27FC236}">
                  <a16:creationId xmlns:a16="http://schemas.microsoft.com/office/drawing/2014/main" id="{FEE7F3B8-DB71-400B-960E-B6DD9B98BF76}"/>
                </a:ext>
              </a:extLst>
            </p:cNvPr>
            <p:cNvSpPr txBox="1"/>
            <p:nvPr/>
          </p:nvSpPr>
          <p:spPr>
            <a:xfrm>
              <a:off x="9594696" y="4892533"/>
              <a:ext cx="822960" cy="399340"/>
            </a:xfrm>
            <a:prstGeom prst="rect">
              <a:avLst/>
            </a:prstGeom>
            <a:solidFill>
              <a:schemeClr val="tx1"/>
            </a:solidFill>
          </p:spPr>
          <p:txBody>
            <a:bodyPr wrap="square" lIns="0" tIns="45720" rIns="0" bIns="0" rtlCol="0" anchor="ctr">
              <a:spAutoFit/>
            </a:bodyPr>
            <a:lstStyle/>
            <a:p>
              <a:pPr>
                <a:lnSpc>
                  <a:spcPct val="85000"/>
                </a:lnSpc>
                <a:spcAft>
                  <a:spcPts val="600"/>
                </a:spcAft>
                <a:buClr>
                  <a:schemeClr val="accent2"/>
                </a:buClr>
                <a:buSzPct val="70000"/>
              </a:pPr>
              <a:r>
                <a:rPr lang="en-US" sz="900" dirty="0">
                  <a:solidFill>
                    <a:schemeClr val="bg1"/>
                  </a:solidFill>
                </a:rPr>
                <a:t>DR gaps with cost and timing estimates</a:t>
              </a:r>
            </a:p>
          </p:txBody>
        </p:sp>
      </p:grpSp>
      <p:sp>
        <p:nvSpPr>
          <p:cNvPr id="80" name="TextBox 79">
            <a:extLst>
              <a:ext uri="{FF2B5EF4-FFF2-40B4-BE49-F238E27FC236}">
                <a16:creationId xmlns:a16="http://schemas.microsoft.com/office/drawing/2014/main" id="{271446D4-4143-47D7-BE9B-DD2924A05CDB}"/>
              </a:ext>
            </a:extLst>
          </p:cNvPr>
          <p:cNvSpPr txBox="1"/>
          <p:nvPr/>
        </p:nvSpPr>
        <p:spPr>
          <a:xfrm>
            <a:off x="10907660" y="4684036"/>
            <a:ext cx="876546" cy="235449"/>
          </a:xfrm>
          <a:prstGeom prst="rect">
            <a:avLst/>
          </a:prstGeom>
          <a:noFill/>
        </p:spPr>
        <p:txBody>
          <a:bodyPr wrap="square" lIns="0" tIns="0" rIns="0" bIns="0" rtlCol="0">
            <a:spAutoFit/>
          </a:bodyPr>
          <a:lstStyle/>
          <a:p>
            <a:pPr algn="r">
              <a:lnSpc>
                <a:spcPct val="85000"/>
              </a:lnSpc>
              <a:spcAft>
                <a:spcPts val="600"/>
              </a:spcAft>
              <a:buClr>
                <a:schemeClr val="accent2"/>
              </a:buClr>
              <a:buSzPct val="70000"/>
            </a:pPr>
            <a:r>
              <a:rPr lang="en-US" sz="900" dirty="0">
                <a:solidFill>
                  <a:schemeClr val="bg1"/>
                </a:solidFill>
              </a:rPr>
              <a:t>Summary report &amp; presentation</a:t>
            </a:r>
          </a:p>
        </p:txBody>
      </p:sp>
      <p:sp>
        <p:nvSpPr>
          <p:cNvPr id="45" name="Pentagon 100">
            <a:extLst>
              <a:ext uri="{FF2B5EF4-FFF2-40B4-BE49-F238E27FC236}">
                <a16:creationId xmlns:a16="http://schemas.microsoft.com/office/drawing/2014/main" id="{F6939441-F462-41D1-B81B-7197B83FB25D}"/>
              </a:ext>
            </a:extLst>
          </p:cNvPr>
          <p:cNvSpPr/>
          <p:nvPr/>
        </p:nvSpPr>
        <p:spPr>
          <a:xfrm>
            <a:off x="298595" y="2147875"/>
            <a:ext cx="1700567" cy="338328"/>
          </a:xfrm>
          <a:prstGeom prst="homePlate">
            <a:avLst/>
          </a:prstGeom>
          <a:solidFill>
            <a:srgbClr val="9DC276"/>
          </a:solidFill>
          <a:ln w="12700" cap="flat" cmpd="sng" algn="ctr">
            <a:solidFill>
              <a:srgbClr val="5C9A1B"/>
            </a:solidFill>
            <a:prstDash val="solid"/>
            <a:miter lim="800000"/>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defTabSz="1828343">
              <a:lnSpc>
                <a:spcPts val="1100"/>
              </a:lnSpc>
              <a:defRPr/>
            </a:pPr>
            <a:r>
              <a:rPr lang="en-US" sz="900" kern="0" dirty="0">
                <a:solidFill>
                  <a:schemeClr val="bg1"/>
                </a:solidFill>
              </a:rPr>
              <a:t>1: Initiate project</a:t>
            </a:r>
          </a:p>
        </p:txBody>
      </p:sp>
      <p:sp>
        <p:nvSpPr>
          <p:cNvPr id="46" name="Rectangle 45">
            <a:extLst>
              <a:ext uri="{FF2B5EF4-FFF2-40B4-BE49-F238E27FC236}">
                <a16:creationId xmlns:a16="http://schemas.microsoft.com/office/drawing/2014/main" id="{B603D687-9B46-404A-909B-CB8251B96729}"/>
              </a:ext>
            </a:extLst>
          </p:cNvPr>
          <p:cNvSpPr/>
          <p:nvPr/>
        </p:nvSpPr>
        <p:spPr>
          <a:xfrm>
            <a:off x="348291" y="2598364"/>
            <a:ext cx="1508737" cy="2677656"/>
          </a:xfrm>
          <a:prstGeom prst="rect">
            <a:avLst/>
          </a:prstGeom>
          <a:noFill/>
          <a:ln>
            <a:solidFill>
              <a:srgbClr val="5C9A1B"/>
            </a:solidFill>
          </a:ln>
        </p:spPr>
        <p:txBody>
          <a:bodyPr wrap="square" lIns="91440" tIns="91440" rIns="91440" bIns="91440" anchor="t">
            <a:spAutoFit/>
          </a:bodyPr>
          <a:lstStyle/>
          <a:p>
            <a:pPr marL="171450" indent="-171450">
              <a:buFont typeface="Arial" panose="020B0604020202020204" pitchFamily="34" charset="0"/>
              <a:buChar char="•"/>
            </a:pPr>
            <a:r>
              <a:rPr lang="en-US" sz="900" dirty="0">
                <a:solidFill>
                  <a:schemeClr val="bg1"/>
                </a:solidFill>
              </a:rPr>
              <a:t>Develop a project plan and governance </a:t>
            </a:r>
          </a:p>
          <a:p>
            <a:pPr marL="171450" indent="-171450">
              <a:buFont typeface="Arial" panose="020B0604020202020204" pitchFamily="34" charset="0"/>
              <a:buChar char="•"/>
            </a:pPr>
            <a:r>
              <a:rPr lang="en-US" sz="900" dirty="0">
                <a:solidFill>
                  <a:schemeClr val="bg1"/>
                </a:solidFill>
              </a:rPr>
              <a:t>Conduct a kick-off meeting</a:t>
            </a:r>
          </a:p>
          <a:p>
            <a:pPr marL="171450" indent="-171450">
              <a:buFont typeface="Arial" panose="020B0604020202020204" pitchFamily="34" charset="0"/>
              <a:buChar char="•"/>
            </a:pPr>
            <a:r>
              <a:rPr lang="en-US" sz="900" dirty="0">
                <a:solidFill>
                  <a:schemeClr val="bg1"/>
                </a:solidFill>
              </a:rPr>
              <a:t>Initiate data collection requests and identification of key business, IT and Procurement participants</a:t>
            </a:r>
          </a:p>
          <a:p>
            <a:pPr marL="171450" indent="-171450">
              <a:buFont typeface="Arial" panose="020B0604020202020204" pitchFamily="34" charset="0"/>
              <a:buChar char="•"/>
            </a:pPr>
            <a:r>
              <a:rPr lang="en-US" sz="900" dirty="0">
                <a:solidFill>
                  <a:schemeClr val="bg2"/>
                </a:solidFill>
              </a:rPr>
              <a:t>Define project management approach</a:t>
            </a:r>
          </a:p>
          <a:p>
            <a:endParaRPr lang="en-US" sz="900" dirty="0">
              <a:solidFill>
                <a:schemeClr val="bg1"/>
              </a:solidFill>
            </a:endParaRPr>
          </a:p>
          <a:p>
            <a:r>
              <a:rPr lang="en-US" sz="900" i="1" dirty="0">
                <a:solidFill>
                  <a:schemeClr val="bg1"/>
                </a:solidFill>
              </a:rPr>
              <a:t>These project initiation activities are not incorporated into the proposal fee. </a:t>
            </a:r>
            <a:endParaRPr lang="en-US" sz="900" i="1" dirty="0">
              <a:solidFill>
                <a:schemeClr val="bg1"/>
              </a:solidFill>
              <a:ea typeface="EYInterstate Light" charset="0"/>
              <a:cs typeface="EYInterstate Light" charset="0"/>
            </a:endParaRPr>
          </a:p>
        </p:txBody>
      </p:sp>
      <p:grpSp>
        <p:nvGrpSpPr>
          <p:cNvPr id="12" name="Group 11">
            <a:extLst>
              <a:ext uri="{FF2B5EF4-FFF2-40B4-BE49-F238E27FC236}">
                <a16:creationId xmlns:a16="http://schemas.microsoft.com/office/drawing/2014/main" id="{A2AA65E0-07AE-47A1-80E4-F02CF12B8E89}"/>
              </a:ext>
            </a:extLst>
          </p:cNvPr>
          <p:cNvGrpSpPr/>
          <p:nvPr/>
        </p:nvGrpSpPr>
        <p:grpSpPr>
          <a:xfrm>
            <a:off x="8685323" y="4160586"/>
            <a:ext cx="1743127" cy="281616"/>
            <a:chOff x="8685323" y="4160586"/>
            <a:chExt cx="1743127" cy="281616"/>
          </a:xfrm>
        </p:grpSpPr>
        <p:sp>
          <p:nvSpPr>
            <p:cNvPr id="49" name="Star: 5 Points 48">
              <a:extLst>
                <a:ext uri="{FF2B5EF4-FFF2-40B4-BE49-F238E27FC236}">
                  <a16:creationId xmlns:a16="http://schemas.microsoft.com/office/drawing/2014/main" id="{E3403D37-64E4-43E3-A454-E8C7487280E8}"/>
                </a:ext>
              </a:extLst>
            </p:cNvPr>
            <p:cNvSpPr/>
            <p:nvPr/>
          </p:nvSpPr>
          <p:spPr>
            <a:xfrm>
              <a:off x="8685323" y="4216408"/>
              <a:ext cx="186259" cy="181431"/>
            </a:xfrm>
            <a:prstGeom prst="star5">
              <a:avLst/>
            </a:prstGeom>
            <a:solidFill>
              <a:srgbClr val="5460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a:solidFill>
                  <a:schemeClr val="tx1"/>
                </a:solidFill>
              </a:endParaRPr>
            </a:p>
          </p:txBody>
        </p:sp>
        <p:sp>
          <p:nvSpPr>
            <p:cNvPr id="65" name="TextBox 64">
              <a:extLst>
                <a:ext uri="{FF2B5EF4-FFF2-40B4-BE49-F238E27FC236}">
                  <a16:creationId xmlns:a16="http://schemas.microsoft.com/office/drawing/2014/main" id="{6C8D8AE0-576C-4A9B-A9D2-D80EA7ADE451}"/>
                </a:ext>
              </a:extLst>
            </p:cNvPr>
            <p:cNvSpPr txBox="1"/>
            <p:nvPr/>
          </p:nvSpPr>
          <p:spPr>
            <a:xfrm>
              <a:off x="8925534" y="4160586"/>
              <a:ext cx="1502916" cy="281616"/>
            </a:xfrm>
            <a:prstGeom prst="rect">
              <a:avLst/>
            </a:prstGeom>
            <a:solidFill>
              <a:schemeClr val="tx1"/>
            </a:solidFill>
          </p:spPr>
          <p:txBody>
            <a:bodyPr wrap="square" lIns="0" tIns="45720" rIns="45720" bIns="0" rtlCol="0">
              <a:spAutoFit/>
            </a:bodyPr>
            <a:lstStyle/>
            <a:p>
              <a:pPr>
                <a:lnSpc>
                  <a:spcPct val="85000"/>
                </a:lnSpc>
                <a:spcAft>
                  <a:spcPts val="600"/>
                </a:spcAft>
                <a:buClr>
                  <a:schemeClr val="accent2"/>
                </a:buClr>
                <a:buSzPct val="70000"/>
              </a:pPr>
              <a:r>
                <a:rPr lang="en-US" sz="900" dirty="0">
                  <a:solidFill>
                    <a:schemeClr val="bg1"/>
                  </a:solidFill>
                </a:rPr>
                <a:t>Enterprise critical path with recovery prioritization</a:t>
              </a:r>
            </a:p>
          </p:txBody>
        </p:sp>
      </p:grpSp>
      <p:sp>
        <p:nvSpPr>
          <p:cNvPr id="5" name="Rectangle 4">
            <a:extLst>
              <a:ext uri="{FF2B5EF4-FFF2-40B4-BE49-F238E27FC236}">
                <a16:creationId xmlns:a16="http://schemas.microsoft.com/office/drawing/2014/main" id="{619D4D3A-A8A1-447E-B631-C335E89528C0}"/>
              </a:ext>
            </a:extLst>
          </p:cNvPr>
          <p:cNvSpPr/>
          <p:nvPr/>
        </p:nvSpPr>
        <p:spPr>
          <a:xfrm>
            <a:off x="1950247" y="2540020"/>
            <a:ext cx="1218977" cy="366895"/>
          </a:xfrm>
          <a:prstGeom prst="rect">
            <a:avLst/>
          </a:prstGeom>
        </p:spPr>
        <p:txBody>
          <a:bodyPr wrap="square">
            <a:spAutoFit/>
          </a:bodyPr>
          <a:lstStyle/>
          <a:p>
            <a:pPr defTabSz="1828343">
              <a:lnSpc>
                <a:spcPts val="1100"/>
              </a:lnSpc>
            </a:pPr>
            <a:r>
              <a:rPr lang="en-US" sz="900" kern="0" dirty="0">
                <a:solidFill>
                  <a:schemeClr val="bg1"/>
                </a:solidFill>
              </a:rPr>
              <a:t>2: Communicate with participants</a:t>
            </a:r>
          </a:p>
        </p:txBody>
      </p:sp>
      <p:grpSp>
        <p:nvGrpSpPr>
          <p:cNvPr id="53" name="Group 52">
            <a:extLst>
              <a:ext uri="{FF2B5EF4-FFF2-40B4-BE49-F238E27FC236}">
                <a16:creationId xmlns:a16="http://schemas.microsoft.com/office/drawing/2014/main" id="{988D1803-7225-4EA0-A7A9-81191BB129FB}"/>
              </a:ext>
            </a:extLst>
          </p:cNvPr>
          <p:cNvGrpSpPr/>
          <p:nvPr/>
        </p:nvGrpSpPr>
        <p:grpSpPr>
          <a:xfrm>
            <a:off x="3006215" y="2621884"/>
            <a:ext cx="1883634" cy="240823"/>
            <a:chOff x="2827111" y="3019725"/>
            <a:chExt cx="1883634" cy="240823"/>
          </a:xfrm>
        </p:grpSpPr>
        <p:sp>
          <p:nvSpPr>
            <p:cNvPr id="71" name="Star: 5 Points 70">
              <a:extLst>
                <a:ext uri="{FF2B5EF4-FFF2-40B4-BE49-F238E27FC236}">
                  <a16:creationId xmlns:a16="http://schemas.microsoft.com/office/drawing/2014/main" id="{DFDC1854-61AA-4227-9325-367CBB5E277F}"/>
                </a:ext>
              </a:extLst>
            </p:cNvPr>
            <p:cNvSpPr/>
            <p:nvPr/>
          </p:nvSpPr>
          <p:spPr>
            <a:xfrm>
              <a:off x="2827111" y="3019725"/>
              <a:ext cx="186259" cy="181431"/>
            </a:xfrm>
            <a:prstGeom prst="star5">
              <a:avLst/>
            </a:prstGeom>
            <a:solidFill>
              <a:srgbClr val="5460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a:solidFill>
                  <a:schemeClr val="tx1"/>
                </a:solidFill>
              </a:endParaRPr>
            </a:p>
          </p:txBody>
        </p:sp>
        <p:sp>
          <p:nvSpPr>
            <p:cNvPr id="72" name="TextBox 71">
              <a:extLst>
                <a:ext uri="{FF2B5EF4-FFF2-40B4-BE49-F238E27FC236}">
                  <a16:creationId xmlns:a16="http://schemas.microsoft.com/office/drawing/2014/main" id="{076CB22F-24DA-4738-81E2-EB6A5E1B6919}"/>
                </a:ext>
              </a:extLst>
            </p:cNvPr>
            <p:cNvSpPr txBox="1"/>
            <p:nvPr/>
          </p:nvSpPr>
          <p:spPr>
            <a:xfrm>
              <a:off x="3054392" y="3025099"/>
              <a:ext cx="1656353" cy="235449"/>
            </a:xfrm>
            <a:prstGeom prst="rect">
              <a:avLst/>
            </a:prstGeom>
            <a:noFill/>
          </p:spPr>
          <p:txBody>
            <a:bodyPr wrap="square" lIns="0" tIns="0" rIns="0" bIns="0" rtlCol="0">
              <a:spAutoFit/>
            </a:bodyPr>
            <a:lstStyle/>
            <a:p>
              <a:pPr>
                <a:lnSpc>
                  <a:spcPct val="85000"/>
                </a:lnSpc>
                <a:spcAft>
                  <a:spcPts val="600"/>
                </a:spcAft>
                <a:buClr>
                  <a:schemeClr val="accent2"/>
                </a:buClr>
                <a:buSzPct val="70000"/>
              </a:pPr>
              <a:r>
                <a:rPr lang="en-US" sz="900" dirty="0">
                  <a:solidFill>
                    <a:schemeClr val="bg1"/>
                  </a:solidFill>
                </a:rPr>
                <a:t>Participant pre-read and communication</a:t>
              </a:r>
            </a:p>
          </p:txBody>
        </p:sp>
      </p:grpSp>
    </p:spTree>
    <p:extLst>
      <p:ext uri="{BB962C8B-B14F-4D97-AF65-F5344CB8AC3E}">
        <p14:creationId xmlns:p14="http://schemas.microsoft.com/office/powerpoint/2010/main" val="241971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A7B6D853-6415-4DF7-823C-330F3623478B}"/>
              </a:ext>
            </a:extLst>
          </p:cNvPr>
          <p:cNvCxnSpPr>
            <a:cxnSpLocks/>
            <a:stCxn id="78" idx="2"/>
            <a:endCxn id="85" idx="0"/>
          </p:cNvCxnSpPr>
          <p:nvPr/>
        </p:nvCxnSpPr>
        <p:spPr>
          <a:xfrm>
            <a:off x="4725222" y="2835153"/>
            <a:ext cx="1" cy="269557"/>
          </a:xfrm>
          <a:prstGeom prst="line">
            <a:avLst/>
          </a:prstGeom>
          <a:noFill/>
          <a:ln w="9525" cap="flat" cmpd="sng" algn="ctr">
            <a:solidFill>
              <a:srgbClr val="808080"/>
            </a:solidFill>
            <a:prstDash val="solid"/>
            <a:tailEnd type="none"/>
          </a:ln>
          <a:effectLst/>
        </p:spPr>
      </p:cxnSp>
      <p:graphicFrame>
        <p:nvGraphicFramePr>
          <p:cNvPr id="7" name="Object 6" hidden="1">
            <a:extLst>
              <a:ext uri="{FF2B5EF4-FFF2-40B4-BE49-F238E27FC236}">
                <a16:creationId xmlns:a16="http://schemas.microsoft.com/office/drawing/2014/main" id="{7651EF88-B0BD-4F04-80A4-0C44C9CCFE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7" name="Object 6" hidden="1">
                        <a:extLst>
                          <a:ext uri="{FF2B5EF4-FFF2-40B4-BE49-F238E27FC236}">
                            <a16:creationId xmlns:a16="http://schemas.microsoft.com/office/drawing/2014/main" id="{7651EF88-B0BD-4F04-80A4-0C44C9CCFE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B701C0D-5DB3-4E55-BF70-4D5104E1ACEE}"/>
              </a:ext>
            </a:extLst>
          </p:cNvPr>
          <p:cNvSpPr/>
          <p:nvPr>
            <p:custDataLst>
              <p:tags r:id="rId2"/>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gn="ctr"/>
            <a:endParaRPr lang="en-US"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a:extLst>
              <a:ext uri="{FF2B5EF4-FFF2-40B4-BE49-F238E27FC236}">
                <a16:creationId xmlns:a16="http://schemas.microsoft.com/office/drawing/2014/main" id="{4F531170-9993-44C9-A6B7-762377446B66}"/>
              </a:ext>
            </a:extLst>
          </p:cNvPr>
          <p:cNvSpPr>
            <a:spLocks noGrp="1"/>
          </p:cNvSpPr>
          <p:nvPr>
            <p:ph type="title"/>
          </p:nvPr>
        </p:nvSpPr>
        <p:spPr/>
        <p:txBody>
          <a:bodyPr/>
          <a:lstStyle/>
          <a:p>
            <a:r>
              <a:rPr lang="en-US" sz="1800" dirty="0"/>
              <a:t>Our core team, combined with subject-matter resource insights, brings the proven experience you need to achieve </a:t>
            </a:r>
            <a:r>
              <a:rPr lang="en-US" sz="1800"/>
              <a:t>your goals</a:t>
            </a:r>
            <a:endParaRPr lang="en-US" sz="1800" dirty="0"/>
          </a:p>
        </p:txBody>
      </p:sp>
      <p:sp>
        <p:nvSpPr>
          <p:cNvPr id="3" name="Slide Number Placeholder 2">
            <a:extLst>
              <a:ext uri="{FF2B5EF4-FFF2-40B4-BE49-F238E27FC236}">
                <a16:creationId xmlns:a16="http://schemas.microsoft.com/office/drawing/2014/main" id="{AFFBFB93-02CE-46B7-A3E8-08291D6F954D}"/>
              </a:ext>
            </a:extLst>
          </p:cNvPr>
          <p:cNvSpPr>
            <a:spLocks noGrp="1"/>
          </p:cNvSpPr>
          <p:nvPr>
            <p:ph type="sldNum" sz="quarter" idx="4"/>
          </p:nvPr>
        </p:nvSpPr>
        <p:spPr/>
        <p:txBody>
          <a:bodyPr/>
          <a:lstStyle/>
          <a:p>
            <a:fld id="{F1BC30E3-FFE5-4B91-AA19-87A149EBB9EE}" type="slidenum">
              <a:rPr lang="en-US" smtClean="0"/>
              <a:pPr/>
              <a:t>8</a:t>
            </a:fld>
            <a:endParaRPr lang="en-US" dirty="0"/>
          </a:p>
        </p:txBody>
      </p:sp>
      <p:sp>
        <p:nvSpPr>
          <p:cNvPr id="130" name="Title 1">
            <a:extLst>
              <a:ext uri="{FF2B5EF4-FFF2-40B4-BE49-F238E27FC236}">
                <a16:creationId xmlns:a16="http://schemas.microsoft.com/office/drawing/2014/main" id="{99DBE59B-023A-470C-8D42-5E22B831BF54}"/>
              </a:ext>
            </a:extLst>
          </p:cNvPr>
          <p:cNvSpPr txBox="1">
            <a:spLocks/>
          </p:cNvSpPr>
          <p:nvPr/>
        </p:nvSpPr>
        <p:spPr>
          <a:xfrm>
            <a:off x="941526" y="6416384"/>
            <a:ext cx="8786303" cy="217133"/>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000" b="0" kern="1200">
                <a:solidFill>
                  <a:schemeClr val="bg1"/>
                </a:solidFill>
                <a:latin typeface="EYInterstate Light" panose="02000506000000020004" pitchFamily="2" charset="0"/>
                <a:ea typeface="+mj-ea"/>
                <a:cs typeface="Arial" pitchFamily="34" charset="0"/>
              </a:defRPr>
            </a:lvl1pPr>
          </a:lstStyle>
          <a:p>
            <a:pPr marL="119063" indent="-119063"/>
            <a:r>
              <a:rPr lang="en-US" sz="800" dirty="0"/>
              <a:t>Full representative biographies can be found starting on </a:t>
            </a:r>
            <a:r>
              <a:rPr lang="en-US" sz="800" u="sng" dirty="0">
                <a:solidFill>
                  <a:srgbClr val="0070C0"/>
                </a:solidFill>
              </a:rPr>
              <a:t>page </a:t>
            </a:r>
            <a:r>
              <a:rPr lang="en-US" sz="800" b="1" u="sng" dirty="0">
                <a:solidFill>
                  <a:srgbClr val="0070C0"/>
                </a:solidFill>
              </a:rPr>
              <a:t>25</a:t>
            </a:r>
            <a:r>
              <a:rPr lang="en-US" sz="800" dirty="0"/>
              <a:t>.</a:t>
            </a:r>
          </a:p>
        </p:txBody>
      </p:sp>
      <p:sp>
        <p:nvSpPr>
          <p:cNvPr id="76" name="Text Box 19">
            <a:extLst>
              <a:ext uri="{FF2B5EF4-FFF2-40B4-BE49-F238E27FC236}">
                <a16:creationId xmlns:a16="http://schemas.microsoft.com/office/drawing/2014/main" id="{F386405B-DA51-4351-8CF9-FB1E3DF04E63}"/>
              </a:ext>
            </a:extLst>
          </p:cNvPr>
          <p:cNvSpPr txBox="1">
            <a:spLocks noChangeArrowheads="1"/>
          </p:cNvSpPr>
          <p:nvPr/>
        </p:nvSpPr>
        <p:spPr bwMode="auto">
          <a:xfrm>
            <a:off x="3640496" y="1738434"/>
            <a:ext cx="4435787" cy="313287"/>
          </a:xfrm>
          <a:prstGeom prst="rect">
            <a:avLst/>
          </a:prstGeom>
          <a:solidFill>
            <a:schemeClr val="tx2"/>
          </a:solidFill>
          <a:ln w="19050">
            <a:solidFill>
              <a:srgbClr val="808080"/>
            </a:solidFill>
            <a:miter lim="800000"/>
            <a:headEnd/>
            <a:tailEnd/>
          </a:ln>
        </p:spPr>
        <p:txBody>
          <a:bodyPr lIns="75351" tIns="37675" rIns="75351" bIns="37675" anchor="ctr" anchorCtr="1"/>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46464">
                    <a:lumMod val="50000"/>
                  </a:srgbClr>
                </a:solidFill>
                <a:effectLst/>
                <a:uLnTx/>
                <a:uFillTx/>
                <a:cs typeface="Arial" panose="020B0604020202020204" pitchFamily="34" charset="0"/>
              </a:rPr>
              <a:t>EY</a:t>
            </a:r>
            <a:endParaRPr kumimoji="0" lang="en-US" sz="1000" b="1" i="0" u="none" strike="noStrike" kern="0" cap="none" spc="0" normalizeH="0" baseline="0" noProof="0" dirty="0">
              <a:ln>
                <a:noFill/>
              </a:ln>
              <a:solidFill>
                <a:srgbClr val="646464">
                  <a:lumMod val="50000"/>
                </a:srgbClr>
              </a:solidFill>
              <a:effectLst/>
              <a:uLnTx/>
              <a:uFillTx/>
              <a:cs typeface="Arial" panose="020B0604020202020204" pitchFamily="34" charset="0"/>
            </a:endParaRPr>
          </a:p>
        </p:txBody>
      </p:sp>
      <p:sp>
        <p:nvSpPr>
          <p:cNvPr id="77" name="Text Box 19">
            <a:extLst>
              <a:ext uri="{FF2B5EF4-FFF2-40B4-BE49-F238E27FC236}">
                <a16:creationId xmlns:a16="http://schemas.microsoft.com/office/drawing/2014/main" id="{BF3CC10B-7CAA-4DB9-A637-8C886BCC54D3}"/>
              </a:ext>
            </a:extLst>
          </p:cNvPr>
          <p:cNvSpPr txBox="1">
            <a:spLocks noChangeArrowheads="1"/>
          </p:cNvSpPr>
          <p:nvPr/>
        </p:nvSpPr>
        <p:spPr bwMode="auto">
          <a:xfrm>
            <a:off x="6110323" y="2231634"/>
            <a:ext cx="1965960" cy="603519"/>
          </a:xfrm>
          <a:prstGeom prst="rect">
            <a:avLst/>
          </a:prstGeom>
          <a:solidFill>
            <a:srgbClr val="7F7F7F"/>
          </a:solidFill>
          <a:ln w="19050">
            <a:solidFill>
              <a:srgbClr val="808080"/>
            </a:solidFill>
            <a:miter lim="800000"/>
            <a:headEnd/>
            <a:tailEnd/>
          </a:ln>
        </p:spPr>
        <p:txBody>
          <a:bodyPr lIns="274320" tIns="37675" rIns="75351" bIns="37675" anchor="ctr" anchorCtr="1"/>
          <a:lstStyle>
            <a:defPPr>
              <a:defRPr lang="en-US"/>
            </a:defPPr>
            <a:lvl1pPr marR="0" lvl="0" indent="0" algn="ctr" fontAlgn="auto">
              <a:lnSpc>
                <a:spcPct val="100000"/>
              </a:lnSpc>
              <a:spcBef>
                <a:spcPts val="0"/>
              </a:spcBef>
              <a:spcAft>
                <a:spcPts val="0"/>
              </a:spcAft>
              <a:buClrTx/>
              <a:buSzTx/>
              <a:buFontTx/>
              <a:buNone/>
              <a:tabLst/>
              <a:defRPr kumimoji="0" sz="950" b="1" i="0" u="none" strike="noStrike" kern="0" cap="none" spc="0" normalizeH="0" baseline="0">
                <a:ln>
                  <a:noFill/>
                </a:ln>
                <a:solidFill>
                  <a:schemeClr val="bg1"/>
                </a:solidFill>
                <a:effectLst/>
                <a:uLnTx/>
                <a:uFillTx/>
                <a:latin typeface="Microsoft Sans Serif"/>
                <a:cs typeface="Calibri" panose="020F0502020204030204" pitchFamily="34" charset="0"/>
              </a:defRPr>
            </a:lvl1pPr>
          </a:lstStyle>
          <a:p>
            <a:pPr marL="0" marR="0" lvl="0" indent="0" algn="l" defTabSz="91394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latin typeface="+mn-lt"/>
                <a:cs typeface="Arial" panose="020B0604020202020204" pitchFamily="34" charset="0"/>
              </a:rPr>
              <a:t>Client Partner</a:t>
            </a:r>
          </a:p>
          <a:p>
            <a:pPr marL="0" marR="0" lvl="0" indent="0" algn="l" defTabSz="913943"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latin typeface="+mn-lt"/>
                <a:cs typeface="Arial" panose="020B0604020202020204" pitchFamily="34" charset="0"/>
              </a:rPr>
              <a:t>Greg Pope</a:t>
            </a:r>
          </a:p>
        </p:txBody>
      </p:sp>
      <p:sp>
        <p:nvSpPr>
          <p:cNvPr id="80" name="Text Box 19">
            <a:extLst>
              <a:ext uri="{FF2B5EF4-FFF2-40B4-BE49-F238E27FC236}">
                <a16:creationId xmlns:a16="http://schemas.microsoft.com/office/drawing/2014/main" id="{7A588C2C-2599-4639-9FE9-AC27B4FB8864}"/>
              </a:ext>
            </a:extLst>
          </p:cNvPr>
          <p:cNvSpPr txBox="1">
            <a:spLocks noChangeArrowheads="1"/>
          </p:cNvSpPr>
          <p:nvPr/>
        </p:nvSpPr>
        <p:spPr bwMode="auto">
          <a:xfrm>
            <a:off x="6380694" y="3006410"/>
            <a:ext cx="1695589" cy="2634093"/>
          </a:xfrm>
          <a:prstGeom prst="rect">
            <a:avLst/>
          </a:prstGeom>
          <a:solidFill>
            <a:srgbClr val="C0C0C0"/>
          </a:solidFill>
          <a:ln w="19050">
            <a:solidFill>
              <a:srgbClr val="808080"/>
            </a:solidFill>
            <a:miter lim="800000"/>
            <a:headEnd/>
            <a:tailEnd/>
          </a:ln>
        </p:spPr>
        <p:txBody>
          <a:bodyPr lIns="75351" tIns="37675" rIns="75351" bIns="37675" anchor="t" anchorCtr="1"/>
          <a:lstStyle/>
          <a:p>
            <a:pPr algn="ctr" defTabSz="913943">
              <a:defRPr/>
            </a:pPr>
            <a:r>
              <a:rPr lang="en-US" sz="900" b="1" kern="0" dirty="0">
                <a:solidFill>
                  <a:srgbClr val="000000"/>
                </a:solidFill>
                <a:latin typeface="Arial" panose="020B0604020202020204" pitchFamily="34" charset="0"/>
                <a:cs typeface="Arial" panose="020B0604020202020204" pitchFamily="34" charset="0"/>
              </a:rPr>
              <a:t> </a:t>
            </a:r>
            <a:r>
              <a:rPr lang="en-US" sz="900" b="1" kern="0" dirty="0">
                <a:solidFill>
                  <a:srgbClr val="000000"/>
                </a:solidFill>
                <a:cs typeface="Arial" panose="020B0604020202020204" pitchFamily="34" charset="0"/>
              </a:rPr>
              <a:t>EY Extended Team of </a:t>
            </a:r>
            <a:br>
              <a:rPr lang="en-US" sz="900" b="1" kern="0" dirty="0">
                <a:solidFill>
                  <a:srgbClr val="000000"/>
                </a:solidFill>
                <a:cs typeface="Arial" panose="020B0604020202020204" pitchFamily="34" charset="0"/>
              </a:rPr>
            </a:br>
            <a:r>
              <a:rPr lang="en-US" sz="900" b="1" kern="0" dirty="0">
                <a:solidFill>
                  <a:srgbClr val="000000"/>
                </a:solidFill>
                <a:cs typeface="Arial" panose="020B0604020202020204" pitchFamily="34" charset="0"/>
              </a:rPr>
              <a:t>SMRs</a:t>
            </a:r>
            <a:endParaRPr lang="en-US" sz="900" b="1" kern="0" baseline="30000" dirty="0">
              <a:solidFill>
                <a:srgbClr val="000000"/>
              </a:solidFill>
              <a:cs typeface="Arial" panose="020B0604020202020204" pitchFamily="34" charset="0"/>
            </a:endParaRPr>
          </a:p>
        </p:txBody>
      </p:sp>
      <p:sp>
        <p:nvSpPr>
          <p:cNvPr id="81" name="Text Box 19">
            <a:extLst>
              <a:ext uri="{FF2B5EF4-FFF2-40B4-BE49-F238E27FC236}">
                <a16:creationId xmlns:a16="http://schemas.microsoft.com/office/drawing/2014/main" id="{2398CE29-D62E-48E3-BCD7-D52E477A09F6}"/>
              </a:ext>
            </a:extLst>
          </p:cNvPr>
          <p:cNvSpPr txBox="1">
            <a:spLocks noChangeArrowheads="1"/>
          </p:cNvSpPr>
          <p:nvPr/>
        </p:nvSpPr>
        <p:spPr bwMode="auto">
          <a:xfrm>
            <a:off x="6435412" y="3363672"/>
            <a:ext cx="1591802" cy="457200"/>
          </a:xfrm>
          <a:prstGeom prst="rect">
            <a:avLst/>
          </a:prstGeom>
          <a:solidFill>
            <a:srgbClr val="808080">
              <a:lumMod val="20000"/>
              <a:lumOff val="80000"/>
            </a:srgbClr>
          </a:solidFill>
          <a:ln w="19050">
            <a:noFill/>
            <a:miter lim="800000"/>
            <a:headEnd/>
            <a:tailEnd/>
          </a:ln>
        </p:spPr>
        <p:txBody>
          <a:bodyPr lIns="75351" tIns="37675" rIns="75351" bIns="37675" anchor="ctr" anchorCtr="1"/>
          <a:lstStyle/>
          <a:p>
            <a:pPr algn="ctr" defTabSz="913943">
              <a:defRPr/>
            </a:pPr>
            <a:r>
              <a:rPr lang="en-US" sz="900" kern="0" dirty="0">
                <a:solidFill>
                  <a:srgbClr val="000000"/>
                </a:solidFill>
                <a:latin typeface="Arial" panose="020B0604020202020204" pitchFamily="34" charset="0"/>
                <a:cs typeface="Arial" panose="020B0604020202020204" pitchFamily="34" charset="0"/>
              </a:rPr>
              <a:t>Business Continuity </a:t>
            </a:r>
            <a:r>
              <a:rPr lang="en-US" sz="900" kern="0" dirty="0">
                <a:solidFill>
                  <a:srgbClr val="000000"/>
                </a:solidFill>
                <a:cs typeface="Arial" panose="020B0604020202020204" pitchFamily="34" charset="0"/>
              </a:rPr>
              <a:t>Management</a:t>
            </a:r>
            <a:r>
              <a:rPr lang="en-US" sz="900" kern="0" dirty="0">
                <a:solidFill>
                  <a:srgbClr val="000000"/>
                </a:solidFill>
                <a:latin typeface="Arial" panose="020B0604020202020204" pitchFamily="34" charset="0"/>
                <a:cs typeface="Arial" panose="020B0604020202020204" pitchFamily="34" charset="0"/>
              </a:rPr>
              <a:t> </a:t>
            </a:r>
          </a:p>
        </p:txBody>
      </p:sp>
      <p:sp>
        <p:nvSpPr>
          <p:cNvPr id="82" name="Text Box 19">
            <a:extLst>
              <a:ext uri="{FF2B5EF4-FFF2-40B4-BE49-F238E27FC236}">
                <a16:creationId xmlns:a16="http://schemas.microsoft.com/office/drawing/2014/main" id="{D99E5D8E-471D-468E-944A-6C6524CF0002}"/>
              </a:ext>
            </a:extLst>
          </p:cNvPr>
          <p:cNvSpPr txBox="1">
            <a:spLocks noChangeArrowheads="1"/>
          </p:cNvSpPr>
          <p:nvPr/>
        </p:nvSpPr>
        <p:spPr bwMode="auto">
          <a:xfrm>
            <a:off x="6437345" y="3933917"/>
            <a:ext cx="1587937" cy="457200"/>
          </a:xfrm>
          <a:prstGeom prst="rect">
            <a:avLst/>
          </a:prstGeom>
          <a:solidFill>
            <a:srgbClr val="808080">
              <a:lumMod val="20000"/>
              <a:lumOff val="80000"/>
            </a:srgbClr>
          </a:solidFill>
          <a:ln w="19050">
            <a:noFill/>
            <a:miter lim="800000"/>
            <a:headEnd/>
            <a:tailEnd/>
          </a:ln>
        </p:spPr>
        <p:txBody>
          <a:bodyPr lIns="75351" tIns="37675" rIns="75351" bIns="37675" anchor="ctr" anchorCtr="1"/>
          <a:lstStyle/>
          <a:p>
            <a:pPr algn="ctr" defTabSz="913943">
              <a:defRPr/>
            </a:pPr>
            <a:r>
              <a:rPr lang="en-US" sz="900" kern="0" dirty="0">
                <a:solidFill>
                  <a:srgbClr val="000000"/>
                </a:solidFill>
                <a:cs typeface="Arial" panose="020B0604020202020204" pitchFamily="34" charset="0"/>
              </a:rPr>
              <a:t>Disaster Recovery Management</a:t>
            </a:r>
          </a:p>
        </p:txBody>
      </p:sp>
      <p:sp>
        <p:nvSpPr>
          <p:cNvPr id="83" name="Text Box 19">
            <a:extLst>
              <a:ext uri="{FF2B5EF4-FFF2-40B4-BE49-F238E27FC236}">
                <a16:creationId xmlns:a16="http://schemas.microsoft.com/office/drawing/2014/main" id="{15D5D430-3F99-4E43-A2B3-01B6E1317F0B}"/>
              </a:ext>
            </a:extLst>
          </p:cNvPr>
          <p:cNvSpPr txBox="1">
            <a:spLocks noChangeArrowheads="1"/>
          </p:cNvSpPr>
          <p:nvPr/>
        </p:nvSpPr>
        <p:spPr bwMode="auto">
          <a:xfrm>
            <a:off x="6435508" y="4504162"/>
            <a:ext cx="1591611" cy="457200"/>
          </a:xfrm>
          <a:prstGeom prst="rect">
            <a:avLst/>
          </a:prstGeom>
          <a:solidFill>
            <a:srgbClr val="808080">
              <a:lumMod val="20000"/>
              <a:lumOff val="80000"/>
            </a:srgbClr>
          </a:solidFill>
          <a:ln w="19050">
            <a:noFill/>
            <a:miter lim="800000"/>
            <a:headEnd/>
            <a:tailEnd/>
          </a:ln>
        </p:spPr>
        <p:txBody>
          <a:bodyPr lIns="75351" tIns="37675" rIns="75351" bIns="37675" anchor="ctr" anchorCtr="1"/>
          <a:lstStyle/>
          <a:p>
            <a:pPr algn="ctr" defTabSz="913943">
              <a:defRPr/>
            </a:pPr>
            <a:r>
              <a:rPr lang="en-US" sz="900" kern="0" dirty="0">
                <a:solidFill>
                  <a:srgbClr val="000000"/>
                </a:solidFill>
                <a:cs typeface="Arial" panose="020B0604020202020204" pitchFamily="34" charset="0"/>
              </a:rPr>
              <a:t>Cloud and Infrastructure modernization </a:t>
            </a:r>
          </a:p>
        </p:txBody>
      </p:sp>
      <p:sp>
        <p:nvSpPr>
          <p:cNvPr id="84" name="Text Box 19">
            <a:extLst>
              <a:ext uri="{FF2B5EF4-FFF2-40B4-BE49-F238E27FC236}">
                <a16:creationId xmlns:a16="http://schemas.microsoft.com/office/drawing/2014/main" id="{067C9F23-82ED-481C-9108-BB0B34CB95D0}"/>
              </a:ext>
            </a:extLst>
          </p:cNvPr>
          <p:cNvSpPr txBox="1">
            <a:spLocks noChangeArrowheads="1"/>
          </p:cNvSpPr>
          <p:nvPr/>
        </p:nvSpPr>
        <p:spPr bwMode="auto">
          <a:xfrm>
            <a:off x="6435508" y="5074406"/>
            <a:ext cx="1591611" cy="457200"/>
          </a:xfrm>
          <a:prstGeom prst="rect">
            <a:avLst/>
          </a:prstGeom>
          <a:solidFill>
            <a:srgbClr val="808080">
              <a:lumMod val="20000"/>
              <a:lumOff val="80000"/>
            </a:srgbClr>
          </a:solidFill>
          <a:ln w="19050">
            <a:noFill/>
            <a:miter lim="800000"/>
            <a:headEnd/>
            <a:tailEnd/>
          </a:ln>
        </p:spPr>
        <p:txBody>
          <a:bodyPr lIns="75351" tIns="37675" rIns="75351" bIns="37675" anchor="ctr" anchorCtr="1"/>
          <a:lstStyle/>
          <a:p>
            <a:pPr algn="ctr" defTabSz="913943">
              <a:defRPr/>
            </a:pPr>
            <a:r>
              <a:rPr lang="en-US" sz="900" kern="0" dirty="0">
                <a:solidFill>
                  <a:srgbClr val="000000"/>
                </a:solidFill>
                <a:cs typeface="Arial" panose="020B0604020202020204" pitchFamily="34" charset="0"/>
              </a:rPr>
              <a:t>Health Sector</a:t>
            </a:r>
          </a:p>
        </p:txBody>
      </p:sp>
      <p:sp>
        <p:nvSpPr>
          <p:cNvPr id="85" name="Text Box 19">
            <a:extLst>
              <a:ext uri="{FF2B5EF4-FFF2-40B4-BE49-F238E27FC236}">
                <a16:creationId xmlns:a16="http://schemas.microsoft.com/office/drawing/2014/main" id="{F562BBEC-BDEB-44D9-9D1B-9A350F7AFBAD}"/>
              </a:ext>
            </a:extLst>
          </p:cNvPr>
          <p:cNvSpPr txBox="1">
            <a:spLocks noChangeArrowheads="1"/>
          </p:cNvSpPr>
          <p:nvPr/>
        </p:nvSpPr>
        <p:spPr bwMode="auto">
          <a:xfrm>
            <a:off x="3640496" y="3104710"/>
            <a:ext cx="2169454" cy="2428994"/>
          </a:xfrm>
          <a:prstGeom prst="rect">
            <a:avLst/>
          </a:prstGeom>
          <a:solidFill>
            <a:srgbClr val="FFFFFF">
              <a:lumMod val="75000"/>
            </a:srgbClr>
          </a:solidFill>
          <a:ln w="19050">
            <a:solidFill>
              <a:srgbClr val="808080"/>
            </a:solidFill>
            <a:miter lim="800000"/>
            <a:headEnd/>
            <a:tailEnd/>
          </a:ln>
        </p:spPr>
        <p:txBody>
          <a:bodyPr lIns="75351" tIns="37675" rIns="75351" bIns="37675" anchor="t" anchorCtr="1"/>
          <a:lstStyle/>
          <a:p>
            <a:pPr algn="ctr" defTabSz="913943">
              <a:defRPr/>
            </a:pPr>
            <a:r>
              <a:rPr lang="en-US" sz="900" b="1" kern="0" dirty="0">
                <a:solidFill>
                  <a:srgbClr val="000000"/>
                </a:solidFill>
                <a:cs typeface="Arial" panose="020B0604020202020204" pitchFamily="34" charset="0"/>
              </a:rPr>
              <a:t>Core Team</a:t>
            </a:r>
          </a:p>
        </p:txBody>
      </p:sp>
      <p:graphicFrame>
        <p:nvGraphicFramePr>
          <p:cNvPr id="86" name="Table 85">
            <a:extLst>
              <a:ext uri="{FF2B5EF4-FFF2-40B4-BE49-F238E27FC236}">
                <a16:creationId xmlns:a16="http://schemas.microsoft.com/office/drawing/2014/main" id="{C971A064-DC8D-4DA8-94C8-86CAC8E7ED42}"/>
              </a:ext>
            </a:extLst>
          </p:cNvPr>
          <p:cNvGraphicFramePr>
            <a:graphicFrameLocks noGrp="1"/>
          </p:cNvGraphicFramePr>
          <p:nvPr/>
        </p:nvGraphicFramePr>
        <p:xfrm>
          <a:off x="8260034" y="1738434"/>
          <a:ext cx="2932222" cy="342393"/>
        </p:xfrm>
        <a:graphic>
          <a:graphicData uri="http://schemas.openxmlformats.org/drawingml/2006/table">
            <a:tbl>
              <a:tblPr firstRow="1" firstCol="1" bandRow="1">
                <a:gradFill rotWithShape="1">
                  <a:gsLst>
                    <a:gs pos="0">
                      <a:srgbClr val="001950">
                        <a:tint val="50000"/>
                        <a:satMod val="300000"/>
                      </a:srgbClr>
                    </a:gs>
                    <a:gs pos="35000">
                      <a:srgbClr val="001950">
                        <a:tint val="37000"/>
                        <a:satMod val="300000"/>
                      </a:srgbClr>
                    </a:gs>
                    <a:gs pos="100000">
                      <a:srgbClr val="001950">
                        <a:tint val="15000"/>
                        <a:satMod val="350000"/>
                      </a:srgbClr>
                    </a:gs>
                  </a:gsLst>
                  <a:lin ang="16200000" scaled="1"/>
                </a:gradFill>
                <a:effectLst/>
              </a:tblPr>
              <a:tblGrid>
                <a:gridCol w="2932222">
                  <a:extLst>
                    <a:ext uri="{9D8B030D-6E8A-4147-A177-3AD203B41FA5}">
                      <a16:colId xmlns:a16="http://schemas.microsoft.com/office/drawing/2014/main" val="20000"/>
                    </a:ext>
                  </a:extLst>
                </a:gridCol>
              </a:tblGrid>
              <a:tr h="342393">
                <a:tc>
                  <a:txBody>
                    <a:bodyPr/>
                    <a:lstStyle>
                      <a:lvl1pPr marL="0" algn="l" defTabSz="914400" rtl="0" eaLnBrk="1" latinLnBrk="0" hangingPunct="1">
                        <a:defRPr sz="1800" b="1" kern="1200">
                          <a:solidFill>
                            <a:schemeClr val="lt1"/>
                          </a:solidFill>
                          <a:latin typeface="Microsoft Sans Serif"/>
                        </a:defRPr>
                      </a:lvl1pPr>
                      <a:lvl2pPr marL="457200" algn="l" defTabSz="914400" rtl="0" eaLnBrk="1" latinLnBrk="0" hangingPunct="1">
                        <a:defRPr sz="1800" b="1" kern="1200">
                          <a:solidFill>
                            <a:schemeClr val="lt1"/>
                          </a:solidFill>
                          <a:latin typeface="Microsoft Sans Serif"/>
                        </a:defRPr>
                      </a:lvl2pPr>
                      <a:lvl3pPr marL="914400" algn="l" defTabSz="914400" rtl="0" eaLnBrk="1" latinLnBrk="0" hangingPunct="1">
                        <a:defRPr sz="1800" b="1" kern="1200">
                          <a:solidFill>
                            <a:schemeClr val="lt1"/>
                          </a:solidFill>
                          <a:latin typeface="Microsoft Sans Serif"/>
                        </a:defRPr>
                      </a:lvl3pPr>
                      <a:lvl4pPr marL="1371600" algn="l" defTabSz="914400" rtl="0" eaLnBrk="1" latinLnBrk="0" hangingPunct="1">
                        <a:defRPr sz="1800" b="1" kern="1200">
                          <a:solidFill>
                            <a:schemeClr val="lt1"/>
                          </a:solidFill>
                          <a:latin typeface="Microsoft Sans Serif"/>
                        </a:defRPr>
                      </a:lvl4pPr>
                      <a:lvl5pPr marL="1828800" algn="l" defTabSz="914400" rtl="0" eaLnBrk="1" latinLnBrk="0" hangingPunct="1">
                        <a:defRPr sz="1800" b="1" kern="1200">
                          <a:solidFill>
                            <a:schemeClr val="lt1"/>
                          </a:solidFill>
                          <a:latin typeface="Microsoft Sans Serif"/>
                        </a:defRPr>
                      </a:lvl5pPr>
                      <a:lvl6pPr marL="2286000" algn="l" defTabSz="914400" rtl="0" eaLnBrk="1" latinLnBrk="0" hangingPunct="1">
                        <a:defRPr sz="1800" b="1" kern="1200">
                          <a:solidFill>
                            <a:schemeClr val="lt1"/>
                          </a:solidFill>
                          <a:latin typeface="Microsoft Sans Serif"/>
                        </a:defRPr>
                      </a:lvl6pPr>
                      <a:lvl7pPr marL="2743200" algn="l" defTabSz="914400" rtl="0" eaLnBrk="1" latinLnBrk="0" hangingPunct="1">
                        <a:defRPr sz="1800" b="1" kern="1200">
                          <a:solidFill>
                            <a:schemeClr val="lt1"/>
                          </a:solidFill>
                          <a:latin typeface="Microsoft Sans Serif"/>
                        </a:defRPr>
                      </a:lvl7pPr>
                      <a:lvl8pPr marL="3200400" algn="l" defTabSz="914400" rtl="0" eaLnBrk="1" latinLnBrk="0" hangingPunct="1">
                        <a:defRPr sz="1800" b="1" kern="1200">
                          <a:solidFill>
                            <a:schemeClr val="lt1"/>
                          </a:solidFill>
                          <a:latin typeface="Microsoft Sans Serif"/>
                        </a:defRPr>
                      </a:lvl8pPr>
                      <a:lvl9pPr marL="3657600" algn="l" defTabSz="914400" rtl="0" eaLnBrk="1" latinLnBrk="0" hangingPunct="1">
                        <a:defRPr sz="1800" b="1" kern="1200">
                          <a:solidFill>
                            <a:schemeClr val="lt1"/>
                          </a:solidFill>
                          <a:latin typeface="Microsoft Sans Serif"/>
                        </a:defRPr>
                      </a:lvl9pPr>
                    </a:lstStyle>
                    <a:p>
                      <a:pPr marL="0" marR="27305" lvl="0" indent="0" algn="ctr" defTabSz="914400" rtl="0" eaLnBrk="1" latinLnBrk="0" hangingPunct="1">
                        <a:spcBef>
                          <a:spcPts val="300"/>
                        </a:spcBef>
                        <a:spcAft>
                          <a:spcPts val="300"/>
                        </a:spcAft>
                        <a:buClr>
                          <a:srgbClr val="808080"/>
                        </a:buClr>
                        <a:buFont typeface="Arial" panose="020B0604020202020204" pitchFamily="34" charset="0"/>
                        <a:buNone/>
                      </a:pPr>
                      <a:r>
                        <a:rPr lang="en-US" sz="1200" b="1" kern="1200" dirty="0">
                          <a:solidFill>
                            <a:schemeClr val="tx1"/>
                          </a:solidFill>
                          <a:latin typeface="+mn-lt"/>
                          <a:ea typeface="+mn-ea"/>
                          <a:cs typeface="Arial" panose="020B0604020202020204" pitchFamily="34" charset="0"/>
                        </a:rPr>
                        <a:t>EY Responsibilities</a:t>
                      </a:r>
                    </a:p>
                  </a:txBody>
                  <a:tcPr marL="75360" marR="75360" marT="0" marB="0" anchor="ctr">
                    <a:lnL w="9525" cap="flat" cmpd="sng" algn="ctr">
                      <a:noFill/>
                      <a:prstDash val="soli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89" name="Text Box 19">
            <a:extLst>
              <a:ext uri="{FF2B5EF4-FFF2-40B4-BE49-F238E27FC236}">
                <a16:creationId xmlns:a16="http://schemas.microsoft.com/office/drawing/2014/main" id="{2BE4D517-7FE4-4661-B760-040E0D66AAA9}"/>
              </a:ext>
            </a:extLst>
          </p:cNvPr>
          <p:cNvSpPr txBox="1">
            <a:spLocks noChangeArrowheads="1"/>
          </p:cNvSpPr>
          <p:nvPr/>
        </p:nvSpPr>
        <p:spPr bwMode="auto">
          <a:xfrm>
            <a:off x="3745925" y="3340211"/>
            <a:ext cx="1958596" cy="603504"/>
          </a:xfrm>
          <a:prstGeom prst="rect">
            <a:avLst/>
          </a:prstGeom>
          <a:solidFill>
            <a:schemeClr val="tx2"/>
          </a:solidFill>
          <a:ln w="19050">
            <a:solidFill>
              <a:srgbClr val="808080"/>
            </a:solidFill>
            <a:miter lim="800000"/>
            <a:headEnd/>
            <a:tailEnd/>
          </a:ln>
        </p:spPr>
        <p:txBody>
          <a:bodyPr lIns="457200" tIns="37675" rIns="75351" bIns="37675" anchor="ctr" anchorCtr="1"/>
          <a:lstStyle>
            <a:defPPr>
              <a:defRPr lang="en-US"/>
            </a:defPPr>
            <a:lvl1pPr marR="0" lvl="0" indent="0" algn="ctr" fontAlgn="auto">
              <a:lnSpc>
                <a:spcPct val="100000"/>
              </a:lnSpc>
              <a:spcBef>
                <a:spcPts val="0"/>
              </a:spcBef>
              <a:spcAft>
                <a:spcPts val="0"/>
              </a:spcAft>
              <a:buClrTx/>
              <a:buSzTx/>
              <a:buFontTx/>
              <a:buNone/>
              <a:tabLst/>
              <a:defRPr kumimoji="0" sz="950" b="1" i="0" u="none" strike="noStrike" kern="0" cap="none" spc="0" normalizeH="0" baseline="0">
                <a:ln>
                  <a:noFill/>
                </a:ln>
                <a:solidFill>
                  <a:schemeClr val="bg1"/>
                </a:solidFill>
                <a:effectLst/>
                <a:uLnTx/>
                <a:uFillTx/>
                <a:latin typeface="Microsoft Sans Serif"/>
                <a:cs typeface="Calibri" panose="020F0502020204030204" pitchFamily="34" charset="0"/>
              </a:defRPr>
            </a:lvl1pPr>
          </a:lstStyle>
          <a:p>
            <a:pPr marL="0" marR="0" lvl="0" indent="0" algn="l" defTabSz="913943" eaLnBrk="1" fontAlgn="auto" latinLnBrk="0" hangingPunct="1">
              <a:lnSpc>
                <a:spcPct val="100000"/>
              </a:lnSpc>
              <a:spcBef>
                <a:spcPts val="0"/>
              </a:spcBef>
              <a:spcAft>
                <a:spcPts val="0"/>
              </a:spcAft>
              <a:buClrTx/>
              <a:buSzTx/>
              <a:buFontTx/>
              <a:buNone/>
              <a:tabLst/>
              <a:defRPr/>
            </a:pPr>
            <a:r>
              <a:rPr lang="en-US" sz="900" b="0" dirty="0">
                <a:solidFill>
                  <a:srgbClr val="646464">
                    <a:lumMod val="50000"/>
                  </a:srgbClr>
                </a:solidFill>
                <a:latin typeface="+mn-lt"/>
                <a:cs typeface="Arial" panose="020B0604020202020204" pitchFamily="34" charset="0"/>
              </a:rPr>
              <a:t>Engagement</a:t>
            </a:r>
            <a:r>
              <a:rPr kumimoji="0" lang="en-US" sz="900" b="0" i="0" u="none" strike="noStrike" kern="0" cap="none" spc="0" normalizeH="0" baseline="0" noProof="0" dirty="0">
                <a:ln>
                  <a:noFill/>
                </a:ln>
                <a:solidFill>
                  <a:srgbClr val="646464">
                    <a:lumMod val="50000"/>
                  </a:srgbClr>
                </a:solidFill>
                <a:effectLst/>
                <a:uLnTx/>
                <a:uFillTx/>
                <a:latin typeface="+mn-lt"/>
                <a:cs typeface="Arial" panose="020B0604020202020204" pitchFamily="34" charset="0"/>
              </a:rPr>
              <a:t> Lead</a:t>
            </a:r>
          </a:p>
          <a:p>
            <a:pPr marL="0" marR="0" lvl="0" indent="0" algn="l" defTabSz="913943"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646464">
                    <a:lumMod val="50000"/>
                  </a:srgbClr>
                </a:solidFill>
                <a:effectLst/>
                <a:uLnTx/>
                <a:uFillTx/>
                <a:latin typeface="+mn-lt"/>
                <a:cs typeface="Arial" panose="020B0604020202020204" pitchFamily="34" charset="0"/>
              </a:rPr>
              <a:t>Prudence Marasigan</a:t>
            </a:r>
          </a:p>
        </p:txBody>
      </p:sp>
      <p:sp>
        <p:nvSpPr>
          <p:cNvPr id="90" name="Text Box 19">
            <a:extLst>
              <a:ext uri="{FF2B5EF4-FFF2-40B4-BE49-F238E27FC236}">
                <a16:creationId xmlns:a16="http://schemas.microsoft.com/office/drawing/2014/main" id="{37C7B450-0D10-4DDF-9B8C-6AEBE0C755E6}"/>
              </a:ext>
            </a:extLst>
          </p:cNvPr>
          <p:cNvSpPr txBox="1">
            <a:spLocks noChangeArrowheads="1"/>
          </p:cNvSpPr>
          <p:nvPr/>
        </p:nvSpPr>
        <p:spPr bwMode="auto">
          <a:xfrm>
            <a:off x="3745925" y="4083922"/>
            <a:ext cx="1958596" cy="603504"/>
          </a:xfrm>
          <a:prstGeom prst="rect">
            <a:avLst/>
          </a:prstGeom>
          <a:solidFill>
            <a:schemeClr val="tx2"/>
          </a:solidFill>
          <a:ln w="19050">
            <a:solidFill>
              <a:srgbClr val="808080"/>
            </a:solidFill>
            <a:miter lim="800000"/>
            <a:headEnd/>
            <a:tailEnd/>
          </a:ln>
        </p:spPr>
        <p:txBody>
          <a:bodyPr lIns="457200" tIns="37675" rIns="75351" bIns="37675" anchor="ctr" anchorCtr="1"/>
          <a:lstStyle>
            <a:defPPr>
              <a:defRPr lang="en-US"/>
            </a:defPPr>
            <a:lvl1pPr marR="0" lvl="0" indent="0" algn="ctr" fontAlgn="auto">
              <a:lnSpc>
                <a:spcPct val="100000"/>
              </a:lnSpc>
              <a:spcBef>
                <a:spcPts val="0"/>
              </a:spcBef>
              <a:spcAft>
                <a:spcPts val="0"/>
              </a:spcAft>
              <a:buClrTx/>
              <a:buSzTx/>
              <a:buFontTx/>
              <a:buNone/>
              <a:tabLst/>
              <a:defRPr kumimoji="0" sz="950" b="1" i="0" u="none" strike="noStrike" kern="0" cap="none" spc="0" normalizeH="0" baseline="0">
                <a:ln>
                  <a:noFill/>
                </a:ln>
                <a:solidFill>
                  <a:schemeClr val="bg1"/>
                </a:solidFill>
                <a:effectLst/>
                <a:uLnTx/>
                <a:uFillTx/>
                <a:latin typeface="Microsoft Sans Serif"/>
                <a:cs typeface="Calibri" panose="020F0502020204030204" pitchFamily="34" charset="0"/>
              </a:defRPr>
            </a:lvl1pPr>
          </a:lstStyle>
          <a:p>
            <a:pPr marL="0" marR="0" lvl="0" indent="0" algn="l" defTabSz="913943" eaLnBrk="1" fontAlgn="auto" latinLnBrk="0" hangingPunct="1">
              <a:lnSpc>
                <a:spcPct val="100000"/>
              </a:lnSpc>
              <a:spcBef>
                <a:spcPts val="0"/>
              </a:spcBef>
              <a:spcAft>
                <a:spcPts val="0"/>
              </a:spcAft>
              <a:buClrTx/>
              <a:buSzTx/>
              <a:buFontTx/>
              <a:buNone/>
              <a:tabLst/>
              <a:defRPr/>
            </a:pPr>
            <a:r>
              <a:rPr lang="en-US" sz="900" b="0" dirty="0">
                <a:solidFill>
                  <a:srgbClr val="646464">
                    <a:lumMod val="50000"/>
                  </a:srgbClr>
                </a:solidFill>
                <a:latin typeface="+mn-lt"/>
                <a:cs typeface="Arial" panose="020B0604020202020204" pitchFamily="34" charset="0"/>
              </a:rPr>
              <a:t>Engagement </a:t>
            </a:r>
            <a:r>
              <a:rPr kumimoji="0" lang="en-US" sz="900" b="0" i="0" u="none" strike="noStrike" kern="0" cap="none" spc="0" normalizeH="0" baseline="0" noProof="0" dirty="0">
                <a:ln>
                  <a:noFill/>
                </a:ln>
                <a:solidFill>
                  <a:srgbClr val="646464">
                    <a:lumMod val="50000"/>
                  </a:srgbClr>
                </a:solidFill>
                <a:effectLst/>
                <a:uLnTx/>
                <a:uFillTx/>
                <a:latin typeface="+mn-lt"/>
                <a:cs typeface="Arial" panose="020B0604020202020204" pitchFamily="34" charset="0"/>
              </a:rPr>
              <a:t>Manager</a:t>
            </a:r>
          </a:p>
          <a:p>
            <a:pPr marL="0" marR="0" lvl="0" indent="0" algn="l" defTabSz="913943" eaLnBrk="1" fontAlgn="auto" latinLnBrk="0" hangingPunct="1">
              <a:lnSpc>
                <a:spcPct val="100000"/>
              </a:lnSpc>
              <a:spcBef>
                <a:spcPts val="0"/>
              </a:spcBef>
              <a:spcAft>
                <a:spcPts val="0"/>
              </a:spcAft>
              <a:buClrTx/>
              <a:buSzTx/>
              <a:buFontTx/>
              <a:buNone/>
              <a:tabLst/>
              <a:defRPr/>
            </a:pPr>
            <a:r>
              <a:rPr lang="en-US" sz="900" dirty="0">
                <a:solidFill>
                  <a:srgbClr val="646464">
                    <a:lumMod val="50000"/>
                  </a:srgbClr>
                </a:solidFill>
                <a:latin typeface="+mn-lt"/>
                <a:cs typeface="Arial" panose="020B0604020202020204" pitchFamily="34" charset="0"/>
              </a:rPr>
              <a:t>Alex Connor</a:t>
            </a:r>
            <a:endParaRPr kumimoji="0" lang="en-US" sz="900" b="1" i="0" u="none" strike="noStrike" kern="0" cap="none" spc="0" normalizeH="0" baseline="0" noProof="0" dirty="0">
              <a:ln>
                <a:noFill/>
              </a:ln>
              <a:solidFill>
                <a:srgbClr val="646464">
                  <a:lumMod val="50000"/>
                </a:srgbClr>
              </a:solidFill>
              <a:effectLst/>
              <a:uLnTx/>
              <a:uFillTx/>
              <a:latin typeface="+mn-lt"/>
              <a:cs typeface="Arial" panose="020B0604020202020204" pitchFamily="34" charset="0"/>
            </a:endParaRPr>
          </a:p>
        </p:txBody>
      </p:sp>
      <p:sp>
        <p:nvSpPr>
          <p:cNvPr id="91" name="Text Box 19">
            <a:extLst>
              <a:ext uri="{FF2B5EF4-FFF2-40B4-BE49-F238E27FC236}">
                <a16:creationId xmlns:a16="http://schemas.microsoft.com/office/drawing/2014/main" id="{31618688-1909-4DB6-9239-8B8AE7CC91BA}"/>
              </a:ext>
            </a:extLst>
          </p:cNvPr>
          <p:cNvSpPr txBox="1">
            <a:spLocks noChangeArrowheads="1"/>
          </p:cNvSpPr>
          <p:nvPr/>
        </p:nvSpPr>
        <p:spPr bwMode="auto">
          <a:xfrm>
            <a:off x="3745925" y="4827632"/>
            <a:ext cx="1958596" cy="603504"/>
          </a:xfrm>
          <a:prstGeom prst="rect">
            <a:avLst/>
          </a:prstGeom>
          <a:solidFill>
            <a:schemeClr val="tx2"/>
          </a:solidFill>
          <a:ln w="19050">
            <a:solidFill>
              <a:srgbClr val="808080"/>
            </a:solidFill>
            <a:miter lim="800000"/>
            <a:headEnd/>
            <a:tailEnd/>
          </a:ln>
        </p:spPr>
        <p:txBody>
          <a:bodyPr lIns="457200" tIns="37675" rIns="75351" bIns="37675" anchor="ctr" anchorCtr="1"/>
          <a:lstStyle>
            <a:defPPr>
              <a:defRPr lang="en-US"/>
            </a:defPPr>
            <a:lvl1pPr marR="0" lvl="0" indent="0" algn="ctr" fontAlgn="auto">
              <a:lnSpc>
                <a:spcPct val="100000"/>
              </a:lnSpc>
              <a:spcBef>
                <a:spcPts val="0"/>
              </a:spcBef>
              <a:spcAft>
                <a:spcPts val="0"/>
              </a:spcAft>
              <a:buClrTx/>
              <a:buSzTx/>
              <a:buFontTx/>
              <a:buNone/>
              <a:tabLst/>
              <a:defRPr kumimoji="0" sz="950" b="1" i="0" u="none" strike="noStrike" kern="0" cap="none" spc="0" normalizeH="0" baseline="0">
                <a:ln>
                  <a:noFill/>
                </a:ln>
                <a:solidFill>
                  <a:schemeClr val="bg1"/>
                </a:solidFill>
                <a:effectLst/>
                <a:uLnTx/>
                <a:uFillTx/>
                <a:latin typeface="Microsoft Sans Serif"/>
                <a:cs typeface="Calibri" panose="020F0502020204030204" pitchFamily="34" charset="0"/>
              </a:defRPr>
            </a:lvl1pPr>
          </a:lstStyle>
          <a:p>
            <a:pPr marL="0" marR="0" lvl="0" indent="0" algn="l" defTabSz="913943" eaLnBrk="1" fontAlgn="auto" latinLnBrk="0" hangingPunct="1">
              <a:lnSpc>
                <a:spcPct val="100000"/>
              </a:lnSpc>
              <a:spcBef>
                <a:spcPts val="0"/>
              </a:spcBef>
              <a:spcAft>
                <a:spcPts val="0"/>
              </a:spcAft>
              <a:buClrTx/>
              <a:buSzTx/>
              <a:buFontTx/>
              <a:buNone/>
              <a:tabLst/>
              <a:defRPr/>
            </a:pPr>
            <a:r>
              <a:rPr lang="en-US" sz="900" b="0" dirty="0">
                <a:solidFill>
                  <a:srgbClr val="646464">
                    <a:lumMod val="50000"/>
                  </a:srgbClr>
                </a:solidFill>
                <a:latin typeface="+mn-lt"/>
                <a:cs typeface="Arial" panose="020B0604020202020204" pitchFamily="34" charset="0"/>
              </a:rPr>
              <a:t>Engagement Analyst</a:t>
            </a:r>
            <a:endParaRPr kumimoji="0" lang="en-US" sz="900" b="0" i="0" u="none" strike="noStrike" kern="0" cap="none" spc="0" normalizeH="0" baseline="0" noProof="0" dirty="0">
              <a:ln>
                <a:noFill/>
              </a:ln>
              <a:solidFill>
                <a:srgbClr val="646464">
                  <a:lumMod val="50000"/>
                </a:srgbClr>
              </a:solidFill>
              <a:effectLst/>
              <a:uLnTx/>
              <a:uFillTx/>
              <a:latin typeface="+mn-lt"/>
              <a:cs typeface="Arial" panose="020B0604020202020204" pitchFamily="34" charset="0"/>
            </a:endParaRPr>
          </a:p>
          <a:p>
            <a:pPr marL="0" marR="0" lvl="0" indent="0" algn="l" defTabSz="913943"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646464">
                    <a:lumMod val="50000"/>
                  </a:srgbClr>
                </a:solidFill>
                <a:effectLst/>
                <a:uLnTx/>
                <a:uFillTx/>
                <a:latin typeface="+mn-lt"/>
                <a:cs typeface="Arial" panose="020B0604020202020204" pitchFamily="34" charset="0"/>
              </a:rPr>
              <a:t>Nicole Brothers</a:t>
            </a:r>
          </a:p>
        </p:txBody>
      </p:sp>
      <p:sp>
        <p:nvSpPr>
          <p:cNvPr id="93" name="Text Box 19">
            <a:extLst>
              <a:ext uri="{FF2B5EF4-FFF2-40B4-BE49-F238E27FC236}">
                <a16:creationId xmlns:a16="http://schemas.microsoft.com/office/drawing/2014/main" id="{92975691-C295-4034-A57D-795380AC78AE}"/>
              </a:ext>
            </a:extLst>
          </p:cNvPr>
          <p:cNvSpPr txBox="1">
            <a:spLocks noChangeArrowheads="1"/>
          </p:cNvSpPr>
          <p:nvPr/>
        </p:nvSpPr>
        <p:spPr bwMode="auto">
          <a:xfrm>
            <a:off x="1192324" y="2231634"/>
            <a:ext cx="2246039" cy="603518"/>
          </a:xfrm>
          <a:prstGeom prst="rect">
            <a:avLst/>
          </a:prstGeom>
          <a:solidFill>
            <a:srgbClr val="9DC276"/>
          </a:solidFill>
          <a:ln w="9525">
            <a:solidFill>
              <a:srgbClr val="5C9A1B"/>
            </a:solidFill>
            <a:miter lim="800000"/>
            <a:headEnd/>
            <a:tailEnd/>
          </a:ln>
        </p:spPr>
        <p:txBody>
          <a:bodyPr lIns="75351" tIns="37675" rIns="75351" bIns="37675" anchor="ctr" anchorCtr="1"/>
          <a:lstStyle>
            <a:defPPr>
              <a:defRPr lang="en-US"/>
            </a:defPPr>
            <a:lvl1pPr algn="ctr">
              <a:defRPr sz="950" kern="0">
                <a:solidFill>
                  <a:srgbClr val="000000"/>
                </a:solidFill>
                <a:cs typeface="Calibri" panose="020F0502020204030204" pitchFamily="34" charset="0"/>
              </a:defRPr>
            </a:lvl1pPr>
          </a:lstStyle>
          <a:p>
            <a:pPr defTabSz="913943">
              <a:defRPr/>
            </a:pPr>
            <a:r>
              <a:rPr lang="en-US" sz="900" dirty="0">
                <a:solidFill>
                  <a:schemeClr val="tx1"/>
                </a:solidFill>
                <a:cs typeface="Arial" panose="020B0604020202020204" pitchFamily="34" charset="0"/>
              </a:rPr>
              <a:t>Executive Sponsor</a:t>
            </a:r>
          </a:p>
          <a:p>
            <a:pPr defTabSz="913943">
              <a:defRPr/>
            </a:pPr>
            <a:r>
              <a:rPr lang="en-US" sz="900" b="1" dirty="0">
                <a:solidFill>
                  <a:schemeClr val="tx1"/>
                </a:solidFill>
                <a:cs typeface="Arial" panose="020B0604020202020204" pitchFamily="34" charset="0"/>
              </a:rPr>
              <a:t>[NAME]</a:t>
            </a:r>
          </a:p>
          <a:p>
            <a:pPr defTabSz="913943">
              <a:defRPr/>
            </a:pPr>
            <a:r>
              <a:rPr lang="en-US" sz="900" dirty="0">
                <a:solidFill>
                  <a:schemeClr val="tx1"/>
                </a:solidFill>
                <a:cs typeface="Arial" panose="020B0604020202020204" pitchFamily="34" charset="0"/>
              </a:rPr>
              <a:t>Director, IT Disaster Recovery</a:t>
            </a:r>
          </a:p>
          <a:p>
            <a:pPr defTabSz="913943">
              <a:defRPr/>
            </a:pPr>
            <a:r>
              <a:rPr lang="en-US" sz="900" b="1" dirty="0">
                <a:solidFill>
                  <a:schemeClr val="tx1"/>
                </a:solidFill>
                <a:cs typeface="Arial" panose="020B0604020202020204" pitchFamily="34" charset="0"/>
              </a:rPr>
              <a:t>[NAME]</a:t>
            </a:r>
          </a:p>
        </p:txBody>
      </p:sp>
      <p:sp>
        <p:nvSpPr>
          <p:cNvPr id="94" name="Text Box 19">
            <a:extLst>
              <a:ext uri="{FF2B5EF4-FFF2-40B4-BE49-F238E27FC236}">
                <a16:creationId xmlns:a16="http://schemas.microsoft.com/office/drawing/2014/main" id="{E3BBC7F5-2095-455A-B17B-C1A279997144}"/>
              </a:ext>
            </a:extLst>
          </p:cNvPr>
          <p:cNvSpPr txBox="1">
            <a:spLocks noChangeArrowheads="1"/>
          </p:cNvSpPr>
          <p:nvPr/>
        </p:nvSpPr>
        <p:spPr bwMode="auto">
          <a:xfrm>
            <a:off x="1192324" y="3334034"/>
            <a:ext cx="2246039" cy="603504"/>
          </a:xfrm>
          <a:prstGeom prst="rect">
            <a:avLst/>
          </a:prstGeom>
          <a:solidFill>
            <a:srgbClr val="9DC276"/>
          </a:solidFill>
          <a:ln w="9525">
            <a:solidFill>
              <a:srgbClr val="5C9A1B"/>
            </a:solidFill>
            <a:miter lim="800000"/>
            <a:headEnd/>
            <a:tailEnd/>
          </a:ln>
        </p:spPr>
        <p:txBody>
          <a:bodyPr lIns="75351" tIns="37675" rIns="75351" bIns="37675" anchor="ctr" anchorCtr="1"/>
          <a:lstStyle>
            <a:defPPr>
              <a:defRPr lang="en-US"/>
            </a:defPPr>
            <a:lvl1pPr algn="ctr">
              <a:defRPr sz="950" kern="0">
                <a:solidFill>
                  <a:srgbClr val="000000"/>
                </a:solidFill>
                <a:cs typeface="Calibri" panose="020F0502020204030204" pitchFamily="34" charset="0"/>
              </a:defRPr>
            </a:lvl1pPr>
          </a:lstStyle>
          <a:p>
            <a:pPr defTabSz="913943">
              <a:defRPr/>
            </a:pPr>
            <a:r>
              <a:rPr lang="en-US" sz="900" dirty="0">
                <a:solidFill>
                  <a:schemeClr val="tx1"/>
                </a:solidFill>
                <a:cs typeface="Arial" panose="020B0604020202020204" pitchFamily="34" charset="0"/>
              </a:rPr>
              <a:t>Director, Enterprise Resilience Office</a:t>
            </a:r>
          </a:p>
          <a:p>
            <a:pPr defTabSz="913943">
              <a:defRPr/>
            </a:pPr>
            <a:r>
              <a:rPr lang="en-US" sz="900" b="1" dirty="0">
                <a:solidFill>
                  <a:schemeClr val="tx1"/>
                </a:solidFill>
                <a:cs typeface="Arial" panose="020B0604020202020204" pitchFamily="34" charset="0"/>
              </a:rPr>
              <a:t>[NAME]</a:t>
            </a:r>
          </a:p>
        </p:txBody>
      </p:sp>
      <p:sp>
        <p:nvSpPr>
          <p:cNvPr id="96" name="Text Box 19">
            <a:extLst>
              <a:ext uri="{FF2B5EF4-FFF2-40B4-BE49-F238E27FC236}">
                <a16:creationId xmlns:a16="http://schemas.microsoft.com/office/drawing/2014/main" id="{B9A85F8E-4596-454B-AA63-8A197D1146F1}"/>
              </a:ext>
            </a:extLst>
          </p:cNvPr>
          <p:cNvSpPr txBox="1">
            <a:spLocks noChangeArrowheads="1"/>
          </p:cNvSpPr>
          <p:nvPr/>
        </p:nvSpPr>
        <p:spPr bwMode="auto">
          <a:xfrm>
            <a:off x="1194911" y="1738434"/>
            <a:ext cx="2246040" cy="310896"/>
          </a:xfrm>
          <a:prstGeom prst="rect">
            <a:avLst/>
          </a:prstGeom>
          <a:solidFill>
            <a:srgbClr val="5C9A1B"/>
          </a:solidFill>
          <a:ln w="19050">
            <a:solidFill>
              <a:srgbClr val="808080"/>
            </a:solidFill>
            <a:miter lim="800000"/>
            <a:headEnd/>
            <a:tailEnd/>
          </a:ln>
        </p:spPr>
        <p:txBody>
          <a:bodyPr lIns="75351" tIns="37675" rIns="75351" bIns="37675" anchor="ctr" anchorCtr="1"/>
          <a:lstStyle>
            <a:defPPr>
              <a:defRPr lang="en-US"/>
            </a:defPPr>
            <a:lvl1pPr marR="0" lvl="0" indent="0" algn="ctr" defTabSz="913943"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46464">
                    <a:lumMod val="50000"/>
                  </a:srgbClr>
                </a:solidFill>
                <a:effectLst/>
                <a:uLnTx/>
                <a:uFillTx/>
                <a:latin typeface="Arial" panose="020B0604020202020204" pitchFamily="34" charset="0"/>
                <a:cs typeface="Arial" panose="020B0604020202020204" pitchFamily="34" charset="0"/>
              </a:defRPr>
            </a:lvl1pPr>
          </a:lstStyle>
          <a:p>
            <a:r>
              <a:rPr lang="en-US" dirty="0">
                <a:solidFill>
                  <a:schemeClr val="tx1"/>
                </a:solidFill>
                <a:latin typeface="+mn-lt"/>
              </a:rPr>
              <a:t>[CLIENT]</a:t>
            </a:r>
          </a:p>
        </p:txBody>
      </p:sp>
      <p:sp>
        <p:nvSpPr>
          <p:cNvPr id="97" name="Trapezoid 96">
            <a:extLst>
              <a:ext uri="{FF2B5EF4-FFF2-40B4-BE49-F238E27FC236}">
                <a16:creationId xmlns:a16="http://schemas.microsoft.com/office/drawing/2014/main" id="{EBEFABA7-CE14-4DCE-BCD7-4813DB4A3521}"/>
              </a:ext>
            </a:extLst>
          </p:cNvPr>
          <p:cNvSpPr/>
          <p:nvPr/>
        </p:nvSpPr>
        <p:spPr>
          <a:xfrm rot="16200000">
            <a:off x="4780884" y="4060740"/>
            <a:ext cx="2627541" cy="514099"/>
          </a:xfrm>
          <a:prstGeom prst="trapezoid">
            <a:avLst>
              <a:gd name="adj" fmla="val 18995"/>
            </a:avLst>
          </a:prstGeom>
          <a:solidFill>
            <a:srgbClr val="C0C0C0"/>
          </a:solidFill>
          <a:ln w="19050">
            <a:solidFill>
              <a:srgbClr val="808080"/>
            </a:solidFill>
            <a:miter lim="800000"/>
            <a:headEnd/>
            <a:tailEnd/>
          </a:ln>
        </p:spPr>
        <p:txBody>
          <a:bodyPr lIns="75351" tIns="37675" rIns="75351" bIns="37675" anchor="t" anchorCtr="1"/>
          <a:lstStyle/>
          <a:p>
            <a:pPr algn="ctr" defTabSz="913943"/>
            <a:endParaRPr lang="en-US" sz="900" b="1" kern="0" dirty="0">
              <a:solidFill>
                <a:srgbClr val="000000"/>
              </a:solidFill>
              <a:latin typeface="Arial" panose="020B0604020202020204" pitchFamily="34" charset="0"/>
              <a:cs typeface="Arial" panose="020B0604020202020204" pitchFamily="34" charset="0"/>
            </a:endParaRPr>
          </a:p>
        </p:txBody>
      </p:sp>
      <p:pic>
        <p:nvPicPr>
          <p:cNvPr id="98" name="Picture 97">
            <a:extLst>
              <a:ext uri="{FF2B5EF4-FFF2-40B4-BE49-F238E27FC236}">
                <a16:creationId xmlns:a16="http://schemas.microsoft.com/office/drawing/2014/main" id="{6E6C38EE-D3AB-45BF-8127-ADFB753140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7605" y="4045838"/>
            <a:ext cx="540899" cy="538618"/>
          </a:xfrm>
          <a:prstGeom prst="rect">
            <a:avLst/>
          </a:prstGeom>
        </p:spPr>
      </p:pic>
      <p:cxnSp>
        <p:nvCxnSpPr>
          <p:cNvPr id="111" name="Straight Connector 110">
            <a:extLst>
              <a:ext uri="{FF2B5EF4-FFF2-40B4-BE49-F238E27FC236}">
                <a16:creationId xmlns:a16="http://schemas.microsoft.com/office/drawing/2014/main" id="{AB914580-C732-43ED-B848-59E4D9D81F3F}"/>
              </a:ext>
            </a:extLst>
          </p:cNvPr>
          <p:cNvCxnSpPr>
            <a:cxnSpLocks/>
            <a:stCxn id="77" idx="1"/>
            <a:endCxn id="78" idx="3"/>
          </p:cNvCxnSpPr>
          <p:nvPr/>
        </p:nvCxnSpPr>
        <p:spPr>
          <a:xfrm flipH="1">
            <a:off x="5809948" y="2533394"/>
            <a:ext cx="300375" cy="0"/>
          </a:xfrm>
          <a:prstGeom prst="line">
            <a:avLst/>
          </a:prstGeom>
          <a:noFill/>
          <a:ln w="9525" cap="flat" cmpd="sng" algn="ctr">
            <a:solidFill>
              <a:srgbClr val="808080"/>
            </a:solidFill>
            <a:prstDash val="solid"/>
            <a:tailEnd type="none"/>
          </a:ln>
          <a:effectLst/>
        </p:spPr>
      </p:cxnSp>
      <p:pic>
        <p:nvPicPr>
          <p:cNvPr id="120" name="Picture 119">
            <a:extLst>
              <a:ext uri="{FF2B5EF4-FFF2-40B4-BE49-F238E27FC236}">
                <a16:creationId xmlns:a16="http://schemas.microsoft.com/office/drawing/2014/main" id="{5B8D71C1-883E-4A8F-BED5-36E7CC5C526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bwMode="auto">
          <a:xfrm rot="10800000" flipV="1">
            <a:off x="3825051" y="3431708"/>
            <a:ext cx="457200" cy="457200"/>
          </a:xfrm>
          <a:prstGeom prst="ellipse">
            <a:avLst/>
          </a:prstGeom>
          <a:ln w="63500" cap="rnd">
            <a:noFill/>
          </a:ln>
          <a:effectLst/>
        </p:spPr>
      </p:pic>
      <p:pic>
        <p:nvPicPr>
          <p:cNvPr id="129" name="Picture 128">
            <a:extLst>
              <a:ext uri="{FF2B5EF4-FFF2-40B4-BE49-F238E27FC236}">
                <a16:creationId xmlns:a16="http://schemas.microsoft.com/office/drawing/2014/main" id="{BFA6C0FA-4865-48FE-A13D-3199A632C30B}"/>
              </a:ext>
            </a:extLst>
          </p:cNvPr>
          <p:cNvPicPr preferRelativeResize="0">
            <a:picLocks noChangeAspect="1"/>
          </p:cNvPicPr>
          <p:nvPr/>
        </p:nvPicPr>
        <p:blipFill>
          <a:blip r:embed="rId8" cstate="print">
            <a:extLst>
              <a:ext uri="{28A0092B-C50C-407E-A947-70E740481C1C}">
                <a14:useLocalDpi xmlns:a14="http://schemas.microsoft.com/office/drawing/2010/main" val="0"/>
              </a:ext>
            </a:extLst>
          </a:blip>
          <a:srcRect/>
          <a:stretch/>
        </p:blipFill>
        <p:spPr>
          <a:xfrm>
            <a:off x="3825051" y="4172434"/>
            <a:ext cx="457200" cy="457200"/>
          </a:xfrm>
          <a:prstGeom prst="ellipse">
            <a:avLst/>
          </a:prstGeom>
          <a:ln>
            <a:noFill/>
          </a:ln>
        </p:spPr>
      </p:pic>
      <p:pic>
        <p:nvPicPr>
          <p:cNvPr id="131" name="Picture 130">
            <a:extLst>
              <a:ext uri="{FF2B5EF4-FFF2-40B4-BE49-F238E27FC236}">
                <a16:creationId xmlns:a16="http://schemas.microsoft.com/office/drawing/2014/main" id="{65DCDA4F-ED86-483E-B65B-55DC56198AF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825051" y="4907798"/>
            <a:ext cx="457200" cy="457200"/>
          </a:xfrm>
          <a:prstGeom prst="ellipse">
            <a:avLst/>
          </a:prstGeom>
          <a:ln>
            <a:noFill/>
          </a:ln>
        </p:spPr>
      </p:pic>
      <p:pic>
        <p:nvPicPr>
          <p:cNvPr id="133" name="Picture 132">
            <a:extLst>
              <a:ext uri="{FF2B5EF4-FFF2-40B4-BE49-F238E27FC236}">
                <a16:creationId xmlns:a16="http://schemas.microsoft.com/office/drawing/2014/main" id="{1C06FE9B-6384-4869-848D-40C91AA46F9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8" t="12634" r="68" b="20699"/>
          <a:stretch/>
        </p:blipFill>
        <p:spPr>
          <a:xfrm>
            <a:off x="6250605" y="2301130"/>
            <a:ext cx="457200" cy="457200"/>
          </a:xfrm>
          <a:prstGeom prst="ellipse">
            <a:avLst/>
          </a:prstGeom>
        </p:spPr>
      </p:pic>
      <p:cxnSp>
        <p:nvCxnSpPr>
          <p:cNvPr id="33" name="Straight Connector 32">
            <a:extLst>
              <a:ext uri="{FF2B5EF4-FFF2-40B4-BE49-F238E27FC236}">
                <a16:creationId xmlns:a16="http://schemas.microsoft.com/office/drawing/2014/main" id="{EE5C7AFB-2A5A-465C-96C1-BBDC87CE4867}"/>
              </a:ext>
            </a:extLst>
          </p:cNvPr>
          <p:cNvCxnSpPr>
            <a:cxnSpLocks/>
          </p:cNvCxnSpPr>
          <p:nvPr/>
        </p:nvCxnSpPr>
        <p:spPr>
          <a:xfrm>
            <a:off x="2315343" y="2842703"/>
            <a:ext cx="0" cy="541059"/>
          </a:xfrm>
          <a:prstGeom prst="line">
            <a:avLst/>
          </a:prstGeom>
          <a:noFill/>
          <a:ln w="9525" cap="flat" cmpd="sng" algn="ctr">
            <a:solidFill>
              <a:srgbClr val="9DC276"/>
            </a:solidFill>
            <a:prstDash val="solid"/>
            <a:tailEnd type="none"/>
          </a:ln>
          <a:effectLst/>
        </p:spPr>
      </p:cxnSp>
      <p:sp>
        <p:nvSpPr>
          <p:cNvPr id="34" name="Text Box 19">
            <a:extLst>
              <a:ext uri="{FF2B5EF4-FFF2-40B4-BE49-F238E27FC236}">
                <a16:creationId xmlns:a16="http://schemas.microsoft.com/office/drawing/2014/main" id="{F69F170E-D392-4631-AA75-A0CA42A44F79}"/>
              </a:ext>
            </a:extLst>
          </p:cNvPr>
          <p:cNvSpPr txBox="1">
            <a:spLocks noChangeArrowheads="1"/>
          </p:cNvSpPr>
          <p:nvPr/>
        </p:nvSpPr>
        <p:spPr bwMode="auto">
          <a:xfrm>
            <a:off x="1192324" y="4083922"/>
            <a:ext cx="2246039" cy="603504"/>
          </a:xfrm>
          <a:prstGeom prst="rect">
            <a:avLst/>
          </a:prstGeom>
          <a:solidFill>
            <a:srgbClr val="9DC276"/>
          </a:solidFill>
          <a:ln w="9525">
            <a:solidFill>
              <a:srgbClr val="5C9A1B"/>
            </a:solidFill>
            <a:miter lim="800000"/>
            <a:headEnd/>
            <a:tailEnd/>
          </a:ln>
        </p:spPr>
        <p:txBody>
          <a:bodyPr lIns="75351" tIns="37675" rIns="75351" bIns="37675" anchor="ctr" anchorCtr="1"/>
          <a:lstStyle>
            <a:defPPr>
              <a:defRPr lang="en-US"/>
            </a:defPPr>
            <a:lvl1pPr algn="ctr">
              <a:defRPr sz="950" kern="0">
                <a:solidFill>
                  <a:srgbClr val="000000"/>
                </a:solidFill>
                <a:cs typeface="Calibri" panose="020F0502020204030204" pitchFamily="34" charset="0"/>
              </a:defRPr>
            </a:lvl1pPr>
          </a:lstStyle>
          <a:p>
            <a:pPr defTabSz="913943">
              <a:defRPr/>
            </a:pPr>
            <a:r>
              <a:rPr lang="en-US" sz="900" dirty="0">
                <a:solidFill>
                  <a:schemeClr val="tx1"/>
                </a:solidFill>
                <a:cs typeface="Arial" panose="020B0604020202020204" pitchFamily="34" charset="0"/>
              </a:rPr>
              <a:t>Project Stakeholders</a:t>
            </a:r>
          </a:p>
          <a:p>
            <a:pPr defTabSz="913943">
              <a:defRPr/>
            </a:pPr>
            <a:r>
              <a:rPr lang="en-US" sz="900" dirty="0">
                <a:solidFill>
                  <a:schemeClr val="tx1"/>
                </a:solidFill>
                <a:cs typeface="Arial" panose="020B0604020202020204" pitchFamily="34" charset="0"/>
              </a:rPr>
              <a:t>Business Teams, IT, Risk</a:t>
            </a:r>
          </a:p>
        </p:txBody>
      </p:sp>
      <p:sp>
        <p:nvSpPr>
          <p:cNvPr id="35" name="Text Box 19">
            <a:extLst>
              <a:ext uri="{FF2B5EF4-FFF2-40B4-BE49-F238E27FC236}">
                <a16:creationId xmlns:a16="http://schemas.microsoft.com/office/drawing/2014/main" id="{A15FFE28-E8E2-40FF-AFDF-DF4D904B011B}"/>
              </a:ext>
            </a:extLst>
          </p:cNvPr>
          <p:cNvSpPr txBox="1">
            <a:spLocks noChangeArrowheads="1"/>
          </p:cNvSpPr>
          <p:nvPr/>
        </p:nvSpPr>
        <p:spPr bwMode="auto">
          <a:xfrm>
            <a:off x="8260034" y="2231634"/>
            <a:ext cx="2911748" cy="603518"/>
          </a:xfrm>
          <a:prstGeom prst="rect">
            <a:avLst/>
          </a:prstGeom>
          <a:solidFill>
            <a:srgbClr val="7F7F7F"/>
          </a:solidFill>
          <a:ln w="19050">
            <a:solidFill>
              <a:srgbClr val="808080"/>
            </a:solidFill>
            <a:miter lim="800000"/>
            <a:headEnd/>
            <a:tailEnd/>
          </a:ln>
        </p:spPr>
        <p:txBody>
          <a:bodyPr lIns="45720" tIns="45720" rIns="45720" bIns="45720" anchor="ctr" anchorCtr="1"/>
          <a:lstStyle>
            <a:defPPr>
              <a:defRPr lang="en-US"/>
            </a:defPPr>
            <a:lvl1pPr marR="0" lvl="0" indent="0" defTabSz="913943"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cs typeface="Arial" panose="020B0604020202020204" pitchFamily="34" charset="0"/>
              </a:defRPr>
            </a:lvl1pPr>
          </a:lstStyle>
          <a:p>
            <a:pPr algn="ctr"/>
            <a:r>
              <a:rPr lang="en-US" dirty="0"/>
              <a:t>Accountable for overall engagement delivery quality and timely completion</a:t>
            </a:r>
          </a:p>
        </p:txBody>
      </p:sp>
      <p:sp>
        <p:nvSpPr>
          <p:cNvPr id="36" name="Text Box 19">
            <a:extLst>
              <a:ext uri="{FF2B5EF4-FFF2-40B4-BE49-F238E27FC236}">
                <a16:creationId xmlns:a16="http://schemas.microsoft.com/office/drawing/2014/main" id="{2D5A8B53-AA7F-4DBA-8145-57DAC263F2A8}"/>
              </a:ext>
            </a:extLst>
          </p:cNvPr>
          <p:cNvSpPr txBox="1">
            <a:spLocks noChangeArrowheads="1"/>
          </p:cNvSpPr>
          <p:nvPr/>
        </p:nvSpPr>
        <p:spPr bwMode="auto">
          <a:xfrm>
            <a:off x="8270271" y="3360764"/>
            <a:ext cx="2911748" cy="603518"/>
          </a:xfrm>
          <a:prstGeom prst="rect">
            <a:avLst/>
          </a:prstGeom>
          <a:solidFill>
            <a:schemeClr val="tx2"/>
          </a:solidFill>
          <a:ln w="19050">
            <a:solidFill>
              <a:srgbClr val="808080"/>
            </a:solidFill>
            <a:miter lim="800000"/>
            <a:headEnd/>
            <a:tailEnd/>
          </a:ln>
        </p:spPr>
        <p:txBody>
          <a:bodyPr lIns="45720" tIns="45720" rIns="45720" bIns="45720" anchor="ctr" anchorCtr="1"/>
          <a:lstStyle>
            <a:defPPr>
              <a:defRPr lang="en-US"/>
            </a:defPPr>
            <a:lvl1pPr marR="0" lvl="0" indent="0" defTabSz="913943" fontAlgn="auto">
              <a:lnSpc>
                <a:spcPct val="100000"/>
              </a:lnSpc>
              <a:spcBef>
                <a:spcPts val="0"/>
              </a:spcBef>
              <a:spcAft>
                <a:spcPts val="0"/>
              </a:spcAft>
              <a:buClrTx/>
              <a:buSzTx/>
              <a:buFontTx/>
              <a:buNone/>
              <a:tabLst/>
              <a:defRPr kumimoji="0" sz="900" b="0" i="0" u="none" strike="noStrike" kern="0" cap="none" spc="0" normalizeH="0" baseline="0">
                <a:ln>
                  <a:noFill/>
                </a:ln>
                <a:solidFill>
                  <a:srgbClr val="646464">
                    <a:lumMod val="50000"/>
                  </a:srgbClr>
                </a:solidFill>
                <a:effectLst/>
                <a:uLnTx/>
                <a:uFillTx/>
                <a:cs typeface="Arial" panose="020B0604020202020204" pitchFamily="34" charset="0"/>
              </a:defRPr>
            </a:lvl1pPr>
          </a:lstStyle>
          <a:p>
            <a:pPr algn="ctr"/>
            <a:r>
              <a:rPr lang="en-US" dirty="0"/>
              <a:t>Provides the overall direction and guidance on engagement delivery</a:t>
            </a:r>
          </a:p>
        </p:txBody>
      </p:sp>
      <p:sp>
        <p:nvSpPr>
          <p:cNvPr id="37" name="Text Box 19">
            <a:extLst>
              <a:ext uri="{FF2B5EF4-FFF2-40B4-BE49-F238E27FC236}">
                <a16:creationId xmlns:a16="http://schemas.microsoft.com/office/drawing/2014/main" id="{0E9925B0-63B5-48EB-9E1A-554EB6822289}"/>
              </a:ext>
            </a:extLst>
          </p:cNvPr>
          <p:cNvSpPr txBox="1">
            <a:spLocks noChangeArrowheads="1"/>
          </p:cNvSpPr>
          <p:nvPr/>
        </p:nvSpPr>
        <p:spPr bwMode="auto">
          <a:xfrm>
            <a:off x="8260034" y="4106269"/>
            <a:ext cx="2911748" cy="603518"/>
          </a:xfrm>
          <a:prstGeom prst="rect">
            <a:avLst/>
          </a:prstGeom>
          <a:solidFill>
            <a:schemeClr val="tx2"/>
          </a:solidFill>
          <a:ln w="19050">
            <a:solidFill>
              <a:srgbClr val="808080"/>
            </a:solidFill>
            <a:miter lim="800000"/>
            <a:headEnd/>
            <a:tailEnd/>
          </a:ln>
        </p:spPr>
        <p:txBody>
          <a:bodyPr lIns="45720" tIns="45720" rIns="45720" bIns="45720" anchor="ctr" anchorCtr="1"/>
          <a:lstStyle>
            <a:defPPr>
              <a:defRPr lang="en-US"/>
            </a:defPPr>
            <a:lvl1pPr marR="0" lvl="0" indent="0" algn="ctr" defTabSz="913943" fontAlgn="auto">
              <a:lnSpc>
                <a:spcPct val="100000"/>
              </a:lnSpc>
              <a:spcBef>
                <a:spcPts val="0"/>
              </a:spcBef>
              <a:spcAft>
                <a:spcPts val="0"/>
              </a:spcAft>
              <a:buClrTx/>
              <a:buSzTx/>
              <a:buFontTx/>
              <a:buNone/>
              <a:tabLst/>
              <a:defRPr kumimoji="0" sz="900" b="0" i="0" u="none" strike="noStrike" kern="0" cap="none" spc="0" normalizeH="0" baseline="0">
                <a:ln>
                  <a:noFill/>
                </a:ln>
                <a:solidFill>
                  <a:srgbClr val="646464">
                    <a:lumMod val="50000"/>
                  </a:srgbClr>
                </a:solidFill>
                <a:effectLst/>
                <a:uLnTx/>
                <a:uFillTx/>
                <a:cs typeface="Arial" panose="020B0604020202020204" pitchFamily="34" charset="0"/>
              </a:defRPr>
            </a:lvl1pPr>
          </a:lstStyle>
          <a:p>
            <a:r>
              <a:rPr lang="en-US"/>
              <a:t>Responsible for the overall engagement delivery development and timely completion</a:t>
            </a:r>
            <a:endParaRPr lang="en-US" dirty="0"/>
          </a:p>
        </p:txBody>
      </p:sp>
      <p:sp>
        <p:nvSpPr>
          <p:cNvPr id="38" name="Text Box 19">
            <a:extLst>
              <a:ext uri="{FF2B5EF4-FFF2-40B4-BE49-F238E27FC236}">
                <a16:creationId xmlns:a16="http://schemas.microsoft.com/office/drawing/2014/main" id="{D2CFB962-E14A-4B44-B9E8-9231D17D0C14}"/>
              </a:ext>
            </a:extLst>
          </p:cNvPr>
          <p:cNvSpPr txBox="1">
            <a:spLocks noChangeArrowheads="1"/>
          </p:cNvSpPr>
          <p:nvPr/>
        </p:nvSpPr>
        <p:spPr bwMode="auto">
          <a:xfrm>
            <a:off x="8260034" y="4848199"/>
            <a:ext cx="2911748" cy="603518"/>
          </a:xfrm>
          <a:prstGeom prst="rect">
            <a:avLst/>
          </a:prstGeom>
          <a:solidFill>
            <a:schemeClr val="tx2"/>
          </a:solidFill>
          <a:ln w="19050">
            <a:solidFill>
              <a:srgbClr val="808080"/>
            </a:solidFill>
            <a:miter lim="800000"/>
            <a:headEnd/>
            <a:tailEnd/>
          </a:ln>
        </p:spPr>
        <p:txBody>
          <a:bodyPr lIns="45720" tIns="45720" rIns="45720" bIns="45720" anchor="ctr" anchorCtr="1"/>
          <a:lstStyle>
            <a:defPPr>
              <a:defRPr lang="en-US"/>
            </a:defPPr>
            <a:lvl1pPr marR="0" lvl="0" indent="0" algn="ctr" defTabSz="913943" fontAlgn="auto">
              <a:lnSpc>
                <a:spcPct val="100000"/>
              </a:lnSpc>
              <a:spcBef>
                <a:spcPts val="0"/>
              </a:spcBef>
              <a:spcAft>
                <a:spcPts val="0"/>
              </a:spcAft>
              <a:buClrTx/>
              <a:buSzTx/>
              <a:buFontTx/>
              <a:buNone/>
              <a:tabLst/>
              <a:defRPr kumimoji="0" sz="900" b="0" i="0" u="none" strike="noStrike" kern="0" cap="none" spc="0" normalizeH="0" baseline="0">
                <a:ln>
                  <a:noFill/>
                </a:ln>
                <a:solidFill>
                  <a:srgbClr val="646464">
                    <a:lumMod val="50000"/>
                  </a:srgbClr>
                </a:solidFill>
                <a:effectLst/>
                <a:uLnTx/>
                <a:uFillTx/>
                <a:cs typeface="Arial" panose="020B0604020202020204" pitchFamily="34" charset="0"/>
              </a:defRPr>
            </a:lvl1pPr>
          </a:lstStyle>
          <a:p>
            <a:r>
              <a:rPr lang="en-US" dirty="0"/>
              <a:t>Responsible for engagement execution (daily activities) and delivery</a:t>
            </a:r>
          </a:p>
        </p:txBody>
      </p:sp>
      <p:cxnSp>
        <p:nvCxnSpPr>
          <p:cNvPr id="45" name="Straight Connector 44">
            <a:extLst>
              <a:ext uri="{FF2B5EF4-FFF2-40B4-BE49-F238E27FC236}">
                <a16:creationId xmlns:a16="http://schemas.microsoft.com/office/drawing/2014/main" id="{9201967D-FEA9-4CB3-8A6A-4FC9C63D04DC}"/>
              </a:ext>
            </a:extLst>
          </p:cNvPr>
          <p:cNvCxnSpPr>
            <a:cxnSpLocks/>
            <a:stCxn id="78" idx="1"/>
            <a:endCxn id="93" idx="3"/>
          </p:cNvCxnSpPr>
          <p:nvPr/>
        </p:nvCxnSpPr>
        <p:spPr>
          <a:xfrm flipH="1" flipV="1">
            <a:off x="3438363" y="2533393"/>
            <a:ext cx="202132" cy="1"/>
          </a:xfrm>
          <a:prstGeom prst="line">
            <a:avLst/>
          </a:prstGeom>
          <a:noFill/>
          <a:ln w="9525" cap="flat" cmpd="sng" algn="ctr">
            <a:solidFill>
              <a:srgbClr val="9DC276"/>
            </a:solidFill>
            <a:prstDash val="solid"/>
            <a:tailEnd type="none"/>
          </a:ln>
          <a:effectLst/>
        </p:spPr>
      </p:cxnSp>
      <p:sp>
        <p:nvSpPr>
          <p:cNvPr id="78" name="Text Box 19">
            <a:extLst>
              <a:ext uri="{FF2B5EF4-FFF2-40B4-BE49-F238E27FC236}">
                <a16:creationId xmlns:a16="http://schemas.microsoft.com/office/drawing/2014/main" id="{A8F94182-5BE4-4DD7-899D-96EE782133DE}"/>
              </a:ext>
            </a:extLst>
          </p:cNvPr>
          <p:cNvSpPr txBox="1">
            <a:spLocks noChangeArrowheads="1"/>
          </p:cNvSpPr>
          <p:nvPr/>
        </p:nvSpPr>
        <p:spPr bwMode="auto">
          <a:xfrm>
            <a:off x="3640495" y="2231634"/>
            <a:ext cx="2169453" cy="603519"/>
          </a:xfrm>
          <a:prstGeom prst="rect">
            <a:avLst/>
          </a:prstGeom>
          <a:solidFill>
            <a:srgbClr val="7F7F7F"/>
          </a:solidFill>
          <a:ln w="19050">
            <a:solidFill>
              <a:srgbClr val="808080"/>
            </a:solidFill>
            <a:miter lim="800000"/>
            <a:headEnd/>
            <a:tailEnd/>
          </a:ln>
        </p:spPr>
        <p:txBody>
          <a:bodyPr lIns="274320" tIns="37675" rIns="75351" bIns="37675" anchor="ctr" anchorCtr="1"/>
          <a:lstStyle>
            <a:defPPr>
              <a:defRPr lang="en-US"/>
            </a:defPPr>
            <a:lvl1pPr marR="0" lvl="0" indent="0" algn="ctr" fontAlgn="auto">
              <a:lnSpc>
                <a:spcPct val="100000"/>
              </a:lnSpc>
              <a:spcBef>
                <a:spcPts val="0"/>
              </a:spcBef>
              <a:spcAft>
                <a:spcPts val="0"/>
              </a:spcAft>
              <a:buClrTx/>
              <a:buSzTx/>
              <a:buFontTx/>
              <a:buNone/>
              <a:tabLst/>
              <a:defRPr kumimoji="0" sz="950" b="1" i="0" u="none" strike="noStrike" kern="0" cap="none" spc="0" normalizeH="0" baseline="0">
                <a:ln>
                  <a:noFill/>
                </a:ln>
                <a:solidFill>
                  <a:schemeClr val="bg1"/>
                </a:solidFill>
                <a:effectLst/>
                <a:uLnTx/>
                <a:uFillTx/>
                <a:latin typeface="Microsoft Sans Serif"/>
                <a:cs typeface="Calibri" panose="020F0502020204030204" pitchFamily="34" charset="0"/>
              </a:defRPr>
            </a:lvl1pPr>
          </a:lstStyle>
          <a:p>
            <a:pPr marL="0" marR="0" lvl="0" indent="0" algn="l" defTabSz="91394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latin typeface="+mn-lt"/>
                <a:cs typeface="Arial" panose="020B0604020202020204" pitchFamily="34" charset="0"/>
              </a:rPr>
              <a:t>Engagement</a:t>
            </a:r>
            <a:br>
              <a:rPr kumimoji="0" lang="en-US" sz="900" b="0" i="0" u="none" strike="noStrike" kern="0" cap="none" spc="0" normalizeH="0" baseline="0" noProof="0" dirty="0">
                <a:ln>
                  <a:noFill/>
                </a:ln>
                <a:solidFill>
                  <a:schemeClr val="tx1"/>
                </a:solidFill>
                <a:effectLst/>
                <a:uLnTx/>
                <a:uFillTx/>
                <a:latin typeface="+mn-lt"/>
                <a:cs typeface="Arial" panose="020B0604020202020204" pitchFamily="34" charset="0"/>
              </a:rPr>
            </a:br>
            <a:r>
              <a:rPr kumimoji="0" lang="en-US" sz="900" b="0" i="0" u="none" strike="noStrike" kern="0" cap="none" spc="0" normalizeH="0" baseline="0" noProof="0" dirty="0">
                <a:ln>
                  <a:noFill/>
                </a:ln>
                <a:solidFill>
                  <a:schemeClr val="tx1"/>
                </a:solidFill>
                <a:effectLst/>
                <a:uLnTx/>
                <a:uFillTx/>
                <a:latin typeface="+mn-lt"/>
                <a:cs typeface="Arial" panose="020B0604020202020204" pitchFamily="34" charset="0"/>
              </a:rPr>
              <a:t>Executive</a:t>
            </a:r>
          </a:p>
          <a:p>
            <a:pPr marL="0" marR="0" lvl="0" indent="0" algn="l" defTabSz="913943"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latin typeface="+mn-lt"/>
                <a:cs typeface="Arial" panose="020B0604020202020204" pitchFamily="34" charset="0"/>
              </a:rPr>
              <a:t>Amr Ahmed</a:t>
            </a:r>
          </a:p>
        </p:txBody>
      </p:sp>
      <p:pic>
        <p:nvPicPr>
          <p:cNvPr id="119" name="Picture 118">
            <a:extLst>
              <a:ext uri="{FF2B5EF4-FFF2-40B4-BE49-F238E27FC236}">
                <a16:creationId xmlns:a16="http://schemas.microsoft.com/office/drawing/2014/main" id="{B380AE6F-9C00-4909-B1AB-771C43B096F0}"/>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3800519" y="2307850"/>
            <a:ext cx="457200" cy="464173"/>
          </a:xfrm>
          <a:prstGeom prst="ellipse">
            <a:avLst/>
          </a:prstGeom>
        </p:spPr>
      </p:pic>
    </p:spTree>
    <p:extLst>
      <p:ext uri="{BB962C8B-B14F-4D97-AF65-F5344CB8AC3E}">
        <p14:creationId xmlns:p14="http://schemas.microsoft.com/office/powerpoint/2010/main" val="81873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70A4CF-C42E-4E94-8CF3-3E64825F803F}"/>
              </a:ext>
            </a:extLst>
          </p:cNvPr>
          <p:cNvSpPr>
            <a:spLocks noGrp="1"/>
          </p:cNvSpPr>
          <p:nvPr>
            <p:ph type="title"/>
          </p:nvPr>
        </p:nvSpPr>
        <p:spPr/>
        <p:txBody>
          <a:bodyPr/>
          <a:lstStyle/>
          <a:p>
            <a:r>
              <a:rPr lang="en-US" dirty="0"/>
              <a:t>Our proposed [CLIENT]-EY team organization and project governance</a:t>
            </a:r>
          </a:p>
        </p:txBody>
      </p:sp>
      <p:sp>
        <p:nvSpPr>
          <p:cNvPr id="4" name="Slide Number Placeholder 3">
            <a:extLst>
              <a:ext uri="{FF2B5EF4-FFF2-40B4-BE49-F238E27FC236}">
                <a16:creationId xmlns:a16="http://schemas.microsoft.com/office/drawing/2014/main" id="{243AC2FF-03B1-41B2-ADA9-9BF92182F6FD}"/>
              </a:ext>
            </a:extLst>
          </p:cNvPr>
          <p:cNvSpPr>
            <a:spLocks noGrp="1"/>
          </p:cNvSpPr>
          <p:nvPr>
            <p:ph type="sldNum" sz="quarter" idx="4"/>
          </p:nvPr>
        </p:nvSpPr>
        <p:spPr/>
        <p:txBody>
          <a:bodyPr/>
          <a:lstStyle/>
          <a:p>
            <a:fld id="{F1BC30E3-FFE5-4B91-AA19-87A149EBB9EE}" type="slidenum">
              <a:rPr lang="en-US" smtClean="0"/>
              <a:pPr/>
              <a:t>9</a:t>
            </a:fld>
            <a:endParaRPr lang="en-US" dirty="0"/>
          </a:p>
        </p:txBody>
      </p:sp>
      <p:sp>
        <p:nvSpPr>
          <p:cNvPr id="5" name="Title 1">
            <a:extLst>
              <a:ext uri="{FF2B5EF4-FFF2-40B4-BE49-F238E27FC236}">
                <a16:creationId xmlns:a16="http://schemas.microsoft.com/office/drawing/2014/main" id="{5442C9E8-5FD3-4AAC-8581-F4C370A71434}"/>
              </a:ext>
            </a:extLst>
          </p:cNvPr>
          <p:cNvSpPr txBox="1">
            <a:spLocks/>
          </p:cNvSpPr>
          <p:nvPr/>
        </p:nvSpPr>
        <p:spPr>
          <a:xfrm>
            <a:off x="3421443" y="1400142"/>
            <a:ext cx="7985107" cy="182880"/>
          </a:xfrm>
          <a:prstGeom prst="rect">
            <a:avLst/>
          </a:prstGeom>
          <a:solidFill>
            <a:srgbClr val="5C9A1B"/>
          </a:solidFill>
          <a:ln>
            <a:solidFill>
              <a:srgbClr val="5C9A1B"/>
            </a:solidFill>
          </a:ln>
        </p:spPr>
        <p:txBody>
          <a:bodyPr vert="horz" lIns="0" tIns="0" rIns="0" bIns="0" rtlCol="0" anchor="ctr" anchorCtr="0">
            <a:noAutofit/>
          </a:bodyPr>
          <a:lstStyle>
            <a:lvl1pPr algn="l" defTabSz="1272388" rtl="0" eaLnBrk="1" latinLnBrk="0" hangingPunct="1">
              <a:lnSpc>
                <a:spcPct val="85000"/>
              </a:lnSpc>
              <a:spcBef>
                <a:spcPct val="0"/>
              </a:spcBef>
              <a:buNone/>
              <a:defRPr sz="4200" b="1" kern="1200">
                <a:solidFill>
                  <a:schemeClr val="bg1"/>
                </a:solidFill>
                <a:latin typeface="EYInterstate Light" panose="02000506000000020004" pitchFamily="2" charset="0"/>
                <a:ea typeface="+mj-ea"/>
                <a:cs typeface="Arial" pitchFamily="34" charset="0"/>
              </a:defRPr>
            </a:lvl1pPr>
          </a:lstStyle>
          <a:p>
            <a:pPr algn="ctr"/>
            <a:r>
              <a:rPr lang="en-US" sz="1050" dirty="0">
                <a:solidFill>
                  <a:srgbClr val="FFFFFF"/>
                </a:solidFill>
              </a:rPr>
              <a:t>Executive Sponsors</a:t>
            </a:r>
          </a:p>
        </p:txBody>
      </p:sp>
      <p:cxnSp>
        <p:nvCxnSpPr>
          <p:cNvPr id="6" name="Straight Connector 5">
            <a:extLst>
              <a:ext uri="{FF2B5EF4-FFF2-40B4-BE49-F238E27FC236}">
                <a16:creationId xmlns:a16="http://schemas.microsoft.com/office/drawing/2014/main" id="{3F37FDB6-DEE1-4F8C-AE5B-51135EA28B24}"/>
              </a:ext>
            </a:extLst>
          </p:cNvPr>
          <p:cNvCxnSpPr/>
          <p:nvPr/>
        </p:nvCxnSpPr>
        <p:spPr>
          <a:xfrm flipH="1" flipV="1">
            <a:off x="5236343" y="1851433"/>
            <a:ext cx="3" cy="5726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2F55DD5-7C16-472B-B638-F406A13586BE}"/>
              </a:ext>
            </a:extLst>
          </p:cNvPr>
          <p:cNvSpPr>
            <a:spLocks noChangeArrowheads="1"/>
          </p:cNvSpPr>
          <p:nvPr/>
        </p:nvSpPr>
        <p:spPr bwMode="auto">
          <a:xfrm>
            <a:off x="3434432" y="1581689"/>
            <a:ext cx="7971026" cy="484520"/>
          </a:xfrm>
          <a:prstGeom prst="rect">
            <a:avLst/>
          </a:prstGeom>
          <a:noFill/>
          <a:ln w="28575" algn="ctr">
            <a:solidFill>
              <a:srgbClr val="5C9A1B"/>
            </a:solidFill>
            <a:miter lim="800000"/>
            <a:headEnd/>
            <a:tailEnd/>
          </a:ln>
        </p:spPr>
        <p:txBody>
          <a:bodyPr lIns="29205" tIns="29205" rIns="29205" bIns="29205" anchor="ctr"/>
          <a:lstStyle/>
          <a:p>
            <a:pPr marL="83768" defTabSz="691943" fontAlgn="base">
              <a:spcBef>
                <a:spcPts val="433"/>
              </a:spcBef>
              <a:spcAft>
                <a:spcPct val="0"/>
              </a:spcAft>
              <a:defRPr/>
            </a:pPr>
            <a:endParaRPr lang="en-GB" sz="300" b="1" kern="0" dirty="0">
              <a:solidFill>
                <a:srgbClr val="000000"/>
              </a:solidFill>
              <a:latin typeface="EYInterstate Light" panose="02000506000000020004" pitchFamily="2" charset="0"/>
              <a:ea typeface="ＭＳ Ｐゴシック"/>
              <a:cs typeface="ＭＳ Ｐゴシック"/>
            </a:endParaRPr>
          </a:p>
        </p:txBody>
      </p:sp>
      <p:sp>
        <p:nvSpPr>
          <p:cNvPr id="8" name="Content Placeholder 2">
            <a:extLst>
              <a:ext uri="{FF2B5EF4-FFF2-40B4-BE49-F238E27FC236}">
                <a16:creationId xmlns:a16="http://schemas.microsoft.com/office/drawing/2014/main" id="{516BF8F0-3CBF-4A21-A794-B546C365B3A8}"/>
              </a:ext>
            </a:extLst>
          </p:cNvPr>
          <p:cNvSpPr txBox="1">
            <a:spLocks/>
          </p:cNvSpPr>
          <p:nvPr/>
        </p:nvSpPr>
        <p:spPr bwMode="auto">
          <a:xfrm>
            <a:off x="3434431" y="3265936"/>
            <a:ext cx="3930592"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4236" tIns="62119" rIns="124236" bIns="62119" numCol="1" anchor="t" anchorCtr="0" compatLnSpc="1">
            <a:prstTxWarp prst="textNoShape">
              <a:avLst/>
            </a:prstTxWarp>
          </a:bodyPr>
          <a:lstStyle>
            <a:defPPr>
              <a:defRPr lang="en-US"/>
            </a:defPPr>
            <a:lvl1pPr marL="237769" indent="-237769" fontAlgn="base">
              <a:spcBef>
                <a:spcPts val="0"/>
              </a:spcBef>
              <a:spcAft>
                <a:spcPct val="0"/>
              </a:spcAft>
              <a:buClr>
                <a:srgbClr val="000000"/>
              </a:buClr>
              <a:buSzPct val="70000"/>
              <a:buFont typeface="Arial" panose="020B0604020202020204" pitchFamily="34" charset="0"/>
              <a:buChar char="►"/>
              <a:defRPr sz="900" b="0" kern="0">
                <a:solidFill>
                  <a:srgbClr val="404040"/>
                </a:solidFill>
                <a:latin typeface="EYInterstate" panose="02000503020000020004" pitchFamily="2" charset="0"/>
              </a:defRPr>
            </a:lvl1pPr>
            <a:lvl2pPr marL="1023938" indent="-460375" fontAlgn="base">
              <a:spcBef>
                <a:spcPct val="20000"/>
              </a:spcBef>
              <a:spcAft>
                <a:spcPct val="0"/>
              </a:spcAft>
              <a:buClr>
                <a:srgbClr val="4C0200"/>
              </a:buClr>
              <a:buSzPct val="125000"/>
              <a:buChar char="•"/>
              <a:defRPr sz="2400" b="1">
                <a:solidFill>
                  <a:srgbClr val="000000"/>
                </a:solidFill>
              </a:defRPr>
            </a:lvl2pPr>
            <a:lvl3pPr marL="1492250" indent="-354013" fontAlgn="base">
              <a:spcBef>
                <a:spcPct val="20000"/>
              </a:spcBef>
              <a:spcAft>
                <a:spcPct val="0"/>
              </a:spcAft>
              <a:buClr>
                <a:srgbClr val="4C0200"/>
              </a:buClr>
              <a:buSzPct val="125000"/>
              <a:buChar char="•"/>
              <a:defRPr sz="2000" b="1">
                <a:solidFill>
                  <a:srgbClr val="000000"/>
                </a:solidFill>
              </a:defRPr>
            </a:lvl3pPr>
            <a:lvl4pPr marL="1941513" indent="-334963" fontAlgn="base">
              <a:spcBef>
                <a:spcPct val="20000"/>
              </a:spcBef>
              <a:spcAft>
                <a:spcPct val="0"/>
              </a:spcAft>
              <a:buClr>
                <a:srgbClr val="4C0200"/>
              </a:buClr>
              <a:buSzPct val="125000"/>
              <a:buChar char="•"/>
              <a:defRPr b="1">
                <a:solidFill>
                  <a:srgbClr val="000000"/>
                </a:solidFill>
              </a:defRPr>
            </a:lvl4pPr>
            <a:lvl5pPr marL="2408238" indent="-352425" fontAlgn="base">
              <a:spcBef>
                <a:spcPct val="20000"/>
              </a:spcBef>
              <a:spcAft>
                <a:spcPct val="0"/>
              </a:spcAft>
              <a:buClr>
                <a:srgbClr val="4C0200"/>
              </a:buClr>
              <a:buSzPct val="125000"/>
              <a:buChar char="•"/>
              <a:defRPr b="1">
                <a:solidFill>
                  <a:srgbClr val="000000"/>
                </a:solidFill>
              </a:defRPr>
            </a:lvl5pPr>
            <a:lvl6pPr marL="2865438" indent="-352425" fontAlgn="base">
              <a:spcBef>
                <a:spcPct val="20000"/>
              </a:spcBef>
              <a:spcAft>
                <a:spcPct val="0"/>
              </a:spcAft>
              <a:buClr>
                <a:srgbClr val="4C0200"/>
              </a:buClr>
              <a:buSzPct val="125000"/>
              <a:buChar char="•"/>
              <a:defRPr b="1">
                <a:solidFill>
                  <a:srgbClr val="000000"/>
                </a:solidFill>
              </a:defRPr>
            </a:lvl6pPr>
            <a:lvl7pPr marL="3322638" indent="-352425" fontAlgn="base">
              <a:spcBef>
                <a:spcPct val="20000"/>
              </a:spcBef>
              <a:spcAft>
                <a:spcPct val="0"/>
              </a:spcAft>
              <a:buClr>
                <a:srgbClr val="4C0200"/>
              </a:buClr>
              <a:buSzPct val="125000"/>
              <a:buChar char="•"/>
              <a:defRPr b="1">
                <a:solidFill>
                  <a:srgbClr val="000000"/>
                </a:solidFill>
              </a:defRPr>
            </a:lvl7pPr>
            <a:lvl8pPr marL="3779838" indent="-352425" fontAlgn="base">
              <a:spcBef>
                <a:spcPct val="20000"/>
              </a:spcBef>
              <a:spcAft>
                <a:spcPct val="0"/>
              </a:spcAft>
              <a:buClr>
                <a:srgbClr val="4C0200"/>
              </a:buClr>
              <a:buSzPct val="125000"/>
              <a:buChar char="•"/>
              <a:defRPr b="1">
                <a:solidFill>
                  <a:srgbClr val="000000"/>
                </a:solidFill>
              </a:defRPr>
            </a:lvl8pPr>
            <a:lvl9pPr marL="4237038" indent="-352425" fontAlgn="base">
              <a:spcBef>
                <a:spcPct val="20000"/>
              </a:spcBef>
              <a:spcAft>
                <a:spcPct val="0"/>
              </a:spcAft>
              <a:buClr>
                <a:srgbClr val="4C0200"/>
              </a:buClr>
              <a:buSzPct val="125000"/>
              <a:buChar char="•"/>
              <a:defRPr b="1">
                <a:solidFill>
                  <a:srgbClr val="000000"/>
                </a:solidFill>
              </a:defRPr>
            </a:lvl9pPr>
          </a:lstStyle>
          <a:p>
            <a:r>
              <a:rPr lang="en-US" dirty="0"/>
              <a:t>Provide strategic guidance by scanning the environment, envisioning the future, and championing a successful outcome</a:t>
            </a:r>
          </a:p>
          <a:p>
            <a:r>
              <a:rPr lang="en-US" dirty="0"/>
              <a:t>Sets the tone for cooperation and is accountable for the completion of project objectives and each BUs’ shared vision</a:t>
            </a:r>
          </a:p>
          <a:p>
            <a:r>
              <a:rPr lang="en-US" dirty="0"/>
              <a:t>Decision-making on scope, approach, team, and budget</a:t>
            </a:r>
          </a:p>
          <a:p>
            <a:r>
              <a:rPr lang="en-US" dirty="0"/>
              <a:t>Decision-making on key risk and issue resolution actions</a:t>
            </a:r>
          </a:p>
          <a:p>
            <a:r>
              <a:rPr lang="en-US" i="1" dirty="0"/>
              <a:t>Meeting Frequency – milestone-based; sign-offs</a:t>
            </a:r>
          </a:p>
        </p:txBody>
      </p:sp>
      <p:sp>
        <p:nvSpPr>
          <p:cNvPr id="9" name="Title 1">
            <a:extLst>
              <a:ext uri="{FF2B5EF4-FFF2-40B4-BE49-F238E27FC236}">
                <a16:creationId xmlns:a16="http://schemas.microsoft.com/office/drawing/2014/main" id="{16F1C6CE-3C8F-4BE5-877D-6DFC1EF3659C}"/>
              </a:ext>
            </a:extLst>
          </p:cNvPr>
          <p:cNvSpPr txBox="1">
            <a:spLocks/>
          </p:cNvSpPr>
          <p:nvPr/>
        </p:nvSpPr>
        <p:spPr>
          <a:xfrm>
            <a:off x="3428818" y="3050187"/>
            <a:ext cx="3931920" cy="182880"/>
          </a:xfrm>
          <a:prstGeom prst="rect">
            <a:avLst/>
          </a:prstGeom>
          <a:solidFill>
            <a:srgbClr val="5C9A1B"/>
          </a:solidFill>
          <a:ln w="19050">
            <a:solidFill>
              <a:srgbClr val="5C9A1B"/>
            </a:solidFill>
          </a:ln>
        </p:spPr>
        <p:txBody>
          <a:bodyPr vert="horz" lIns="0" tIns="0" rIns="0" bIns="0" rtlCol="0" anchor="ctr" anchorCtr="0">
            <a:noAutofit/>
          </a:bodyPr>
          <a:lstStyle>
            <a:lvl1pPr algn="l" defTabSz="1272388" rtl="0" eaLnBrk="1" latinLnBrk="0" hangingPunct="1">
              <a:lnSpc>
                <a:spcPct val="85000"/>
              </a:lnSpc>
              <a:spcBef>
                <a:spcPct val="0"/>
              </a:spcBef>
              <a:buNone/>
              <a:defRPr sz="4200" b="1" kern="1200">
                <a:solidFill>
                  <a:schemeClr val="bg1"/>
                </a:solidFill>
                <a:latin typeface="EYInterstate Light" panose="02000506000000020004" pitchFamily="2" charset="0"/>
                <a:ea typeface="+mj-ea"/>
                <a:cs typeface="Arial" pitchFamily="34" charset="0"/>
              </a:defRPr>
            </a:lvl1pPr>
          </a:lstStyle>
          <a:p>
            <a:pPr algn="ctr"/>
            <a:r>
              <a:rPr lang="en-US" sz="1000" dirty="0">
                <a:solidFill>
                  <a:srgbClr val="FFFFFF"/>
                </a:solidFill>
              </a:rPr>
              <a:t>Steering Committee</a:t>
            </a:r>
          </a:p>
        </p:txBody>
      </p:sp>
      <p:sp>
        <p:nvSpPr>
          <p:cNvPr id="10" name="Rectangle 22">
            <a:extLst>
              <a:ext uri="{FF2B5EF4-FFF2-40B4-BE49-F238E27FC236}">
                <a16:creationId xmlns:a16="http://schemas.microsoft.com/office/drawing/2014/main" id="{DD073FB6-A344-459E-A31A-8B887B4D82FE}"/>
              </a:ext>
            </a:extLst>
          </p:cNvPr>
          <p:cNvSpPr>
            <a:spLocks noChangeArrowheads="1"/>
          </p:cNvSpPr>
          <p:nvPr/>
        </p:nvSpPr>
        <p:spPr bwMode="auto">
          <a:xfrm>
            <a:off x="3428818" y="3251306"/>
            <a:ext cx="3931920" cy="1188720"/>
          </a:xfrm>
          <a:prstGeom prst="rect">
            <a:avLst/>
          </a:prstGeom>
          <a:noFill/>
          <a:ln w="28575" algn="ctr">
            <a:solidFill>
              <a:srgbClr val="5C9A1B"/>
            </a:solidFill>
            <a:miter lim="800000"/>
            <a:headEnd/>
            <a:tailEnd/>
          </a:ln>
        </p:spPr>
        <p:txBody>
          <a:bodyPr lIns="29205" tIns="29205" rIns="29205" bIns="29205" anchor="ctr"/>
          <a:lstStyle/>
          <a:p>
            <a:pPr marL="83768" defTabSz="691943" fontAlgn="base">
              <a:spcBef>
                <a:spcPts val="433"/>
              </a:spcBef>
              <a:spcAft>
                <a:spcPct val="0"/>
              </a:spcAft>
              <a:defRPr/>
            </a:pPr>
            <a:endParaRPr lang="en-GB" sz="300" b="1" kern="0" dirty="0">
              <a:solidFill>
                <a:srgbClr val="000000"/>
              </a:solidFill>
              <a:latin typeface="EYInterstate Light" panose="02000506000000020004" pitchFamily="2" charset="0"/>
              <a:ea typeface="ＭＳ Ｐゴシック"/>
              <a:cs typeface="ＭＳ Ｐゴシック"/>
            </a:endParaRPr>
          </a:p>
        </p:txBody>
      </p:sp>
      <p:sp>
        <p:nvSpPr>
          <p:cNvPr id="11" name="Rectangle 22">
            <a:extLst>
              <a:ext uri="{FF2B5EF4-FFF2-40B4-BE49-F238E27FC236}">
                <a16:creationId xmlns:a16="http://schemas.microsoft.com/office/drawing/2014/main" id="{D3AD1BE0-60A2-469A-BD66-0DB7AC43583D}"/>
              </a:ext>
            </a:extLst>
          </p:cNvPr>
          <p:cNvSpPr>
            <a:spLocks noChangeArrowheads="1"/>
          </p:cNvSpPr>
          <p:nvPr/>
        </p:nvSpPr>
        <p:spPr bwMode="auto">
          <a:xfrm>
            <a:off x="3428818" y="2159621"/>
            <a:ext cx="7982712" cy="182880"/>
          </a:xfrm>
          <a:prstGeom prst="rect">
            <a:avLst/>
          </a:prstGeom>
          <a:solidFill>
            <a:srgbClr val="5C9A1B"/>
          </a:solidFill>
          <a:ln w="19050">
            <a:solidFill>
              <a:srgbClr val="5C9A1B"/>
            </a:solidFill>
          </a:ln>
        </p:spPr>
        <p:txBody>
          <a:bodyPr vert="horz" lIns="0" tIns="0" rIns="0" bIns="0" rtlCol="0" anchor="ctr" anchorCtr="0">
            <a:noAutofit/>
          </a:bodyPr>
          <a:lstStyle/>
          <a:p>
            <a:pPr algn="ctr" defTabSz="1272388">
              <a:lnSpc>
                <a:spcPct val="85000"/>
              </a:lnSpc>
              <a:spcBef>
                <a:spcPct val="0"/>
              </a:spcBef>
            </a:pPr>
            <a:r>
              <a:rPr lang="en-GB" sz="1050" b="1" dirty="0">
                <a:solidFill>
                  <a:srgbClr val="FFFFFF"/>
                </a:solidFill>
                <a:latin typeface="EYInterstate Light" panose="02000506000000020004" pitchFamily="2" charset="0"/>
                <a:ea typeface="+mj-ea"/>
                <a:cs typeface="Arial" pitchFamily="34" charset="0"/>
              </a:rPr>
              <a:t>Project Management Team</a:t>
            </a:r>
          </a:p>
        </p:txBody>
      </p:sp>
      <p:sp>
        <p:nvSpPr>
          <p:cNvPr id="12" name="Rectangle 22">
            <a:extLst>
              <a:ext uri="{FF2B5EF4-FFF2-40B4-BE49-F238E27FC236}">
                <a16:creationId xmlns:a16="http://schemas.microsoft.com/office/drawing/2014/main" id="{A82B1602-576A-470A-AFFE-F18D9EF03232}"/>
              </a:ext>
            </a:extLst>
          </p:cNvPr>
          <p:cNvSpPr>
            <a:spLocks noChangeArrowheads="1"/>
          </p:cNvSpPr>
          <p:nvPr/>
        </p:nvSpPr>
        <p:spPr bwMode="auto">
          <a:xfrm>
            <a:off x="3428818" y="2331957"/>
            <a:ext cx="7971026" cy="622608"/>
          </a:xfrm>
          <a:prstGeom prst="rect">
            <a:avLst/>
          </a:prstGeom>
          <a:noFill/>
          <a:ln w="28575" algn="ctr">
            <a:solidFill>
              <a:srgbClr val="5C9A1B"/>
            </a:solidFill>
            <a:miter lim="800000"/>
            <a:headEnd/>
            <a:tailEnd/>
          </a:ln>
        </p:spPr>
        <p:txBody>
          <a:bodyPr lIns="29205" tIns="29205" rIns="29205" bIns="29205" anchor="ctr"/>
          <a:lstStyle/>
          <a:p>
            <a:pPr marL="83768" defTabSz="691943" fontAlgn="base">
              <a:spcBef>
                <a:spcPts val="433"/>
              </a:spcBef>
              <a:spcAft>
                <a:spcPct val="0"/>
              </a:spcAft>
              <a:defRPr/>
            </a:pPr>
            <a:endParaRPr lang="en-GB" sz="300" b="1" kern="0" dirty="0">
              <a:solidFill>
                <a:srgbClr val="000000"/>
              </a:solidFill>
              <a:latin typeface="EYInterstate Light" panose="02000506000000020004" pitchFamily="2" charset="0"/>
              <a:ea typeface="ＭＳ Ｐゴシック"/>
              <a:cs typeface="ＭＳ Ｐゴシック"/>
            </a:endParaRPr>
          </a:p>
        </p:txBody>
      </p:sp>
      <p:sp>
        <p:nvSpPr>
          <p:cNvPr id="13" name="Content Placeholder 2">
            <a:extLst>
              <a:ext uri="{FF2B5EF4-FFF2-40B4-BE49-F238E27FC236}">
                <a16:creationId xmlns:a16="http://schemas.microsoft.com/office/drawing/2014/main" id="{9C822D5A-72AF-4C8C-824C-2DCC4ABD2081}"/>
              </a:ext>
            </a:extLst>
          </p:cNvPr>
          <p:cNvSpPr txBox="1">
            <a:spLocks/>
          </p:cNvSpPr>
          <p:nvPr/>
        </p:nvSpPr>
        <p:spPr bwMode="auto">
          <a:xfrm>
            <a:off x="3435524" y="2440613"/>
            <a:ext cx="7971026" cy="400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4236" tIns="62119" rIns="124236" bIns="62119" numCol="1" anchor="ctr" anchorCtr="0" compatLnSpc="1">
            <a:prstTxWarp prst="textNoShape">
              <a:avLst/>
            </a:prstTxWarp>
          </a:bodyPr>
          <a:lstStyle>
            <a:defPPr>
              <a:defRPr lang="en-US"/>
            </a:defPPr>
            <a:lvl1pPr marR="0" lvl="0" indent="0" algn="ctr" fontAlgn="base">
              <a:lnSpc>
                <a:spcPct val="100000"/>
              </a:lnSpc>
              <a:spcBef>
                <a:spcPts val="0"/>
              </a:spcBef>
              <a:spcAft>
                <a:spcPct val="0"/>
              </a:spcAft>
              <a:buClr>
                <a:srgbClr val="4C0200"/>
              </a:buClr>
              <a:buSzPct val="125000"/>
              <a:buFontTx/>
              <a:buNone/>
              <a:tabLst/>
              <a:defRPr kumimoji="0" b="1" i="0" u="none" strike="noStrike" kern="0" cap="none" spc="0" normalizeH="0" baseline="0">
                <a:ln>
                  <a:noFill/>
                </a:ln>
                <a:solidFill>
                  <a:srgbClr val="000000"/>
                </a:solidFill>
                <a:effectLst/>
                <a:uLnTx/>
                <a:uFillTx/>
                <a:latin typeface="Calibri"/>
              </a:defRPr>
            </a:lvl1pPr>
            <a:lvl2pPr marL="1023938" indent="-460375" fontAlgn="base">
              <a:spcBef>
                <a:spcPct val="20000"/>
              </a:spcBef>
              <a:spcAft>
                <a:spcPct val="0"/>
              </a:spcAft>
              <a:buClr>
                <a:srgbClr val="4C0200"/>
              </a:buClr>
              <a:buSzPct val="125000"/>
              <a:buChar char="•"/>
              <a:defRPr sz="2400" b="1">
                <a:solidFill>
                  <a:srgbClr val="000000"/>
                </a:solidFill>
              </a:defRPr>
            </a:lvl2pPr>
            <a:lvl3pPr marL="1492250" indent="-354013" fontAlgn="base">
              <a:spcBef>
                <a:spcPct val="20000"/>
              </a:spcBef>
              <a:spcAft>
                <a:spcPct val="0"/>
              </a:spcAft>
              <a:buClr>
                <a:srgbClr val="4C0200"/>
              </a:buClr>
              <a:buSzPct val="125000"/>
              <a:buChar char="•"/>
              <a:defRPr sz="2000" b="1">
                <a:solidFill>
                  <a:srgbClr val="000000"/>
                </a:solidFill>
              </a:defRPr>
            </a:lvl3pPr>
            <a:lvl4pPr marL="1941513" indent="-334963" fontAlgn="base">
              <a:spcBef>
                <a:spcPct val="20000"/>
              </a:spcBef>
              <a:spcAft>
                <a:spcPct val="0"/>
              </a:spcAft>
              <a:buClr>
                <a:srgbClr val="4C0200"/>
              </a:buClr>
              <a:buSzPct val="125000"/>
              <a:buChar char="•"/>
              <a:defRPr b="1">
                <a:solidFill>
                  <a:srgbClr val="000000"/>
                </a:solidFill>
              </a:defRPr>
            </a:lvl4pPr>
            <a:lvl5pPr marL="2408238" indent="-352425" fontAlgn="base">
              <a:spcBef>
                <a:spcPct val="20000"/>
              </a:spcBef>
              <a:spcAft>
                <a:spcPct val="0"/>
              </a:spcAft>
              <a:buClr>
                <a:srgbClr val="4C0200"/>
              </a:buClr>
              <a:buSzPct val="125000"/>
              <a:buChar char="•"/>
              <a:defRPr b="1">
                <a:solidFill>
                  <a:srgbClr val="000000"/>
                </a:solidFill>
              </a:defRPr>
            </a:lvl5pPr>
            <a:lvl6pPr marL="2865438" indent="-352425" fontAlgn="base">
              <a:spcBef>
                <a:spcPct val="20000"/>
              </a:spcBef>
              <a:spcAft>
                <a:spcPct val="0"/>
              </a:spcAft>
              <a:buClr>
                <a:srgbClr val="4C0200"/>
              </a:buClr>
              <a:buSzPct val="125000"/>
              <a:buChar char="•"/>
              <a:defRPr b="1">
                <a:solidFill>
                  <a:srgbClr val="000000"/>
                </a:solidFill>
              </a:defRPr>
            </a:lvl6pPr>
            <a:lvl7pPr marL="3322638" indent="-352425" fontAlgn="base">
              <a:spcBef>
                <a:spcPct val="20000"/>
              </a:spcBef>
              <a:spcAft>
                <a:spcPct val="0"/>
              </a:spcAft>
              <a:buClr>
                <a:srgbClr val="4C0200"/>
              </a:buClr>
              <a:buSzPct val="125000"/>
              <a:buChar char="•"/>
              <a:defRPr b="1">
                <a:solidFill>
                  <a:srgbClr val="000000"/>
                </a:solidFill>
              </a:defRPr>
            </a:lvl7pPr>
            <a:lvl8pPr marL="3779838" indent="-352425" fontAlgn="base">
              <a:spcBef>
                <a:spcPct val="20000"/>
              </a:spcBef>
              <a:spcAft>
                <a:spcPct val="0"/>
              </a:spcAft>
              <a:buClr>
                <a:srgbClr val="4C0200"/>
              </a:buClr>
              <a:buSzPct val="125000"/>
              <a:buChar char="•"/>
              <a:defRPr b="1">
                <a:solidFill>
                  <a:srgbClr val="000000"/>
                </a:solidFill>
              </a:defRPr>
            </a:lvl8pPr>
            <a:lvl9pPr marL="4237038" indent="-352425" fontAlgn="base">
              <a:spcBef>
                <a:spcPct val="20000"/>
              </a:spcBef>
              <a:spcAft>
                <a:spcPct val="0"/>
              </a:spcAft>
              <a:buClr>
                <a:srgbClr val="4C0200"/>
              </a:buClr>
              <a:buSzPct val="125000"/>
              <a:buChar char="•"/>
              <a:defRPr b="1">
                <a:solidFill>
                  <a:srgbClr val="000000"/>
                </a:solidFill>
              </a:defRPr>
            </a:lvl9pPr>
          </a:lstStyle>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Plan, track, and report progress</a:t>
            </a:r>
          </a:p>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Identify, assess, and escalate risks and issues</a:t>
            </a:r>
          </a:p>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Provide advice and recommendations to Steering Committee</a:t>
            </a:r>
          </a:p>
          <a:p>
            <a:pPr marL="237769" indent="-237769" algn="l">
              <a:buClr>
                <a:srgbClr val="000000"/>
              </a:buClr>
              <a:buSzPct val="70000"/>
              <a:buFont typeface="Arial" panose="020B0604020202020204" pitchFamily="34" charset="0"/>
              <a:buChar char="►"/>
            </a:pPr>
            <a:r>
              <a:rPr lang="en-US" sz="900" b="0" i="1" dirty="0">
                <a:solidFill>
                  <a:srgbClr val="404040"/>
                </a:solidFill>
                <a:latin typeface="EYInterstate" panose="02000503020000020004" pitchFamily="2" charset="0"/>
              </a:rPr>
              <a:t>Frequency – daily</a:t>
            </a:r>
          </a:p>
        </p:txBody>
      </p:sp>
      <p:sp>
        <p:nvSpPr>
          <p:cNvPr id="14" name="Rectangle 22">
            <a:extLst>
              <a:ext uri="{FF2B5EF4-FFF2-40B4-BE49-F238E27FC236}">
                <a16:creationId xmlns:a16="http://schemas.microsoft.com/office/drawing/2014/main" id="{08E5E700-F96E-4597-98AC-35463C862AD1}"/>
              </a:ext>
            </a:extLst>
          </p:cNvPr>
          <p:cNvSpPr>
            <a:spLocks noChangeArrowheads="1"/>
          </p:cNvSpPr>
          <p:nvPr/>
        </p:nvSpPr>
        <p:spPr bwMode="auto">
          <a:xfrm>
            <a:off x="3421442" y="4511370"/>
            <a:ext cx="7978506" cy="182880"/>
          </a:xfrm>
          <a:prstGeom prst="rect">
            <a:avLst/>
          </a:prstGeom>
          <a:solidFill>
            <a:srgbClr val="5C9A1B"/>
          </a:solidFill>
          <a:ln w="19050">
            <a:solidFill>
              <a:srgbClr val="5C9A1B"/>
            </a:solidFill>
          </a:ln>
        </p:spPr>
        <p:txBody>
          <a:bodyPr vert="horz" lIns="0" tIns="0" rIns="0" bIns="0" rtlCol="0" anchor="ctr" anchorCtr="0">
            <a:noAutofit/>
          </a:bodyPr>
          <a:lstStyle/>
          <a:p>
            <a:pPr algn="ctr" defTabSz="1272388">
              <a:lnSpc>
                <a:spcPct val="85000"/>
              </a:lnSpc>
              <a:spcBef>
                <a:spcPct val="0"/>
              </a:spcBef>
            </a:pPr>
            <a:r>
              <a:rPr lang="en-US" sz="1050" b="1" dirty="0">
                <a:solidFill>
                  <a:srgbClr val="FFFFFF"/>
                </a:solidFill>
                <a:latin typeface="EYInterstate Light" panose="02000506000000020004" pitchFamily="2" charset="0"/>
                <a:ea typeface="+mj-ea"/>
                <a:cs typeface="Arial" pitchFamily="34" charset="0"/>
              </a:rPr>
              <a:t>BIA and IT DR Teams</a:t>
            </a:r>
          </a:p>
        </p:txBody>
      </p:sp>
      <p:sp>
        <p:nvSpPr>
          <p:cNvPr id="15" name="Rectangle 22">
            <a:extLst>
              <a:ext uri="{FF2B5EF4-FFF2-40B4-BE49-F238E27FC236}">
                <a16:creationId xmlns:a16="http://schemas.microsoft.com/office/drawing/2014/main" id="{FCB46EB9-1DFD-45CD-8186-706BB1D0E104}"/>
              </a:ext>
            </a:extLst>
          </p:cNvPr>
          <p:cNvSpPr>
            <a:spLocks noChangeArrowheads="1"/>
          </p:cNvSpPr>
          <p:nvPr/>
        </p:nvSpPr>
        <p:spPr bwMode="auto">
          <a:xfrm>
            <a:off x="3427056" y="4693736"/>
            <a:ext cx="7973568" cy="622607"/>
          </a:xfrm>
          <a:prstGeom prst="rect">
            <a:avLst/>
          </a:prstGeom>
          <a:noFill/>
          <a:ln w="28575" algn="ctr">
            <a:solidFill>
              <a:srgbClr val="5C9A1B"/>
            </a:solidFill>
            <a:miter lim="800000"/>
            <a:headEnd/>
            <a:tailEnd/>
          </a:ln>
        </p:spPr>
        <p:txBody>
          <a:bodyPr lIns="29205" tIns="29205" rIns="29205" bIns="29205" anchor="ctr"/>
          <a:lstStyle/>
          <a:p>
            <a:pPr marL="83768" defTabSz="691943" fontAlgn="base">
              <a:spcBef>
                <a:spcPts val="433"/>
              </a:spcBef>
              <a:spcAft>
                <a:spcPct val="0"/>
              </a:spcAft>
              <a:defRPr/>
            </a:pPr>
            <a:endParaRPr lang="en-GB" sz="300" b="1" kern="0" dirty="0">
              <a:solidFill>
                <a:srgbClr val="000000"/>
              </a:solidFill>
              <a:latin typeface="EYInterstate Light" panose="02000506000000020004" pitchFamily="2" charset="0"/>
              <a:ea typeface="ＭＳ Ｐゴシック"/>
              <a:cs typeface="ＭＳ Ｐゴシック"/>
            </a:endParaRPr>
          </a:p>
        </p:txBody>
      </p:sp>
      <p:sp>
        <p:nvSpPr>
          <p:cNvPr id="16" name="Rectangle 22">
            <a:extLst>
              <a:ext uri="{FF2B5EF4-FFF2-40B4-BE49-F238E27FC236}">
                <a16:creationId xmlns:a16="http://schemas.microsoft.com/office/drawing/2014/main" id="{4E5FF6D3-7EDB-4213-BC56-147EBF02211E}"/>
              </a:ext>
            </a:extLst>
          </p:cNvPr>
          <p:cNvSpPr>
            <a:spLocks noChangeArrowheads="1"/>
          </p:cNvSpPr>
          <p:nvPr/>
        </p:nvSpPr>
        <p:spPr bwMode="auto">
          <a:xfrm>
            <a:off x="7468397" y="3251306"/>
            <a:ext cx="3931920" cy="1188720"/>
          </a:xfrm>
          <a:prstGeom prst="rect">
            <a:avLst/>
          </a:prstGeom>
          <a:noFill/>
          <a:ln w="28575" algn="ctr">
            <a:solidFill>
              <a:srgbClr val="5C9A1B"/>
            </a:solidFill>
            <a:miter lim="800000"/>
            <a:headEnd/>
            <a:tailEnd/>
          </a:ln>
        </p:spPr>
        <p:txBody>
          <a:bodyPr lIns="29205" tIns="29205" rIns="29205" bIns="29205" anchor="ctr"/>
          <a:lstStyle/>
          <a:p>
            <a:pPr marL="83768" defTabSz="691943" fontAlgn="base">
              <a:spcBef>
                <a:spcPts val="433"/>
              </a:spcBef>
              <a:spcAft>
                <a:spcPct val="0"/>
              </a:spcAft>
              <a:defRPr/>
            </a:pPr>
            <a:endParaRPr lang="en-GB" sz="300" b="1" kern="0" dirty="0">
              <a:solidFill>
                <a:srgbClr val="000000"/>
              </a:solidFill>
              <a:latin typeface="EYInterstate Light" panose="02000506000000020004" pitchFamily="2" charset="0"/>
              <a:ea typeface="ＭＳ Ｐゴシック"/>
              <a:cs typeface="ＭＳ Ｐゴシック"/>
            </a:endParaRPr>
          </a:p>
        </p:txBody>
      </p:sp>
      <p:sp>
        <p:nvSpPr>
          <p:cNvPr id="17" name="Rectangle 22">
            <a:extLst>
              <a:ext uri="{FF2B5EF4-FFF2-40B4-BE49-F238E27FC236}">
                <a16:creationId xmlns:a16="http://schemas.microsoft.com/office/drawing/2014/main" id="{66A4C97C-8AAE-4BA8-96BA-D844EAF21E60}"/>
              </a:ext>
            </a:extLst>
          </p:cNvPr>
          <p:cNvSpPr>
            <a:spLocks noChangeArrowheads="1"/>
          </p:cNvSpPr>
          <p:nvPr/>
        </p:nvSpPr>
        <p:spPr bwMode="auto">
          <a:xfrm>
            <a:off x="7468397" y="3050187"/>
            <a:ext cx="3931447" cy="182880"/>
          </a:xfrm>
          <a:prstGeom prst="rect">
            <a:avLst/>
          </a:prstGeom>
          <a:solidFill>
            <a:srgbClr val="5C9A1B"/>
          </a:solidFill>
          <a:ln w="19050">
            <a:solidFill>
              <a:srgbClr val="5C9A1B"/>
            </a:solidFill>
          </a:ln>
        </p:spPr>
        <p:txBody>
          <a:bodyPr vert="horz" lIns="0" tIns="0" rIns="0" bIns="0" rtlCol="0" anchor="ctr" anchorCtr="0">
            <a:noAutofit/>
          </a:bodyPr>
          <a:lstStyle/>
          <a:p>
            <a:pPr algn="ctr" defTabSz="1272388">
              <a:lnSpc>
                <a:spcPct val="85000"/>
              </a:lnSpc>
              <a:spcBef>
                <a:spcPct val="0"/>
              </a:spcBef>
            </a:pPr>
            <a:r>
              <a:rPr lang="en-US" sz="1050" b="1" dirty="0">
                <a:solidFill>
                  <a:srgbClr val="FFFFFF"/>
                </a:solidFill>
                <a:latin typeface="EYInterstate Light" panose="02000506000000020004" pitchFamily="2" charset="0"/>
                <a:ea typeface="+mj-ea"/>
                <a:cs typeface="Arial" pitchFamily="34" charset="0"/>
              </a:rPr>
              <a:t>Leadership and Quality Assurance</a:t>
            </a:r>
          </a:p>
        </p:txBody>
      </p:sp>
      <p:sp>
        <p:nvSpPr>
          <p:cNvPr id="18" name="Content Placeholder 2">
            <a:extLst>
              <a:ext uri="{FF2B5EF4-FFF2-40B4-BE49-F238E27FC236}">
                <a16:creationId xmlns:a16="http://schemas.microsoft.com/office/drawing/2014/main" id="{E7041AE1-1A41-416B-9A9A-C4A671470C6E}"/>
              </a:ext>
            </a:extLst>
          </p:cNvPr>
          <p:cNvSpPr txBox="1">
            <a:spLocks/>
          </p:cNvSpPr>
          <p:nvPr/>
        </p:nvSpPr>
        <p:spPr bwMode="auto">
          <a:xfrm>
            <a:off x="7492363" y="3265936"/>
            <a:ext cx="3931920"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4236" tIns="62119" rIns="124236" bIns="62119" numCol="1" anchor="t" anchorCtr="0" compatLnSpc="1">
            <a:prstTxWarp prst="textNoShape">
              <a:avLst/>
            </a:prstTxWarp>
          </a:bodyPr>
          <a:lstStyle>
            <a:defPPr>
              <a:defRPr lang="en-US"/>
            </a:defPPr>
            <a:lvl1pPr marR="0" lvl="0" indent="0" algn="ctr" fontAlgn="base">
              <a:lnSpc>
                <a:spcPct val="100000"/>
              </a:lnSpc>
              <a:spcBef>
                <a:spcPts val="0"/>
              </a:spcBef>
              <a:spcAft>
                <a:spcPct val="0"/>
              </a:spcAft>
              <a:buClr>
                <a:srgbClr val="4C0200"/>
              </a:buClr>
              <a:buSzPct val="125000"/>
              <a:buFontTx/>
              <a:buNone/>
              <a:tabLst/>
              <a:defRPr kumimoji="0" b="1" i="0" u="none" strike="noStrike" kern="0" cap="none" spc="0" normalizeH="0" baseline="0">
                <a:ln>
                  <a:noFill/>
                </a:ln>
                <a:solidFill>
                  <a:srgbClr val="000000"/>
                </a:solidFill>
                <a:effectLst/>
                <a:uLnTx/>
                <a:uFillTx/>
                <a:latin typeface="Calibri"/>
              </a:defRPr>
            </a:lvl1pPr>
            <a:lvl2pPr marL="1023938" indent="-460375" fontAlgn="base">
              <a:spcBef>
                <a:spcPct val="20000"/>
              </a:spcBef>
              <a:spcAft>
                <a:spcPct val="0"/>
              </a:spcAft>
              <a:buClr>
                <a:srgbClr val="4C0200"/>
              </a:buClr>
              <a:buSzPct val="125000"/>
              <a:buChar char="•"/>
              <a:defRPr sz="2400" b="1">
                <a:solidFill>
                  <a:srgbClr val="000000"/>
                </a:solidFill>
              </a:defRPr>
            </a:lvl2pPr>
            <a:lvl3pPr marL="1492250" indent="-354013" fontAlgn="base">
              <a:spcBef>
                <a:spcPct val="20000"/>
              </a:spcBef>
              <a:spcAft>
                <a:spcPct val="0"/>
              </a:spcAft>
              <a:buClr>
                <a:srgbClr val="4C0200"/>
              </a:buClr>
              <a:buSzPct val="125000"/>
              <a:buChar char="•"/>
              <a:defRPr sz="2000" b="1">
                <a:solidFill>
                  <a:srgbClr val="000000"/>
                </a:solidFill>
              </a:defRPr>
            </a:lvl3pPr>
            <a:lvl4pPr marL="1941513" indent="-334963" fontAlgn="base">
              <a:spcBef>
                <a:spcPct val="20000"/>
              </a:spcBef>
              <a:spcAft>
                <a:spcPct val="0"/>
              </a:spcAft>
              <a:buClr>
                <a:srgbClr val="4C0200"/>
              </a:buClr>
              <a:buSzPct val="125000"/>
              <a:buChar char="•"/>
              <a:defRPr b="1">
                <a:solidFill>
                  <a:srgbClr val="000000"/>
                </a:solidFill>
              </a:defRPr>
            </a:lvl4pPr>
            <a:lvl5pPr marL="2408238" indent="-352425" fontAlgn="base">
              <a:spcBef>
                <a:spcPct val="20000"/>
              </a:spcBef>
              <a:spcAft>
                <a:spcPct val="0"/>
              </a:spcAft>
              <a:buClr>
                <a:srgbClr val="4C0200"/>
              </a:buClr>
              <a:buSzPct val="125000"/>
              <a:buChar char="•"/>
              <a:defRPr b="1">
                <a:solidFill>
                  <a:srgbClr val="000000"/>
                </a:solidFill>
              </a:defRPr>
            </a:lvl5pPr>
            <a:lvl6pPr marL="2865438" indent="-352425" fontAlgn="base">
              <a:spcBef>
                <a:spcPct val="20000"/>
              </a:spcBef>
              <a:spcAft>
                <a:spcPct val="0"/>
              </a:spcAft>
              <a:buClr>
                <a:srgbClr val="4C0200"/>
              </a:buClr>
              <a:buSzPct val="125000"/>
              <a:buChar char="•"/>
              <a:defRPr b="1">
                <a:solidFill>
                  <a:srgbClr val="000000"/>
                </a:solidFill>
              </a:defRPr>
            </a:lvl6pPr>
            <a:lvl7pPr marL="3322638" indent="-352425" fontAlgn="base">
              <a:spcBef>
                <a:spcPct val="20000"/>
              </a:spcBef>
              <a:spcAft>
                <a:spcPct val="0"/>
              </a:spcAft>
              <a:buClr>
                <a:srgbClr val="4C0200"/>
              </a:buClr>
              <a:buSzPct val="125000"/>
              <a:buChar char="•"/>
              <a:defRPr b="1">
                <a:solidFill>
                  <a:srgbClr val="000000"/>
                </a:solidFill>
              </a:defRPr>
            </a:lvl7pPr>
            <a:lvl8pPr marL="3779838" indent="-352425" fontAlgn="base">
              <a:spcBef>
                <a:spcPct val="20000"/>
              </a:spcBef>
              <a:spcAft>
                <a:spcPct val="0"/>
              </a:spcAft>
              <a:buClr>
                <a:srgbClr val="4C0200"/>
              </a:buClr>
              <a:buSzPct val="125000"/>
              <a:buChar char="•"/>
              <a:defRPr b="1">
                <a:solidFill>
                  <a:srgbClr val="000000"/>
                </a:solidFill>
              </a:defRPr>
            </a:lvl8pPr>
            <a:lvl9pPr marL="4237038" indent="-352425" fontAlgn="base">
              <a:spcBef>
                <a:spcPct val="20000"/>
              </a:spcBef>
              <a:spcAft>
                <a:spcPct val="0"/>
              </a:spcAft>
              <a:buClr>
                <a:srgbClr val="4C0200"/>
              </a:buClr>
              <a:buSzPct val="125000"/>
              <a:buChar char="•"/>
              <a:defRPr b="1">
                <a:solidFill>
                  <a:srgbClr val="000000"/>
                </a:solidFill>
              </a:defRPr>
            </a:lvl9pPr>
          </a:lstStyle>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Guide work and facilitate the overall collaboration and integration between business process leads and project management team</a:t>
            </a:r>
          </a:p>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Consensus building across [CLIENT]</a:t>
            </a:r>
          </a:p>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Provide guidance and preparation for project team meetings and report-outs to the Steering Committee</a:t>
            </a:r>
          </a:p>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Key inputs, quality assurance, and acceptance of deliverables</a:t>
            </a:r>
          </a:p>
          <a:p>
            <a:pPr marL="237769" indent="-237769" algn="l">
              <a:buClr>
                <a:srgbClr val="000000"/>
              </a:buClr>
              <a:buSzPct val="70000"/>
              <a:buFont typeface="Arial" panose="020B0604020202020204" pitchFamily="34" charset="0"/>
              <a:buChar char="►"/>
            </a:pPr>
            <a:r>
              <a:rPr lang="en-US" sz="900" b="0" i="1" dirty="0">
                <a:solidFill>
                  <a:srgbClr val="404040"/>
                </a:solidFill>
                <a:latin typeface="EYInterstate" panose="02000503020000020004" pitchFamily="2" charset="0"/>
              </a:rPr>
              <a:t>Meeting Frequency – prep for SC Meetings; milestone-based</a:t>
            </a:r>
          </a:p>
        </p:txBody>
      </p:sp>
      <p:sp>
        <p:nvSpPr>
          <p:cNvPr id="19" name="Content Placeholder 2">
            <a:extLst>
              <a:ext uri="{FF2B5EF4-FFF2-40B4-BE49-F238E27FC236}">
                <a16:creationId xmlns:a16="http://schemas.microsoft.com/office/drawing/2014/main" id="{6E8D620C-828B-4D66-A461-F0B679F81B08}"/>
              </a:ext>
            </a:extLst>
          </p:cNvPr>
          <p:cNvSpPr txBox="1">
            <a:spLocks/>
          </p:cNvSpPr>
          <p:nvPr/>
        </p:nvSpPr>
        <p:spPr bwMode="auto">
          <a:xfrm>
            <a:off x="3421442" y="4789966"/>
            <a:ext cx="7969947" cy="45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4236" tIns="62119" rIns="124236" bIns="62119" numCol="1" anchor="ctr" anchorCtr="0" compatLnSpc="1">
            <a:prstTxWarp prst="textNoShape">
              <a:avLst/>
            </a:prstTxWarp>
          </a:bodyPr>
          <a:lstStyle>
            <a:defPPr>
              <a:defRPr lang="en-US"/>
            </a:defPPr>
            <a:lvl1pPr marR="0" lvl="0" indent="0" algn="ctr" fontAlgn="base">
              <a:lnSpc>
                <a:spcPct val="100000"/>
              </a:lnSpc>
              <a:spcBef>
                <a:spcPts val="0"/>
              </a:spcBef>
              <a:spcAft>
                <a:spcPct val="0"/>
              </a:spcAft>
              <a:buClr>
                <a:srgbClr val="4C0200"/>
              </a:buClr>
              <a:buSzPct val="125000"/>
              <a:buFontTx/>
              <a:buNone/>
              <a:tabLst/>
              <a:defRPr kumimoji="0" b="1" i="0" u="none" strike="noStrike" kern="0" cap="none" spc="0" normalizeH="0" baseline="0">
                <a:ln>
                  <a:noFill/>
                </a:ln>
                <a:solidFill>
                  <a:srgbClr val="000000"/>
                </a:solidFill>
                <a:effectLst/>
                <a:uLnTx/>
                <a:uFillTx/>
                <a:latin typeface="Calibri"/>
              </a:defRPr>
            </a:lvl1pPr>
            <a:lvl2pPr marL="1023938" indent="-460375" fontAlgn="base">
              <a:spcBef>
                <a:spcPct val="20000"/>
              </a:spcBef>
              <a:spcAft>
                <a:spcPct val="0"/>
              </a:spcAft>
              <a:buClr>
                <a:srgbClr val="4C0200"/>
              </a:buClr>
              <a:buSzPct val="125000"/>
              <a:buChar char="•"/>
              <a:defRPr sz="2400" b="1">
                <a:solidFill>
                  <a:srgbClr val="000000"/>
                </a:solidFill>
              </a:defRPr>
            </a:lvl2pPr>
            <a:lvl3pPr marL="1492250" indent="-354013" fontAlgn="base">
              <a:spcBef>
                <a:spcPct val="20000"/>
              </a:spcBef>
              <a:spcAft>
                <a:spcPct val="0"/>
              </a:spcAft>
              <a:buClr>
                <a:srgbClr val="4C0200"/>
              </a:buClr>
              <a:buSzPct val="125000"/>
              <a:buChar char="•"/>
              <a:defRPr sz="2000" b="1">
                <a:solidFill>
                  <a:srgbClr val="000000"/>
                </a:solidFill>
              </a:defRPr>
            </a:lvl3pPr>
            <a:lvl4pPr marL="1941513" indent="-334963" fontAlgn="base">
              <a:spcBef>
                <a:spcPct val="20000"/>
              </a:spcBef>
              <a:spcAft>
                <a:spcPct val="0"/>
              </a:spcAft>
              <a:buClr>
                <a:srgbClr val="4C0200"/>
              </a:buClr>
              <a:buSzPct val="125000"/>
              <a:buChar char="•"/>
              <a:defRPr b="1">
                <a:solidFill>
                  <a:srgbClr val="000000"/>
                </a:solidFill>
              </a:defRPr>
            </a:lvl4pPr>
            <a:lvl5pPr marL="2408238" indent="-352425" fontAlgn="base">
              <a:spcBef>
                <a:spcPct val="20000"/>
              </a:spcBef>
              <a:spcAft>
                <a:spcPct val="0"/>
              </a:spcAft>
              <a:buClr>
                <a:srgbClr val="4C0200"/>
              </a:buClr>
              <a:buSzPct val="125000"/>
              <a:buChar char="•"/>
              <a:defRPr b="1">
                <a:solidFill>
                  <a:srgbClr val="000000"/>
                </a:solidFill>
              </a:defRPr>
            </a:lvl5pPr>
            <a:lvl6pPr marL="2865438" indent="-352425" fontAlgn="base">
              <a:spcBef>
                <a:spcPct val="20000"/>
              </a:spcBef>
              <a:spcAft>
                <a:spcPct val="0"/>
              </a:spcAft>
              <a:buClr>
                <a:srgbClr val="4C0200"/>
              </a:buClr>
              <a:buSzPct val="125000"/>
              <a:buChar char="•"/>
              <a:defRPr b="1">
                <a:solidFill>
                  <a:srgbClr val="000000"/>
                </a:solidFill>
              </a:defRPr>
            </a:lvl6pPr>
            <a:lvl7pPr marL="3322638" indent="-352425" fontAlgn="base">
              <a:spcBef>
                <a:spcPct val="20000"/>
              </a:spcBef>
              <a:spcAft>
                <a:spcPct val="0"/>
              </a:spcAft>
              <a:buClr>
                <a:srgbClr val="4C0200"/>
              </a:buClr>
              <a:buSzPct val="125000"/>
              <a:buChar char="•"/>
              <a:defRPr b="1">
                <a:solidFill>
                  <a:srgbClr val="000000"/>
                </a:solidFill>
              </a:defRPr>
            </a:lvl7pPr>
            <a:lvl8pPr marL="3779838" indent="-352425" fontAlgn="base">
              <a:spcBef>
                <a:spcPct val="20000"/>
              </a:spcBef>
              <a:spcAft>
                <a:spcPct val="0"/>
              </a:spcAft>
              <a:buClr>
                <a:srgbClr val="4C0200"/>
              </a:buClr>
              <a:buSzPct val="125000"/>
              <a:buChar char="•"/>
              <a:defRPr b="1">
                <a:solidFill>
                  <a:srgbClr val="000000"/>
                </a:solidFill>
              </a:defRPr>
            </a:lvl8pPr>
            <a:lvl9pPr marL="4237038" indent="-352425" fontAlgn="base">
              <a:spcBef>
                <a:spcPct val="20000"/>
              </a:spcBef>
              <a:spcAft>
                <a:spcPct val="0"/>
              </a:spcAft>
              <a:buClr>
                <a:srgbClr val="4C0200"/>
              </a:buClr>
              <a:buSzPct val="125000"/>
              <a:buChar char="•"/>
              <a:defRPr b="1">
                <a:solidFill>
                  <a:srgbClr val="000000"/>
                </a:solidFill>
              </a:defRPr>
            </a:lvl9pPr>
          </a:lstStyle>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Participate in BIA workshops and technology interviews and provide the requirements and capability data</a:t>
            </a:r>
          </a:p>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Review data for accuracy and engage with project management as needed before executive business and IT leader review and approval</a:t>
            </a:r>
          </a:p>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Understand the enhanced BIA framework, methodology and resiliency definitions for ongoing activities</a:t>
            </a:r>
          </a:p>
          <a:p>
            <a:pPr marL="237769" indent="-237769" algn="l">
              <a:buClr>
                <a:srgbClr val="000000"/>
              </a:buClr>
              <a:buSzPct val="70000"/>
              <a:buFont typeface="Arial" panose="020B0604020202020204" pitchFamily="34" charset="0"/>
              <a:buChar char="►"/>
            </a:pPr>
            <a:r>
              <a:rPr lang="en-US" sz="900" b="0" i="1" dirty="0">
                <a:solidFill>
                  <a:srgbClr val="404040"/>
                </a:solidFill>
                <a:latin typeface="EYInterstate" panose="02000503020000020004" pitchFamily="2" charset="0"/>
              </a:rPr>
              <a:t>Frequency – ad-hoc during the project per pre-defined schedule </a:t>
            </a:r>
          </a:p>
        </p:txBody>
      </p:sp>
      <p:sp>
        <p:nvSpPr>
          <p:cNvPr id="20" name="Title 1">
            <a:extLst>
              <a:ext uri="{FF2B5EF4-FFF2-40B4-BE49-F238E27FC236}">
                <a16:creationId xmlns:a16="http://schemas.microsoft.com/office/drawing/2014/main" id="{2725AAC1-82AB-4C5F-8C4A-C4F02606F708}"/>
              </a:ext>
            </a:extLst>
          </p:cNvPr>
          <p:cNvSpPr txBox="1">
            <a:spLocks/>
          </p:cNvSpPr>
          <p:nvPr/>
        </p:nvSpPr>
        <p:spPr>
          <a:xfrm>
            <a:off x="3434432" y="5388278"/>
            <a:ext cx="719757" cy="941832"/>
          </a:xfrm>
          <a:prstGeom prst="rect">
            <a:avLst/>
          </a:prstGeom>
          <a:solidFill>
            <a:srgbClr val="5C9A1B"/>
          </a:solidFill>
          <a:ln>
            <a:solidFill>
              <a:srgbClr val="5C9A1B"/>
            </a:solidFill>
          </a:ln>
        </p:spPr>
        <p:txBody>
          <a:bodyPr vert="horz" lIns="0" tIns="0" rIns="0" bIns="0" rtlCol="0" anchor="ctr" anchorCtr="0">
            <a:noAutofit/>
          </a:bodyPr>
          <a:lstStyle>
            <a:lvl1pPr algn="l" defTabSz="1272388" rtl="0" eaLnBrk="1" latinLnBrk="0" hangingPunct="1">
              <a:lnSpc>
                <a:spcPct val="85000"/>
              </a:lnSpc>
              <a:spcBef>
                <a:spcPct val="0"/>
              </a:spcBef>
              <a:buNone/>
              <a:defRPr sz="4200" b="1" kern="1200">
                <a:solidFill>
                  <a:schemeClr val="bg1"/>
                </a:solidFill>
                <a:latin typeface="EYInterstate Light" panose="02000506000000020004" pitchFamily="2" charset="0"/>
                <a:ea typeface="+mj-ea"/>
                <a:cs typeface="Arial" pitchFamily="34" charset="0"/>
              </a:defRPr>
            </a:lvl1pPr>
          </a:lstStyle>
          <a:p>
            <a:pPr algn="ctr"/>
            <a:r>
              <a:rPr lang="en-US" sz="1050" dirty="0">
                <a:solidFill>
                  <a:srgbClr val="FFFFFF"/>
                </a:solidFill>
              </a:rPr>
              <a:t>Business Process Leads</a:t>
            </a:r>
          </a:p>
        </p:txBody>
      </p:sp>
      <p:sp>
        <p:nvSpPr>
          <p:cNvPr id="21" name="Rectangle 22">
            <a:extLst>
              <a:ext uri="{FF2B5EF4-FFF2-40B4-BE49-F238E27FC236}">
                <a16:creationId xmlns:a16="http://schemas.microsoft.com/office/drawing/2014/main" id="{55D9E412-968C-4315-9B31-C58D0AA2BB8B}"/>
              </a:ext>
            </a:extLst>
          </p:cNvPr>
          <p:cNvSpPr>
            <a:spLocks noChangeArrowheads="1"/>
          </p:cNvSpPr>
          <p:nvPr/>
        </p:nvSpPr>
        <p:spPr bwMode="auto">
          <a:xfrm>
            <a:off x="3435525" y="5388279"/>
            <a:ext cx="7969949" cy="940496"/>
          </a:xfrm>
          <a:prstGeom prst="rect">
            <a:avLst/>
          </a:prstGeom>
          <a:noFill/>
          <a:ln w="28575" algn="ctr">
            <a:solidFill>
              <a:srgbClr val="5C9A1B"/>
            </a:solidFill>
            <a:miter lim="800000"/>
            <a:headEnd/>
            <a:tailEnd/>
          </a:ln>
        </p:spPr>
        <p:txBody>
          <a:bodyPr lIns="29205" tIns="29205" rIns="29205" bIns="29205" anchor="ctr"/>
          <a:lstStyle/>
          <a:p>
            <a:pPr marL="83768" defTabSz="691943" fontAlgn="base">
              <a:spcBef>
                <a:spcPts val="433"/>
              </a:spcBef>
              <a:spcAft>
                <a:spcPct val="0"/>
              </a:spcAft>
              <a:defRPr/>
            </a:pPr>
            <a:endParaRPr lang="en-GB" sz="300" b="1" kern="0" dirty="0">
              <a:solidFill>
                <a:srgbClr val="000000"/>
              </a:solidFill>
              <a:latin typeface="EYInterstate Light" panose="02000506000000020004" pitchFamily="2" charset="0"/>
              <a:ea typeface="ＭＳ Ｐゴシック"/>
              <a:cs typeface="ＭＳ Ｐゴシック"/>
            </a:endParaRPr>
          </a:p>
        </p:txBody>
      </p:sp>
      <p:sp>
        <p:nvSpPr>
          <p:cNvPr id="22" name="Content Placeholder 2">
            <a:extLst>
              <a:ext uri="{FF2B5EF4-FFF2-40B4-BE49-F238E27FC236}">
                <a16:creationId xmlns:a16="http://schemas.microsoft.com/office/drawing/2014/main" id="{8EE2B810-F75C-4545-82AE-B66A14673B0A}"/>
              </a:ext>
            </a:extLst>
          </p:cNvPr>
          <p:cNvSpPr txBox="1">
            <a:spLocks/>
          </p:cNvSpPr>
          <p:nvPr/>
        </p:nvSpPr>
        <p:spPr bwMode="auto">
          <a:xfrm>
            <a:off x="3421933" y="1627803"/>
            <a:ext cx="7969948" cy="400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4236" tIns="62119" rIns="124236" bIns="62119" numCol="1" anchor="ctr" anchorCtr="0" compatLnSpc="1">
            <a:prstTxWarp prst="textNoShape">
              <a:avLst/>
            </a:prstTxWarp>
          </a:bodyPr>
          <a:lstStyle>
            <a:lvl1pPr marL="449263" indent="-449263" algn="l" rtl="0" eaLnBrk="1" fontAlgn="base" hangingPunct="1">
              <a:spcBef>
                <a:spcPct val="20000"/>
              </a:spcBef>
              <a:spcAft>
                <a:spcPct val="0"/>
              </a:spcAft>
              <a:buClr>
                <a:srgbClr val="4C0200"/>
              </a:buClr>
              <a:buSzPct val="125000"/>
              <a:buChar char="•"/>
              <a:defRPr sz="2800" b="1">
                <a:solidFill>
                  <a:srgbClr val="000000"/>
                </a:solidFill>
                <a:latin typeface="+mn-lt"/>
                <a:ea typeface="+mn-ea"/>
                <a:cs typeface="+mn-cs"/>
              </a:defRPr>
            </a:lvl1pPr>
            <a:lvl2pPr marL="1023938" indent="-460375" algn="l" rtl="0" eaLnBrk="1" fontAlgn="base" hangingPunct="1">
              <a:spcBef>
                <a:spcPct val="20000"/>
              </a:spcBef>
              <a:spcAft>
                <a:spcPct val="0"/>
              </a:spcAft>
              <a:buClr>
                <a:srgbClr val="4C0200"/>
              </a:buClr>
              <a:buSzPct val="125000"/>
              <a:buChar char="•"/>
              <a:defRPr sz="2400" b="1">
                <a:solidFill>
                  <a:srgbClr val="000000"/>
                </a:solidFill>
                <a:latin typeface="+mn-lt"/>
              </a:defRPr>
            </a:lvl2pPr>
            <a:lvl3pPr marL="1492250" indent="-354013" algn="l" rtl="0" eaLnBrk="1" fontAlgn="base" hangingPunct="1">
              <a:spcBef>
                <a:spcPct val="20000"/>
              </a:spcBef>
              <a:spcAft>
                <a:spcPct val="0"/>
              </a:spcAft>
              <a:buClr>
                <a:srgbClr val="4C0200"/>
              </a:buClr>
              <a:buSzPct val="125000"/>
              <a:buChar char="•"/>
              <a:defRPr sz="2000" b="1">
                <a:solidFill>
                  <a:srgbClr val="000000"/>
                </a:solidFill>
                <a:latin typeface="+mn-lt"/>
              </a:defRPr>
            </a:lvl3pPr>
            <a:lvl4pPr marL="1941513" indent="-334963" algn="l" rtl="0" eaLnBrk="1" fontAlgn="base" hangingPunct="1">
              <a:spcBef>
                <a:spcPct val="20000"/>
              </a:spcBef>
              <a:spcAft>
                <a:spcPct val="0"/>
              </a:spcAft>
              <a:buClr>
                <a:srgbClr val="4C0200"/>
              </a:buClr>
              <a:buSzPct val="125000"/>
              <a:buChar char="•"/>
              <a:defRPr sz="1800" b="1">
                <a:solidFill>
                  <a:srgbClr val="000000"/>
                </a:solidFill>
                <a:latin typeface="+mn-lt"/>
              </a:defRPr>
            </a:lvl4pPr>
            <a:lvl5pPr marL="2408238" indent="-352425" algn="l" rtl="0" eaLnBrk="1" fontAlgn="base" hangingPunct="1">
              <a:spcBef>
                <a:spcPct val="20000"/>
              </a:spcBef>
              <a:spcAft>
                <a:spcPct val="0"/>
              </a:spcAft>
              <a:buClr>
                <a:srgbClr val="4C0200"/>
              </a:buClr>
              <a:buSzPct val="125000"/>
              <a:buChar char="•"/>
              <a:defRPr sz="1800" b="1">
                <a:solidFill>
                  <a:srgbClr val="000000"/>
                </a:solidFill>
                <a:latin typeface="+mn-lt"/>
              </a:defRPr>
            </a:lvl5pPr>
            <a:lvl6pPr marL="2865438" indent="-352425" algn="l" rtl="0" eaLnBrk="1" fontAlgn="base" hangingPunct="1">
              <a:spcBef>
                <a:spcPct val="20000"/>
              </a:spcBef>
              <a:spcAft>
                <a:spcPct val="0"/>
              </a:spcAft>
              <a:buClr>
                <a:srgbClr val="4C0200"/>
              </a:buClr>
              <a:buSzPct val="125000"/>
              <a:buChar char="•"/>
              <a:defRPr sz="1800" b="1">
                <a:solidFill>
                  <a:srgbClr val="000000"/>
                </a:solidFill>
                <a:latin typeface="+mn-lt"/>
              </a:defRPr>
            </a:lvl6pPr>
            <a:lvl7pPr marL="3322638" indent="-352425" algn="l" rtl="0" eaLnBrk="1" fontAlgn="base" hangingPunct="1">
              <a:spcBef>
                <a:spcPct val="20000"/>
              </a:spcBef>
              <a:spcAft>
                <a:spcPct val="0"/>
              </a:spcAft>
              <a:buClr>
                <a:srgbClr val="4C0200"/>
              </a:buClr>
              <a:buSzPct val="125000"/>
              <a:buChar char="•"/>
              <a:defRPr sz="1800" b="1">
                <a:solidFill>
                  <a:srgbClr val="000000"/>
                </a:solidFill>
                <a:latin typeface="+mn-lt"/>
              </a:defRPr>
            </a:lvl7pPr>
            <a:lvl8pPr marL="3779838" indent="-352425" algn="l" rtl="0" eaLnBrk="1" fontAlgn="base" hangingPunct="1">
              <a:spcBef>
                <a:spcPct val="20000"/>
              </a:spcBef>
              <a:spcAft>
                <a:spcPct val="0"/>
              </a:spcAft>
              <a:buClr>
                <a:srgbClr val="4C0200"/>
              </a:buClr>
              <a:buSzPct val="125000"/>
              <a:buChar char="•"/>
              <a:defRPr sz="1800" b="1">
                <a:solidFill>
                  <a:srgbClr val="000000"/>
                </a:solidFill>
                <a:latin typeface="+mn-lt"/>
              </a:defRPr>
            </a:lvl8pPr>
            <a:lvl9pPr marL="4237038" indent="-352425" algn="l" rtl="0" eaLnBrk="1" fontAlgn="base" hangingPunct="1">
              <a:spcBef>
                <a:spcPct val="20000"/>
              </a:spcBef>
              <a:spcAft>
                <a:spcPct val="0"/>
              </a:spcAft>
              <a:buClr>
                <a:srgbClr val="4C0200"/>
              </a:buClr>
              <a:buSzPct val="125000"/>
              <a:buChar char="•"/>
              <a:defRPr sz="1800" b="1">
                <a:solidFill>
                  <a:srgbClr val="000000"/>
                </a:solidFill>
                <a:latin typeface="+mn-lt"/>
              </a:defRPr>
            </a:lvl9pPr>
          </a:lstStyle>
          <a:p>
            <a:pPr marL="237769" indent="-237769">
              <a:spcBef>
                <a:spcPts val="0"/>
              </a:spcBef>
              <a:buClr>
                <a:srgbClr val="000000"/>
              </a:buClr>
              <a:buSzPct val="70000"/>
              <a:buFont typeface="Arial" panose="020B0604020202020204" pitchFamily="34" charset="0"/>
              <a:buChar char="►"/>
              <a:defRPr/>
            </a:pPr>
            <a:r>
              <a:rPr lang="en-US" sz="900" b="0" kern="0" dirty="0">
                <a:solidFill>
                  <a:srgbClr val="404040"/>
                </a:solidFill>
                <a:latin typeface="EYInterstate" panose="02000503020000020004" pitchFamily="2" charset="0"/>
              </a:rPr>
              <a:t>Establish the project management functions</a:t>
            </a:r>
          </a:p>
          <a:p>
            <a:pPr marL="237769" indent="-237769">
              <a:spcBef>
                <a:spcPts val="0"/>
              </a:spcBef>
              <a:buClr>
                <a:srgbClr val="000000"/>
              </a:buClr>
              <a:buSzPct val="70000"/>
              <a:buFont typeface="Arial" panose="020B0604020202020204" pitchFamily="34" charset="0"/>
              <a:buChar char="►"/>
              <a:defRPr/>
            </a:pPr>
            <a:r>
              <a:rPr lang="en-US" sz="900" b="0" kern="0" dirty="0">
                <a:solidFill>
                  <a:srgbClr val="404040"/>
                </a:solidFill>
                <a:latin typeface="EYInterstate" panose="02000503020000020004" pitchFamily="2" charset="0"/>
              </a:rPr>
              <a:t>Decision-making and sponsorship on final Steering Committee recommendations, and supported by project management team</a:t>
            </a:r>
          </a:p>
          <a:p>
            <a:pPr marL="237769" indent="-237769">
              <a:spcBef>
                <a:spcPts val="0"/>
              </a:spcBef>
              <a:buClr>
                <a:srgbClr val="000000"/>
              </a:buClr>
              <a:buSzPct val="70000"/>
              <a:buFont typeface="Arial" panose="020B0604020202020204" pitchFamily="34" charset="0"/>
              <a:buChar char="►"/>
              <a:defRPr/>
            </a:pPr>
            <a:r>
              <a:rPr lang="en-US" sz="900" b="0" i="1" kern="0" dirty="0">
                <a:solidFill>
                  <a:srgbClr val="404040"/>
                </a:solidFill>
                <a:latin typeface="EYInterstate" panose="02000503020000020004" pitchFamily="2" charset="0"/>
              </a:rPr>
              <a:t>Meeting Frequency – start; end; as needed</a:t>
            </a:r>
          </a:p>
        </p:txBody>
      </p:sp>
      <p:sp>
        <p:nvSpPr>
          <p:cNvPr id="23" name="Content Placeholder 2">
            <a:extLst>
              <a:ext uri="{FF2B5EF4-FFF2-40B4-BE49-F238E27FC236}">
                <a16:creationId xmlns:a16="http://schemas.microsoft.com/office/drawing/2014/main" id="{54B94FC0-54B0-4311-A9F0-89ACE21FD010}"/>
              </a:ext>
            </a:extLst>
          </p:cNvPr>
          <p:cNvSpPr txBox="1">
            <a:spLocks/>
          </p:cNvSpPr>
          <p:nvPr/>
        </p:nvSpPr>
        <p:spPr bwMode="auto">
          <a:xfrm>
            <a:off x="4154189" y="5450381"/>
            <a:ext cx="7251284" cy="78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4236" tIns="62119" rIns="124236" bIns="62119" numCol="1" anchor="ctr" anchorCtr="0" compatLnSpc="1">
            <a:prstTxWarp prst="textNoShape">
              <a:avLst/>
            </a:prstTxWarp>
          </a:bodyPr>
          <a:lstStyle>
            <a:defPPr>
              <a:defRPr lang="en-US"/>
            </a:defPPr>
            <a:lvl1pPr marR="0" lvl="0" indent="0" algn="ctr" fontAlgn="base">
              <a:lnSpc>
                <a:spcPct val="100000"/>
              </a:lnSpc>
              <a:spcBef>
                <a:spcPts val="0"/>
              </a:spcBef>
              <a:spcAft>
                <a:spcPct val="0"/>
              </a:spcAft>
              <a:buClr>
                <a:srgbClr val="4C0200"/>
              </a:buClr>
              <a:buSzPct val="125000"/>
              <a:buFontTx/>
              <a:buNone/>
              <a:tabLst/>
              <a:defRPr kumimoji="0" b="1" i="0" u="none" strike="noStrike" kern="0" cap="none" spc="0" normalizeH="0" baseline="0">
                <a:ln>
                  <a:noFill/>
                </a:ln>
                <a:solidFill>
                  <a:srgbClr val="000000"/>
                </a:solidFill>
                <a:effectLst/>
                <a:uLnTx/>
                <a:uFillTx/>
                <a:latin typeface="Calibri"/>
              </a:defRPr>
            </a:lvl1pPr>
            <a:lvl2pPr marL="1023938" indent="-460375" fontAlgn="base">
              <a:spcBef>
                <a:spcPct val="20000"/>
              </a:spcBef>
              <a:spcAft>
                <a:spcPct val="0"/>
              </a:spcAft>
              <a:buClr>
                <a:srgbClr val="4C0200"/>
              </a:buClr>
              <a:buSzPct val="125000"/>
              <a:buChar char="•"/>
              <a:defRPr sz="2400" b="1">
                <a:solidFill>
                  <a:srgbClr val="000000"/>
                </a:solidFill>
              </a:defRPr>
            </a:lvl2pPr>
            <a:lvl3pPr marL="1492250" indent="-354013" fontAlgn="base">
              <a:spcBef>
                <a:spcPct val="20000"/>
              </a:spcBef>
              <a:spcAft>
                <a:spcPct val="0"/>
              </a:spcAft>
              <a:buClr>
                <a:srgbClr val="4C0200"/>
              </a:buClr>
              <a:buSzPct val="125000"/>
              <a:buChar char="•"/>
              <a:defRPr sz="2000" b="1">
                <a:solidFill>
                  <a:srgbClr val="000000"/>
                </a:solidFill>
              </a:defRPr>
            </a:lvl3pPr>
            <a:lvl4pPr marL="1941513" indent="-334963" fontAlgn="base">
              <a:spcBef>
                <a:spcPct val="20000"/>
              </a:spcBef>
              <a:spcAft>
                <a:spcPct val="0"/>
              </a:spcAft>
              <a:buClr>
                <a:srgbClr val="4C0200"/>
              </a:buClr>
              <a:buSzPct val="125000"/>
              <a:buChar char="•"/>
              <a:defRPr b="1">
                <a:solidFill>
                  <a:srgbClr val="000000"/>
                </a:solidFill>
              </a:defRPr>
            </a:lvl4pPr>
            <a:lvl5pPr marL="2408238" indent="-352425" fontAlgn="base">
              <a:spcBef>
                <a:spcPct val="20000"/>
              </a:spcBef>
              <a:spcAft>
                <a:spcPct val="0"/>
              </a:spcAft>
              <a:buClr>
                <a:srgbClr val="4C0200"/>
              </a:buClr>
              <a:buSzPct val="125000"/>
              <a:buChar char="•"/>
              <a:defRPr b="1">
                <a:solidFill>
                  <a:srgbClr val="000000"/>
                </a:solidFill>
              </a:defRPr>
            </a:lvl5pPr>
            <a:lvl6pPr marL="2865438" indent="-352425" fontAlgn="base">
              <a:spcBef>
                <a:spcPct val="20000"/>
              </a:spcBef>
              <a:spcAft>
                <a:spcPct val="0"/>
              </a:spcAft>
              <a:buClr>
                <a:srgbClr val="4C0200"/>
              </a:buClr>
              <a:buSzPct val="125000"/>
              <a:buChar char="•"/>
              <a:defRPr b="1">
                <a:solidFill>
                  <a:srgbClr val="000000"/>
                </a:solidFill>
              </a:defRPr>
            </a:lvl6pPr>
            <a:lvl7pPr marL="3322638" indent="-352425" fontAlgn="base">
              <a:spcBef>
                <a:spcPct val="20000"/>
              </a:spcBef>
              <a:spcAft>
                <a:spcPct val="0"/>
              </a:spcAft>
              <a:buClr>
                <a:srgbClr val="4C0200"/>
              </a:buClr>
              <a:buSzPct val="125000"/>
              <a:buChar char="•"/>
              <a:defRPr b="1">
                <a:solidFill>
                  <a:srgbClr val="000000"/>
                </a:solidFill>
              </a:defRPr>
            </a:lvl7pPr>
            <a:lvl8pPr marL="3779838" indent="-352425" fontAlgn="base">
              <a:spcBef>
                <a:spcPct val="20000"/>
              </a:spcBef>
              <a:spcAft>
                <a:spcPct val="0"/>
              </a:spcAft>
              <a:buClr>
                <a:srgbClr val="4C0200"/>
              </a:buClr>
              <a:buSzPct val="125000"/>
              <a:buChar char="•"/>
              <a:defRPr b="1">
                <a:solidFill>
                  <a:srgbClr val="000000"/>
                </a:solidFill>
              </a:defRPr>
            </a:lvl8pPr>
            <a:lvl9pPr marL="4237038" indent="-352425" fontAlgn="base">
              <a:spcBef>
                <a:spcPct val="20000"/>
              </a:spcBef>
              <a:spcAft>
                <a:spcPct val="0"/>
              </a:spcAft>
              <a:buClr>
                <a:srgbClr val="4C0200"/>
              </a:buClr>
              <a:buSzPct val="125000"/>
              <a:buChar char="•"/>
              <a:defRPr b="1">
                <a:solidFill>
                  <a:srgbClr val="000000"/>
                </a:solidFill>
              </a:defRPr>
            </a:lvl9pPr>
          </a:lstStyle>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[CLIENT]’s business process leads will be identified and participate as the “BIA and IT DR Teams” above</a:t>
            </a:r>
          </a:p>
          <a:p>
            <a:pPr marL="461963" lvl="1" indent="-231775">
              <a:spcBef>
                <a:spcPts val="0"/>
              </a:spcBef>
              <a:spcAft>
                <a:spcPts val="0"/>
              </a:spcAft>
              <a:buClr>
                <a:srgbClr val="000000"/>
              </a:buClr>
              <a:buSzPct val="70000"/>
              <a:buFont typeface="Arial" panose="020B0604020202020204" pitchFamily="34" charset="0"/>
              <a:buChar char="►"/>
            </a:pPr>
            <a:r>
              <a:rPr lang="en-US" sz="800" b="0" i="1" dirty="0">
                <a:solidFill>
                  <a:srgbClr val="404040"/>
                </a:solidFill>
                <a:latin typeface="EYInterstate" panose="02000503020000020004" pitchFamily="2" charset="0"/>
              </a:rPr>
              <a:t>For example, this includes the following departments and their business processes : Clinical, Digital Health and Analytics, [CLIENT] at Home, IT, Risk Management, Human Resources, Finance, etc.</a:t>
            </a:r>
            <a:endParaRPr lang="en-US" sz="500" b="0" dirty="0">
              <a:solidFill>
                <a:srgbClr val="404040"/>
              </a:solidFill>
              <a:latin typeface="EYInterstate" panose="02000503020000020004" pitchFamily="2" charset="0"/>
            </a:endParaRPr>
          </a:p>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These are resources within the business units who can describe, quantify, and qualify business process impact. They will also provide dependency data to those business processes.</a:t>
            </a:r>
          </a:p>
          <a:p>
            <a:pPr marL="237769" indent="-237769" algn="l">
              <a:buClr>
                <a:srgbClr val="000000"/>
              </a:buClr>
              <a:buSzPct val="70000"/>
              <a:buFont typeface="Arial" panose="020B0604020202020204" pitchFamily="34" charset="0"/>
              <a:buChar char="►"/>
            </a:pPr>
            <a:r>
              <a:rPr lang="en-US" sz="900" b="0" dirty="0">
                <a:solidFill>
                  <a:srgbClr val="404040"/>
                </a:solidFill>
                <a:latin typeface="EYInterstate" panose="02000503020000020004" pitchFamily="2" charset="0"/>
              </a:rPr>
              <a:t>For IT and Procurement, these are resources who can speak to [CLIENT]’s technology environment and associated costs</a:t>
            </a:r>
          </a:p>
        </p:txBody>
      </p:sp>
      <p:sp>
        <p:nvSpPr>
          <p:cNvPr id="24" name="Text Placeholder 6">
            <a:extLst>
              <a:ext uri="{FF2B5EF4-FFF2-40B4-BE49-F238E27FC236}">
                <a16:creationId xmlns:a16="http://schemas.microsoft.com/office/drawing/2014/main" id="{BB555192-F33F-41EE-93E0-F922536EBEF6}"/>
              </a:ext>
            </a:extLst>
          </p:cNvPr>
          <p:cNvSpPr>
            <a:spLocks noGrp="1"/>
          </p:cNvSpPr>
          <p:nvPr>
            <p:ph type="body" sz="quarter" idx="10"/>
          </p:nvPr>
        </p:nvSpPr>
        <p:spPr>
          <a:xfrm>
            <a:off x="371477" y="1365451"/>
            <a:ext cx="2719198" cy="4714875"/>
          </a:xfrm>
        </p:spPr>
        <p:txBody>
          <a:bodyPr/>
          <a:lstStyle/>
          <a:p>
            <a:pPr marL="0" indent="0">
              <a:buNone/>
            </a:pPr>
            <a:r>
              <a:rPr lang="en-US" sz="1000" dirty="0"/>
              <a:t>Our proposed </a:t>
            </a:r>
            <a:r>
              <a:rPr lang="en-US" sz="1000" b="1" dirty="0"/>
              <a:t>project governance </a:t>
            </a:r>
            <a:r>
              <a:rPr lang="en-US" sz="1000" dirty="0"/>
              <a:t>is based on the premise that a successful BIA must be conducted in a collaborative manner.  </a:t>
            </a:r>
          </a:p>
          <a:p>
            <a:pPr marL="0" indent="0">
              <a:buNone/>
            </a:pPr>
            <a:endParaRPr lang="en-US" sz="1000" dirty="0"/>
          </a:p>
          <a:p>
            <a:pPr marL="0" indent="0">
              <a:buNone/>
            </a:pPr>
            <a:r>
              <a:rPr lang="en-US" sz="1000" dirty="0"/>
              <a:t>As part of the project initiation phase (prior to the project kick off), the EY team will work with [CLIENT] project sponsors to identify the key project governance participants with well-defined roles and responsibilities. </a:t>
            </a:r>
          </a:p>
          <a:p>
            <a:pPr marL="0" indent="0">
              <a:buNone/>
            </a:pPr>
            <a:endParaRPr lang="en-US" sz="1000" dirty="0"/>
          </a:p>
          <a:p>
            <a:pPr marL="0" indent="0">
              <a:buNone/>
            </a:pPr>
            <a:r>
              <a:rPr lang="en-US" sz="1000" dirty="0"/>
              <a:t>The roles and responsibilities, including their estimated meeting frequency, for each group will be defined. For example, the project manager and the [CLIENT] DR team will meet more frequently and report up to the higher groups throughout the project.</a:t>
            </a:r>
          </a:p>
          <a:p>
            <a:pPr marL="0" indent="0">
              <a:buNone/>
            </a:pPr>
            <a:endParaRPr lang="en-US" sz="1000" dirty="0"/>
          </a:p>
          <a:p>
            <a:pPr marL="0" indent="0">
              <a:buNone/>
            </a:pPr>
            <a:r>
              <a:rPr lang="en-US" sz="1000" dirty="0"/>
              <a:t>EY will be responsible to collect, organize and deliver the BIA and DR gap analysis results. EY will depend on [CLIENT] to fully participate in the workshops, reviews and approvals. This project governance helps communicate those expectations to all involved.</a:t>
            </a:r>
          </a:p>
          <a:p>
            <a:pPr marL="0" indent="0">
              <a:buNone/>
            </a:pPr>
            <a:endParaRPr lang="en-US" sz="1000" dirty="0"/>
          </a:p>
        </p:txBody>
      </p:sp>
      <p:sp>
        <p:nvSpPr>
          <p:cNvPr id="25" name="Text Placeholder 6">
            <a:extLst>
              <a:ext uri="{FF2B5EF4-FFF2-40B4-BE49-F238E27FC236}">
                <a16:creationId xmlns:a16="http://schemas.microsoft.com/office/drawing/2014/main" id="{386D17DB-EEBD-4E28-973F-5F77FFE8AB1D}"/>
              </a:ext>
            </a:extLst>
          </p:cNvPr>
          <p:cNvSpPr txBox="1">
            <a:spLocks/>
          </p:cNvSpPr>
          <p:nvPr/>
        </p:nvSpPr>
        <p:spPr>
          <a:xfrm>
            <a:off x="3457987" y="1116871"/>
            <a:ext cx="6755688" cy="323611"/>
          </a:xfrm>
          <a:prstGeom prst="rect">
            <a:avLst/>
          </a:prstGeom>
        </p:spPr>
        <p:txBody>
          <a:bodyPr vert="horz" lIns="0" tIns="0" rIns="0" bIns="0" rtlCol="0" anchor="t" anchorCtr="0">
            <a:noAutofit/>
          </a:bodyPr>
          <a:lstStyle>
            <a:lvl1pPr marL="177800" indent="-177800"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EYInterstate Light" panose="02000506000000020004" pitchFamily="2" charset="0"/>
              <a:buNone/>
            </a:pPr>
            <a:r>
              <a:rPr lang="en-US" b="1" dirty="0"/>
              <a:t>Our proposed project governance structure with well-defined role and responsibilities:</a:t>
            </a:r>
          </a:p>
        </p:txBody>
      </p:sp>
    </p:spTree>
    <p:extLst>
      <p:ext uri="{BB962C8B-B14F-4D97-AF65-F5344CB8AC3E}">
        <p14:creationId xmlns:p14="http://schemas.microsoft.com/office/powerpoint/2010/main" val="627970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N5.j8GWlFVL5QUvjnKHZD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46BrhaMcPKdPmJCCLbI29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46BrhaMcPKdPmJCCLbI29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46BrhaMcPKdPmJCCLbI29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_D.7yNqBzNthaGwDTdm_U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z6Qd9ud1enVkGykqVJy4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r7X0czmCikt7m35dYnTa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IX7j.pTrD5V0Q5eE1On7s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IX7j.pTrD5V0Q5eE1On7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lxWP0G4JPT1kjGO4bvke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n_NmwdsKM9CE4g.EViJUg"/>
</p:tagLst>
</file>

<file path=ppt/theme/theme1.xml><?xml version="1.0" encoding="utf-8"?>
<a:theme xmlns:a="http://schemas.openxmlformats.org/drawingml/2006/main" name="EY light background">
  <a:themeElements>
    <a:clrScheme name="Custom 7">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1169AB"/>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C1504121-3530-4207-81A7-E4CD6CD6B810}"/>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000000"/>
    </a:dk1>
    <a:lt1>
      <a:srgbClr val="808080"/>
    </a:lt1>
    <a:dk2>
      <a:srgbClr val="FFFFFF"/>
    </a:dk2>
    <a:lt2>
      <a:srgbClr val="80808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
    <a:dk1>
      <a:srgbClr val="000000"/>
    </a:dk1>
    <a:lt1>
      <a:srgbClr val="808080"/>
    </a:lt1>
    <a:dk2>
      <a:srgbClr val="FFFFFF"/>
    </a:dk2>
    <a:lt2>
      <a:srgbClr val="80808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0DDB79D5E3942A78AB21B7430F127" ma:contentTypeVersion="8" ma:contentTypeDescription="Create a new document." ma:contentTypeScope="" ma:versionID="4516153622cbe5d477c367fef516a656">
  <xsd:schema xmlns:xsd="http://www.w3.org/2001/XMLSchema" xmlns:xs="http://www.w3.org/2001/XMLSchema" xmlns:p="http://schemas.microsoft.com/office/2006/metadata/properties" xmlns:ns2="6fae3812-645f-414c-97c4-38010bbbc2f4" xmlns:ns3="8c44d7f8-877e-44be-8169-5d634989a275" targetNamespace="http://schemas.microsoft.com/office/2006/metadata/properties" ma:root="true" ma:fieldsID="f9e2337c865f5678c0877c1e5db453cf" ns2:_="" ns3:_="">
    <xsd:import namespace="6fae3812-645f-414c-97c4-38010bbbc2f4"/>
    <xsd:import namespace="8c44d7f8-877e-44be-8169-5d634989a275"/>
    <xsd:element name="properties">
      <xsd:complexType>
        <xsd:sequence>
          <xsd:element name="documentManagement">
            <xsd:complexType>
              <xsd:all>
                <xsd:element ref="ns2:DeckID" minOccurs="0"/>
                <xsd:element ref="ns2:MediaServiceMetadata" minOccurs="0"/>
                <xsd:element ref="ns2:MediaServiceFastMetadata" minOccurs="0"/>
                <xsd:element ref="ns3:SharedWithUsers" minOccurs="0"/>
                <xsd:element ref="ns3:SharedWithDetails" minOccurs="0"/>
                <xsd:element ref="ns2:ContentSourc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ae3812-645f-414c-97c4-38010bbbc2f4" elementFormDefault="qualified">
    <xsd:import namespace="http://schemas.microsoft.com/office/2006/documentManagement/types"/>
    <xsd:import namespace="http://schemas.microsoft.com/office/infopath/2007/PartnerControls"/>
    <xsd:element name="DeckID" ma:index="8" nillable="true" ma:displayName="DeckID" ma:internalName="Deck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ontentSource" ma:index="13" nillable="true" ma:displayName="Content Source" ma:description="Indicate the originating group for the content" ma:format="Dropdown" ma:internalName="ContentSource">
      <xsd:simpleType>
        <xsd:restriction base="dms:Choice">
          <xsd:enumeration value="PRC Public Library"/>
          <xsd:enumeration value="Global PRC"/>
          <xsd:enumeration value="Consulting - Finance"/>
          <xsd:enumeration value="Consulting - SC&amp;O"/>
          <xsd:enumeration value="Tech - Cybersecurity"/>
          <xsd:enumeration value="DnA - Blackline"/>
          <xsd:enumeration value="DnA - Cross-Domain Analytics"/>
          <xsd:enumeration value="DnA - E2E Data"/>
          <xsd:enumeration value="DnA - Finance"/>
          <xsd:enumeration value="DnA - Intelligent Automation"/>
          <xsd:enumeration value="Risk - Internal Audit &amp; Controls"/>
          <xsd:enumeration value="Risk - Tech Risk"/>
          <xsd:enumeration value="Tax - BTC"/>
          <xsd:enumeration value="Tax - Core Tax"/>
          <xsd:enumeration value="Tech - IC&amp;R"/>
          <xsd:enumeration value="Tech - Oracle"/>
          <xsd:enumeration value="Tech - Microsoft MWP"/>
          <xsd:enumeration value="Tech - SAP"/>
          <xsd:enumeration value="Tech - SCT"/>
          <xsd:enumeration value="Tech - SCT - Digital Grid"/>
          <xsd:enumeration value="US Tax - Private"/>
          <xsd:enumeration value="US Assurance - Private"/>
          <xsd:enumeration value="Tax - BTC"/>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c44d7f8-877e-44be-8169-5d634989a27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8c44d7f8-877e-44be-8169-5d634989a275">
      <UserInfo>
        <DisplayName/>
        <AccountId xsi:nil="true"/>
        <AccountType/>
      </UserInfo>
    </SharedWithUsers>
    <DeckID xmlns="6fae3812-645f-414c-97c4-38010bbbc2f4">GROUPUS447</DeckID>
    <ContentSource xmlns="6fae3812-645f-414c-97c4-38010bbbc2f4">Tech - IC&amp;R</ContentSource>
  </documentManagement>
</p:properties>
</file>

<file path=customXml/itemProps1.xml><?xml version="1.0" encoding="utf-8"?>
<ds:datastoreItem xmlns:ds="http://schemas.openxmlformats.org/officeDocument/2006/customXml" ds:itemID="{A7A64C17-8B4D-4BF7-ABDE-F272A4EE7EC2}"/>
</file>

<file path=customXml/itemProps2.xml><?xml version="1.0" encoding="utf-8"?>
<ds:datastoreItem xmlns:ds="http://schemas.openxmlformats.org/officeDocument/2006/customXml" ds:itemID="{7BADCBB2-A297-4C4C-813E-64ECD5967813}">
  <ds:schemaRefs>
    <ds:schemaRef ds:uri="http://schemas.microsoft.com/sharepoint/v3/contenttype/forms"/>
  </ds:schemaRefs>
</ds:datastoreItem>
</file>

<file path=customXml/itemProps3.xml><?xml version="1.0" encoding="utf-8"?>
<ds:datastoreItem xmlns:ds="http://schemas.openxmlformats.org/officeDocument/2006/customXml" ds:itemID="{75E4FB4D-7EDC-4DCE-BDAB-244DC59131F4}"/>
</file>

<file path=docProps/app.xml><?xml version="1.0" encoding="utf-8"?>
<Properties xmlns="http://schemas.openxmlformats.org/officeDocument/2006/extended-properties" xmlns:vt="http://schemas.openxmlformats.org/officeDocument/2006/docPropsVTypes">
  <Template>Global_EY_widescreen_presentation_2019_v1.4</Template>
  <TotalTime>0</TotalTime>
  <Words>12551</Words>
  <Application>Microsoft Office PowerPoint</Application>
  <PresentationFormat>Custom</PresentationFormat>
  <Paragraphs>1175</Paragraphs>
  <Slides>46</Slides>
  <Notes>10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5" baseType="lpstr">
      <vt:lpstr>Arial</vt:lpstr>
      <vt:lpstr>Calibri</vt:lpstr>
      <vt:lpstr>EYInterstate</vt:lpstr>
      <vt:lpstr>EYInterstate Light</vt:lpstr>
      <vt:lpstr>Georgia</vt:lpstr>
      <vt:lpstr>Wingdings</vt:lpstr>
      <vt:lpstr>EY light background</vt:lpstr>
      <vt:lpstr>1_Custom Design</vt:lpstr>
      <vt:lpstr>think-cell Slide</vt:lpstr>
      <vt:lpstr>PowerPoint Presentation</vt:lpstr>
      <vt:lpstr>PowerPoint Presentation</vt:lpstr>
      <vt:lpstr>PowerPoint Presentation</vt:lpstr>
      <vt:lpstr>Our understanding of your needs</vt:lpstr>
      <vt:lpstr>Our understanding of your needs</vt:lpstr>
      <vt:lpstr>Our approach</vt:lpstr>
      <vt:lpstr>Estimated timeline and fees</vt:lpstr>
      <vt:lpstr>Our core team, combined with subject-matter resource insights, brings the proven experience you need to achieve your goals</vt:lpstr>
      <vt:lpstr>Our proposed [CLIENT]-EY team organization and project governance</vt:lpstr>
      <vt:lpstr>Sample BIA output Business critical path with application to business process mapping</vt:lpstr>
      <vt:lpstr>Sample DR gap analysis output DR cost model including CAPEX and OPEX for various recovery solutions </vt:lpstr>
      <vt:lpstr>PowerPoint Presentation</vt:lpstr>
      <vt:lpstr>Step 1 – Initiate and manage the project</vt:lpstr>
      <vt:lpstr>Step 2 - Communicate with key business, IT and Procurement partners </vt:lpstr>
      <vt:lpstr>Step 3 - Validate tiering, terminology and framework </vt:lpstr>
      <vt:lpstr>Step 4 – Facilitate BIA and BIA-Lite</vt:lpstr>
      <vt:lpstr>Step 5 - Validate BIA results, priorities and objectives</vt:lpstr>
      <vt:lpstr>Step 6 - Assess DR gaps and estimate costs and timeline for remediation</vt:lpstr>
      <vt:lpstr>Step 7 - Final read-out to executives </vt:lpstr>
      <vt:lpstr>Project assumptions</vt:lpstr>
      <vt:lpstr>PowerPoint Presentation</vt:lpstr>
      <vt:lpstr>EY has significant experience helping companies through enhancing their business and IT resiliency</vt:lpstr>
      <vt:lpstr>EY has significant experience helping companies through enhancing their business and IT resiliency</vt:lpstr>
      <vt:lpstr>PowerPoint Presentation</vt:lpstr>
      <vt:lpstr>Our proposed team members deliver the right experience, knowledge and insights</vt:lpstr>
      <vt:lpstr>[CLIENT] account leadership</vt:lpstr>
      <vt:lpstr>Core team members</vt:lpstr>
      <vt:lpstr>Subject-matter resources</vt:lpstr>
      <vt:lpstr>Subject-matter resources</vt:lpstr>
      <vt:lpstr>PowerPoint Presentation</vt:lpstr>
      <vt:lpstr>EY Resiliency Framework</vt:lpstr>
      <vt:lpstr>EY BIA Overview</vt:lpstr>
      <vt:lpstr>BIA Deliverable – BIA Verification vs. BIA-Lite vs. Complete BIA</vt:lpstr>
      <vt:lpstr>Strategy Framework</vt:lpstr>
      <vt:lpstr>PowerPoint Presentation</vt:lpstr>
      <vt:lpstr>BIA Deliverable – Impact Criteria </vt:lpstr>
      <vt:lpstr>BIA Deliverable – Criticality Categories </vt:lpstr>
      <vt:lpstr>BIA Deliverable – Business Processes</vt:lpstr>
      <vt:lpstr>BIA Deliverable – BIA tool and data collection method </vt:lpstr>
      <vt:lpstr>BIA Deliverable – Dependency mapping and site criticality </vt:lpstr>
      <vt:lpstr>BIA Deliverable – Recovery Tiers</vt:lpstr>
      <vt:lpstr>DR Deliverable – Gap Analysis – Business Requirements vs. IT DR Capabilities </vt:lpstr>
      <vt:lpstr>BIA Deliverable – Critical Path </vt:lpstr>
      <vt:lpstr>BIA Deliverable – BIA Facilitator Guide </vt:lpstr>
      <vt:lpstr>BIA Deliverable – BIA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
  <cp:keywords/>
  <cp:lastModifiedBy/>
  <cp:revision>18</cp:revision>
  <dcterms:created xsi:type="dcterms:W3CDTF">2019-09-10T15:31:10Z</dcterms:created>
  <dcterms:modified xsi:type="dcterms:W3CDTF">2023-07-20T17:17:56Z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ppReportDate">
    <vt:lpwstr/>
  </property>
  <property fmtid="{D5CDD505-2E9C-101B-9397-08002B2CF9AE}" pid="3" name="WppReportVersion">
    <vt:lpwstr>Version 1.0</vt:lpwstr>
  </property>
  <property fmtid="{D5CDD505-2E9C-101B-9397-08002B2CF9AE}" pid="4" name="WppReportDraft">
    <vt:lpwstr>(Draft)</vt:lpwstr>
  </property>
  <property fmtid="{D5CDD505-2E9C-101B-9397-08002B2CF9AE}" pid="5" name="WppReportCurrencySymbol">
    <vt:lpwstr>$</vt:lpwstr>
  </property>
  <property fmtid="{D5CDD505-2E9C-101B-9397-08002B2CF9AE}" pid="6" name="WppReportDashboardTitleText">
    <vt:lpwstr>Dashboard</vt:lpwstr>
  </property>
  <property fmtid="{D5CDD505-2E9C-101B-9397-08002B2CF9AE}" pid="7" name="WppReportShortPageNumberFormat">
    <vt:lpwstr>Page &lt;#&gt;</vt:lpwstr>
  </property>
  <property fmtid="{D5CDD505-2E9C-101B-9397-08002B2CF9AE}" pid="8" name="WppReportLongPageNumberFormat">
    <vt:lpwstr>Page &lt;#&gt; of &lt;PageCount&gt;</vt:lpwstr>
  </property>
  <property fmtid="{D5CDD505-2E9C-101B-9397-08002B2CF9AE}" pid="9" name="WppReportTocTitleText">
    <vt:lpwstr>Table of contents</vt:lpwstr>
  </property>
  <property fmtid="{D5CDD505-2E9C-101B-9397-08002B2CF9AE}" pid="10" name="WppReportIsTocUpdateRecommended">
    <vt:bool>true</vt:bool>
  </property>
  <property fmtid="{D5CDD505-2E9C-101B-9397-08002B2CF9AE}" pid="11" name="WppReportPropertiesLastWrittenToDocument">
    <vt:filetime>2019-09-11T19:39:56Z</vt:filetime>
  </property>
  <property fmtid="{D5CDD505-2E9C-101B-9397-08002B2CF9AE}" pid="12" name="ContentTypeId">
    <vt:lpwstr>0x0101007780DDB79D5E3942A78AB21B7430F127</vt:lpwstr>
  </property>
  <property fmtid="{D5CDD505-2E9C-101B-9397-08002B2CF9AE}" pid="13" name="Order">
    <vt:lpwstr>7133500.00000000</vt:lpwstr>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y fmtid="{D5CDD505-2E9C-101B-9397-08002B2CF9AE}" pid="17" name="xd_Signature">
    <vt:lpwstr/>
  </property>
  <property fmtid="{D5CDD505-2E9C-101B-9397-08002B2CF9AE}" pid="18" name="TriggerFlowInfo">
    <vt:lpwstr/>
  </property>
  <property fmtid="{D5CDD505-2E9C-101B-9397-08002B2CF9AE}" pid="19" name="Published Date">
    <vt:filetime>2020-04-09T04:00:00Z</vt:filetime>
  </property>
  <property fmtid="{D5CDD505-2E9C-101B-9397-08002B2CF9AE}" pid="20" name="PrevFileCopyStatus">
    <vt:lpwstr>Initiate</vt:lpwstr>
  </property>
  <property fmtid="{D5CDD505-2E9C-101B-9397-08002B2CF9AE}" pid="21" name="Solution0">
    <vt:lpwstr>71</vt:lpwstr>
  </property>
  <property fmtid="{D5CDD505-2E9C-101B-9397-08002B2CF9AE}" pid="22" name="SharedWithUsers">
    <vt:lpwstr/>
  </property>
  <property fmtid="{D5CDD505-2E9C-101B-9397-08002B2CF9AE}" pid="23" name="Status">
    <vt:lpwstr>Initiate</vt:lpwstr>
  </property>
  <property fmtid="{D5CDD505-2E9C-101B-9397-08002B2CF9AE}" pid="24" name="SSL">
    <vt:lpwstr>8</vt:lpwstr>
  </property>
  <property fmtid="{D5CDD505-2E9C-101B-9397-08002B2CF9AE}" pid="25" name="FY">
    <vt:lpwstr>FY23</vt:lpwstr>
  </property>
  <property fmtid="{D5CDD505-2E9C-101B-9397-08002B2CF9AE}" pid="26" name="Date Added to Private">
    <vt:filetime>2023-06-02T04:00:00Z</vt:filetime>
  </property>
  <property fmtid="{D5CDD505-2E9C-101B-9397-08002B2CF9AE}" pid="27" name="PreviousStatus">
    <vt:lpwstr>2 - Ready to Review</vt:lpwstr>
  </property>
  <property fmtid="{D5CDD505-2E9C-101B-9397-08002B2CF9AE}" pid="28" name="Client">
    <vt:lpwstr>Humana</vt:lpwstr>
  </property>
  <property fmtid="{D5CDD505-2E9C-101B-9397-08002B2CF9AE}" pid="29" name="Service Line - SSL">
    <vt:lpwstr>8</vt:lpwstr>
  </property>
  <property fmtid="{D5CDD505-2E9C-101B-9397-08002B2CF9AE}" pid="30" name="Update status">
    <vt:lpwstr>Approved</vt:lpwstr>
  </property>
  <property fmtid="{D5CDD505-2E9C-101B-9397-08002B2CF9AE}" pid="31" name="Sanitiazation Status">
    <vt:lpwstr>3 - Move to Public</vt:lpwstr>
  </property>
  <property fmtid="{D5CDD505-2E9C-101B-9397-08002B2CF9AE}" pid="32" name="DocumentCreatedDate_Private">
    <vt:filetime>2023-06-02T04:00:00Z</vt:filetime>
  </property>
  <property fmtid="{D5CDD505-2E9C-101B-9397-08002B2CF9AE}" pid="33" name="Submitted by">
    <vt:lpwstr/>
  </property>
</Properties>
</file>